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Lst>
  <p:sldSz cy="6858000" cx="9144000"/>
  <p:notesSz cx="6735750" cy="9866300"/>
  <p:embeddedFontLst>
    <p:embeddedFont>
      <p:font typeface="Garamond"/>
      <p:regular r:id="rId71"/>
      <p:bold r:id="rId72"/>
      <p:italic r:id="rId73"/>
      <p:boldItalic r:id="rId74"/>
    </p:embeddedFont>
    <p:embeddedFont>
      <p:font typeface="Quintessential"/>
      <p:regular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Garamond-italic.fntdata"/><Relationship Id="rId72" Type="http://schemas.openxmlformats.org/officeDocument/2006/relationships/font" Target="fonts/Garamond-bold.fntdata"/><Relationship Id="rId31" Type="http://schemas.openxmlformats.org/officeDocument/2006/relationships/slide" Target="slides/slide26.xml"/><Relationship Id="rId75" Type="http://schemas.openxmlformats.org/officeDocument/2006/relationships/font" Target="fonts/Quintessential-regular.fntdata"/><Relationship Id="rId30" Type="http://schemas.openxmlformats.org/officeDocument/2006/relationships/slide" Target="slides/slide25.xml"/><Relationship Id="rId74" Type="http://schemas.openxmlformats.org/officeDocument/2006/relationships/font" Target="fonts/Garamond-boldItalic.fntdata"/><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Garamond-regular.fntdata"/><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19413" cy="49371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14763" y="0"/>
            <a:ext cx="2919412" cy="493713"/>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3100" y="4686300"/>
            <a:ext cx="5389563" cy="44402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371013"/>
            <a:ext cx="2919413" cy="493712"/>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14763" y="9371013"/>
            <a:ext cx="2919412" cy="493712"/>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1:notes"/>
          <p:cNvSpPr txBox="1"/>
          <p:nvPr>
            <p:ph idx="12" type="sldNum"/>
          </p:nvPr>
        </p:nvSpPr>
        <p:spPr>
          <a:xfrm>
            <a:off x="3814763" y="9371013"/>
            <a:ext cx="2919412" cy="49371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161" name="Google Shape;161;p11:notes"/>
          <p:cNvSpPr/>
          <p:nvPr>
            <p:ph idx="2" type="sldImg"/>
          </p:nvPr>
        </p:nvSpPr>
        <p:spPr>
          <a:xfrm>
            <a:off x="862013" y="719138"/>
            <a:ext cx="5011737" cy="37607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2" name="Google Shape;162;p11:notes"/>
          <p:cNvSpPr txBox="1"/>
          <p:nvPr>
            <p:ph idx="1" type="body"/>
          </p:nvPr>
        </p:nvSpPr>
        <p:spPr>
          <a:xfrm>
            <a:off x="888747" y="4719045"/>
            <a:ext cx="4958270" cy="440044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1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2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2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2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2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2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2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2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2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2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2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3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3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3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3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3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3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3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3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3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3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3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3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3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4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4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4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4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4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4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4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4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4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4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4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4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4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p4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4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4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5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5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5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5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5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5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p5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5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p5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5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p5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56: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56: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57: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0" name="Google Shape;560;p57: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58: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58: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59: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59: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60: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60: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61: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61: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62: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62: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63: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7" name="Google Shape;607;p63: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64: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64: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65:notes"/>
          <p:cNvSpPr txBox="1"/>
          <p:nvPr>
            <p:ph idx="1" type="body"/>
          </p:nvPr>
        </p:nvSpPr>
        <p:spPr>
          <a:xfrm>
            <a:off x="673100" y="4686300"/>
            <a:ext cx="5389563" cy="44402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65:notes"/>
          <p:cNvSpPr/>
          <p:nvPr>
            <p:ph idx="2" type="sldImg"/>
          </p:nvPr>
        </p:nvSpPr>
        <p:spPr>
          <a:xfrm>
            <a:off x="901700" y="739775"/>
            <a:ext cx="4932363" cy="370046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15" name="Shape 15"/>
        <p:cNvGrpSpPr/>
        <p:nvPr/>
      </p:nvGrpSpPr>
      <p:grpSpPr>
        <a:xfrm>
          <a:off x="0" y="0"/>
          <a:ext cx="0" cy="0"/>
          <a:chOff x="0" y="0"/>
          <a:chExt cx="0" cy="0"/>
        </a:xfrm>
      </p:grpSpPr>
      <p:sp>
        <p:nvSpPr>
          <p:cNvPr id="16" name="Google Shape;16;p2"/>
          <p:cNvSpPr txBox="1"/>
          <p:nvPr>
            <p:ph type="title"/>
          </p:nvPr>
        </p:nvSpPr>
        <p:spPr>
          <a:xfrm>
            <a:off x="457200" y="796926"/>
            <a:ext cx="8229600" cy="62071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2"/>
          <p:cNvSpPr txBox="1"/>
          <p:nvPr>
            <p:ph idx="1" type="body"/>
          </p:nvPr>
        </p:nvSpPr>
        <p:spPr>
          <a:xfrm>
            <a:off x="457200" y="1438277"/>
            <a:ext cx="4038600" cy="67151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2"/>
          <p:cNvSpPr txBox="1"/>
          <p:nvPr>
            <p:ph idx="2" type="body"/>
          </p:nvPr>
        </p:nvSpPr>
        <p:spPr>
          <a:xfrm>
            <a:off x="4648200" y="1438277"/>
            <a:ext cx="4038600" cy="67151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 name="Google Shape;19;p2"/>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2" name="Google Shape;22;p3"/>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 name="Google Shape;23;p3"/>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6" name="Shape 26"/>
        <p:cNvGrpSpPr/>
        <p:nvPr/>
      </p:nvGrpSpPr>
      <p:grpSpPr>
        <a:xfrm>
          <a:off x="0" y="0"/>
          <a:ext cx="0" cy="0"/>
          <a:chOff x="0" y="0"/>
          <a:chExt cx="0" cy="0"/>
        </a:xfrm>
      </p:grpSpPr>
      <p:sp>
        <p:nvSpPr>
          <p:cNvPr id="27" name="Google Shape;27;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8" name="Google Shape;28;p4"/>
          <p:cNvSpPr txBox="1"/>
          <p:nvPr>
            <p:ph idx="1" type="body"/>
          </p:nvPr>
        </p:nvSpPr>
        <p:spPr>
          <a:xfrm>
            <a:off x="457200" y="1600201"/>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9" name="Google Shape;29;p4"/>
          <p:cNvSpPr txBox="1"/>
          <p:nvPr>
            <p:ph idx="2" type="body"/>
          </p:nvPr>
        </p:nvSpPr>
        <p:spPr>
          <a:xfrm>
            <a:off x="4648200" y="1600201"/>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0" name="Google Shape;30;p4"/>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3" name="Shape 33"/>
        <p:cNvGrpSpPr/>
        <p:nvPr/>
      </p:nvGrpSpPr>
      <p:grpSpPr>
        <a:xfrm>
          <a:off x="0" y="0"/>
          <a:ext cx="0" cy="0"/>
          <a:chOff x="0" y="0"/>
          <a:chExt cx="0" cy="0"/>
        </a:xfrm>
      </p:grpSpPr>
      <p:sp>
        <p:nvSpPr>
          <p:cNvPr id="34" name="Google Shape;34;p5"/>
          <p:cNvSpPr txBox="1"/>
          <p:nvPr>
            <p:ph type="ctrTitle"/>
          </p:nvPr>
        </p:nvSpPr>
        <p:spPr>
          <a:xfrm>
            <a:off x="685800" y="2130426"/>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5" name="Google Shape;35;p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6" name="Google Shape;36;p5"/>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6"/>
          <p:cNvSpPr txBox="1"/>
          <p:nvPr>
            <p:ph type="title"/>
          </p:nvPr>
        </p:nvSpPr>
        <p:spPr>
          <a:xfrm>
            <a:off x="722313" y="4406901"/>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1" name="Google Shape;41;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2" name="Google Shape;42;p6"/>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7" name="Google Shape;47;p7"/>
          <p:cNvSpPr txBox="1"/>
          <p:nvPr>
            <p:ph idx="1" type="body"/>
          </p:nvPr>
        </p:nvSpPr>
        <p:spPr>
          <a:xfrm>
            <a:off x="457200" y="1535113"/>
            <a:ext cx="4040188" cy="639763"/>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8" name="Google Shape;48;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9" name="Google Shape;49;p7"/>
          <p:cNvSpPr txBox="1"/>
          <p:nvPr>
            <p:ph idx="3" type="body"/>
          </p:nvPr>
        </p:nvSpPr>
        <p:spPr>
          <a:xfrm>
            <a:off x="4645027" y="1535113"/>
            <a:ext cx="4041775" cy="639763"/>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0" name="Google Shape;50;p7"/>
          <p:cNvSpPr txBox="1"/>
          <p:nvPr>
            <p:ph idx="4" type="body"/>
          </p:nvPr>
        </p:nvSpPr>
        <p:spPr>
          <a:xfrm>
            <a:off x="4645027"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1" name="Google Shape;51;p7"/>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6" name="Google Shape;56;p8"/>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9"/>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2" y="273049"/>
            <a:ext cx="3008313" cy="116205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5" name="Google Shape;65;p10"/>
          <p:cNvSpPr txBox="1"/>
          <p:nvPr>
            <p:ph idx="1" type="body"/>
          </p:nvPr>
        </p:nvSpPr>
        <p:spPr>
          <a:xfrm>
            <a:off x="3575050" y="273052"/>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6" name="Google Shape;66;p10"/>
          <p:cNvSpPr txBox="1"/>
          <p:nvPr>
            <p:ph idx="2" type="body"/>
          </p:nvPr>
        </p:nvSpPr>
        <p:spPr>
          <a:xfrm>
            <a:off x="457202" y="1435102"/>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7" name="Google Shape;67;p10"/>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0"/>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11"/>
          <p:cNvSpPr txBox="1"/>
          <p:nvPr>
            <p:ph type="title"/>
          </p:nvPr>
        </p:nvSpPr>
        <p:spPr>
          <a:xfrm>
            <a:off x="1792288" y="4800600"/>
            <a:ext cx="5486400" cy="566739"/>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2" name="Google Shape;72;p11"/>
          <p:cNvSpPr/>
          <p:nvPr>
            <p:ph idx="2" type="pic"/>
          </p:nvPr>
        </p:nvSpPr>
        <p:spPr>
          <a:xfrm>
            <a:off x="1792288" y="612775"/>
            <a:ext cx="5486400" cy="4114800"/>
          </a:xfrm>
          <a:prstGeom prst="rect">
            <a:avLst/>
          </a:prstGeom>
          <a:noFill/>
          <a:ln>
            <a:noFill/>
          </a:ln>
        </p:spPr>
      </p:sp>
      <p:sp>
        <p:nvSpPr>
          <p:cNvPr id="73" name="Google Shape;73;p11"/>
          <p:cNvSpPr txBox="1"/>
          <p:nvPr>
            <p:ph idx="1" type="body"/>
          </p:nvPr>
        </p:nvSpPr>
        <p:spPr>
          <a:xfrm>
            <a:off x="1792288" y="5367338"/>
            <a:ext cx="5486400" cy="8048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4" name="Google Shape;74;p11"/>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1"/>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9" name="Google Shape;79;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0" name="Google Shape;80;p12"/>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2"/>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13"/>
          <p:cNvSpPr txBox="1"/>
          <p:nvPr>
            <p:ph type="title"/>
          </p:nvPr>
        </p:nvSpPr>
        <p:spPr>
          <a:xfrm rot="5400000">
            <a:off x="4732338" y="2171702"/>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5" name="Google Shape;85;p1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6" name="Google Shape;86;p13"/>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3"/>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3"/>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1"/>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1"/>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8.gif"/><Relationship Id="rId5" Type="http://schemas.openxmlformats.org/officeDocument/2006/relationships/image" Target="../media/image9.gif"/><Relationship Id="rId6" Type="http://schemas.openxmlformats.org/officeDocument/2006/relationships/image" Target="../media/image3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16.png"/><Relationship Id="rId5"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3.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5.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9.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1.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5.png"/><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4.png"/><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8.png"/><Relationship Id="rId4" Type="http://schemas.openxmlformats.org/officeDocument/2006/relationships/image" Target="../media/image4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4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p:nvPr/>
        </p:nvSpPr>
        <p:spPr>
          <a:xfrm>
            <a:off x="0" y="0"/>
            <a:ext cx="9144000" cy="1142984"/>
          </a:xfrm>
          <a:prstGeom prst="rect">
            <a:avLst/>
          </a:prstGeom>
          <a:solidFill>
            <a:srgbClr val="FFCE33"/>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b="1" i="0" sz="4000" u="none" cap="none" strike="noStrike">
              <a:solidFill>
                <a:schemeClr val="dk1"/>
              </a:solidFill>
              <a:latin typeface="Quintessential"/>
              <a:ea typeface="Quintessential"/>
              <a:cs typeface="Quintessential"/>
              <a:sym typeface="Quintessential"/>
            </a:endParaRPr>
          </a:p>
          <a:p>
            <a:pPr indent="0" lvl="0" marL="0" marR="0" rtl="0" algn="ctr">
              <a:spcBef>
                <a:spcPts val="0"/>
              </a:spcBef>
              <a:spcAft>
                <a:spcPts val="0"/>
              </a:spcAft>
              <a:buNone/>
            </a:pPr>
            <a:r>
              <a:rPr b="1" i="0" lang="en-IN" sz="3200" u="none" cap="none" strike="noStrike">
                <a:solidFill>
                  <a:schemeClr val="dk1"/>
                </a:solidFill>
                <a:latin typeface="Quintessential"/>
                <a:ea typeface="Quintessential"/>
                <a:cs typeface="Quintessential"/>
                <a:sym typeface="Quintessential"/>
              </a:rPr>
              <a:t>BASIC ELECTRICAL ENGINEERING</a:t>
            </a:r>
            <a:endParaRPr b="1" i="0" sz="3200" u="none" cap="none" strike="noStrike">
              <a:solidFill>
                <a:schemeClr val="dk1"/>
              </a:solidFill>
              <a:latin typeface="Quintessential"/>
              <a:ea typeface="Quintessential"/>
              <a:cs typeface="Quintessential"/>
              <a:sym typeface="Quintessential"/>
            </a:endParaRPr>
          </a:p>
        </p:txBody>
      </p:sp>
      <p:sp>
        <p:nvSpPr>
          <p:cNvPr id="94" name="Google Shape;94;p14"/>
          <p:cNvSpPr txBox="1"/>
          <p:nvPr/>
        </p:nvSpPr>
        <p:spPr>
          <a:xfrm>
            <a:off x="428596" y="1500174"/>
            <a:ext cx="8313738" cy="3862390"/>
          </a:xfrm>
          <a:prstGeom prst="rect">
            <a:avLst/>
          </a:prstGeom>
          <a:noFill/>
          <a:ln>
            <a:noFill/>
          </a:ln>
        </p:spPr>
        <p:txBody>
          <a:bodyPr anchorCtr="0" anchor="ctr" bIns="91425" lIns="91425" spcFirstLastPara="1" rIns="91425" wrap="square" tIns="91425">
            <a:noAutofit/>
          </a:bodyPr>
          <a:lstStyle/>
          <a:p>
            <a:pPr indent="-609600" lvl="0" marL="609600" marR="0" rtl="0" algn="ctr">
              <a:spcBef>
                <a:spcPts val="0"/>
              </a:spcBef>
              <a:spcAft>
                <a:spcPts val="0"/>
              </a:spcAft>
              <a:buNone/>
            </a:pPr>
            <a:r>
              <a:rPr b="1" i="0" lang="en-IN" sz="2800" u="none" cap="none" strike="noStrike">
                <a:solidFill>
                  <a:schemeClr val="dk1"/>
                </a:solidFill>
                <a:latin typeface="Arial"/>
                <a:ea typeface="Arial"/>
                <a:cs typeface="Arial"/>
                <a:sym typeface="Arial"/>
              </a:rPr>
              <a:t>UNIT- II</a:t>
            </a:r>
            <a:endParaRPr/>
          </a:p>
          <a:p>
            <a:pPr indent="-609600" lvl="0" marL="609600" marR="0" rtl="0" algn="ctr">
              <a:spcBef>
                <a:spcPts val="0"/>
              </a:spcBef>
              <a:spcAft>
                <a:spcPts val="0"/>
              </a:spcAft>
              <a:buNone/>
            </a:pPr>
            <a:r>
              <a:rPr b="1" i="0" lang="en-IN" sz="2400" u="none" cap="none" strike="noStrike">
                <a:solidFill>
                  <a:schemeClr val="dk1"/>
                </a:solidFill>
                <a:latin typeface="Arial"/>
                <a:ea typeface="Arial"/>
                <a:cs typeface="Arial"/>
                <a:sym typeface="Arial"/>
              </a:rPr>
              <a:t>DC GENERATORS &amp; DC MOTORS</a:t>
            </a:r>
            <a:endParaRPr/>
          </a:p>
          <a:p>
            <a:pPr indent="-609600" lvl="0" marL="609600" marR="0" rtl="0" algn="ctr">
              <a:spcBef>
                <a:spcPts val="0"/>
              </a:spcBef>
              <a:spcAft>
                <a:spcPts val="0"/>
              </a:spcAft>
              <a:buNone/>
            </a:pPr>
            <a:r>
              <a:t/>
            </a:r>
            <a:endParaRPr b="1" i="0" sz="2400" u="none" cap="none" strike="noStrike">
              <a:solidFill>
                <a:schemeClr val="dk1"/>
              </a:solidFill>
              <a:latin typeface="Arial"/>
              <a:ea typeface="Arial"/>
              <a:cs typeface="Arial"/>
              <a:sym typeface="Arial"/>
            </a:endParaRPr>
          </a:p>
          <a:p>
            <a:pPr indent="-609600" lvl="0" marL="609600" marR="0" rtl="0" algn="ctr">
              <a:spcBef>
                <a:spcPts val="0"/>
              </a:spcBef>
              <a:spcAft>
                <a:spcPts val="0"/>
              </a:spcAft>
              <a:buNone/>
            </a:pPr>
            <a:r>
              <a:rPr b="1" i="0" lang="en-IN" sz="2400" u="none" cap="none" strike="noStrike">
                <a:solidFill>
                  <a:schemeClr val="dk1"/>
                </a:solidFill>
                <a:latin typeface="Arial"/>
                <a:ea typeface="Arial"/>
                <a:cs typeface="Arial"/>
                <a:sym typeface="Arial"/>
              </a:rPr>
              <a:t>By </a:t>
            </a:r>
            <a:endParaRPr/>
          </a:p>
          <a:p>
            <a:pPr indent="-609600" lvl="0" marL="609600" marR="0" rtl="0" algn="ctr">
              <a:spcBef>
                <a:spcPts val="0"/>
              </a:spcBef>
              <a:spcAft>
                <a:spcPts val="0"/>
              </a:spcAft>
              <a:buNone/>
            </a:pPr>
            <a:r>
              <a:t/>
            </a:r>
            <a:endParaRPr b="1" i="0" sz="2400" u="none" cap="none" strike="noStrike">
              <a:solidFill>
                <a:schemeClr val="dk1"/>
              </a:solidFill>
              <a:latin typeface="Arial"/>
              <a:ea typeface="Arial"/>
              <a:cs typeface="Arial"/>
              <a:sym typeface="Arial"/>
            </a:endParaRPr>
          </a:p>
          <a:p>
            <a:pPr indent="-609600" lvl="0" marL="609600" marR="0" rtl="0" algn="ctr">
              <a:spcBef>
                <a:spcPts val="0"/>
              </a:spcBef>
              <a:spcAft>
                <a:spcPts val="0"/>
              </a:spcAft>
              <a:buNone/>
            </a:pPr>
            <a:r>
              <a:rPr b="1" i="0" lang="en-IN" sz="2400" u="none" cap="none" strike="noStrike">
                <a:solidFill>
                  <a:schemeClr val="dk1"/>
                </a:solidFill>
                <a:latin typeface="Arial"/>
                <a:ea typeface="Arial"/>
                <a:cs typeface="Arial"/>
                <a:sym typeface="Arial"/>
              </a:rPr>
              <a:t>M. Bhagya Lakshmi</a:t>
            </a:r>
            <a:endParaRPr b="1" i="0" sz="2400" u="none" cap="none" strike="noStrike">
              <a:solidFill>
                <a:schemeClr val="dk1"/>
              </a:solidFill>
              <a:latin typeface="Arial"/>
              <a:ea typeface="Arial"/>
              <a:cs typeface="Arial"/>
              <a:sym typeface="Arial"/>
            </a:endParaRPr>
          </a:p>
          <a:p>
            <a:pPr indent="-609600" lvl="0" marL="609600" marR="0" rtl="0" algn="ctr">
              <a:spcBef>
                <a:spcPts val="0"/>
              </a:spcBef>
              <a:spcAft>
                <a:spcPts val="0"/>
              </a:spcAft>
              <a:buNone/>
            </a:pPr>
            <a:r>
              <a:rPr b="1" i="0" lang="en-IN" sz="2400" u="none" cap="none" strike="noStrike">
                <a:solidFill>
                  <a:schemeClr val="dk1"/>
                </a:solidFill>
                <a:latin typeface="Arial"/>
                <a:ea typeface="Arial"/>
                <a:cs typeface="Arial"/>
                <a:sym typeface="Arial"/>
              </a:rPr>
              <a:t>Assistant Professor,</a:t>
            </a:r>
            <a:endParaRPr/>
          </a:p>
          <a:p>
            <a:pPr indent="-609600" lvl="0" marL="609600" marR="0" rtl="0" algn="ctr">
              <a:spcBef>
                <a:spcPts val="0"/>
              </a:spcBef>
              <a:spcAft>
                <a:spcPts val="0"/>
              </a:spcAft>
              <a:buNone/>
            </a:pPr>
            <a:r>
              <a:rPr b="1" i="0" lang="en-IN" sz="2400" u="none" cap="none" strike="noStrike">
                <a:solidFill>
                  <a:schemeClr val="dk1"/>
                </a:solidFill>
                <a:latin typeface="Arial"/>
                <a:ea typeface="Arial"/>
                <a:cs typeface="Arial"/>
                <a:sym typeface="Arial"/>
              </a:rPr>
              <a:t>Department of EEE.</a:t>
            </a:r>
            <a:endParaRPr/>
          </a:p>
          <a:p>
            <a:pPr indent="-609600" lvl="0" marL="609600" marR="0" rtl="0" algn="ctr">
              <a:spcBef>
                <a:spcPts val="0"/>
              </a:spcBef>
              <a:spcAft>
                <a:spcPts val="0"/>
              </a:spcAft>
              <a:buNone/>
            </a:pPr>
            <a:r>
              <a:t/>
            </a:r>
            <a:endParaRPr b="1" i="0" sz="2400" u="none" cap="none" strike="noStrike">
              <a:solidFill>
                <a:schemeClr val="dk1"/>
              </a:solidFill>
              <a:latin typeface="Arial"/>
              <a:ea typeface="Arial"/>
              <a:cs typeface="Arial"/>
              <a:sym typeface="Arial"/>
            </a:endParaRPr>
          </a:p>
          <a:p>
            <a:pPr indent="-609600" lvl="0" marL="609600" marR="0" rtl="0" algn="ctr">
              <a:spcBef>
                <a:spcPts val="0"/>
              </a:spcBef>
              <a:spcAft>
                <a:spcPts val="0"/>
              </a:spcAft>
              <a:buNone/>
            </a:pPr>
            <a:r>
              <a:t/>
            </a:r>
            <a:endParaRPr b="1" i="0" sz="2400" u="none" cap="none" strike="noStrike">
              <a:solidFill>
                <a:schemeClr val="dk1"/>
              </a:solidFill>
              <a:latin typeface="Arial"/>
              <a:ea typeface="Arial"/>
              <a:cs typeface="Arial"/>
              <a:sym typeface="Arial"/>
            </a:endParaRPr>
          </a:p>
          <a:p>
            <a:pPr indent="-609600" lvl="0" marL="609600" marR="0" rtl="0" algn="ctr">
              <a:spcBef>
                <a:spcPts val="0"/>
              </a:spcBef>
              <a:spcAft>
                <a:spcPts val="0"/>
              </a:spcAft>
              <a:buNone/>
            </a:pPr>
            <a:r>
              <a:rPr b="1" i="0" lang="en-IN" sz="2400" u="none" cap="none" strike="noStrike">
                <a:solidFill>
                  <a:srgbClr val="000099"/>
                </a:solidFill>
                <a:latin typeface="Arial"/>
                <a:ea typeface="Arial"/>
                <a:cs typeface="Arial"/>
                <a:sym typeface="Arial"/>
              </a:rPr>
              <a:t>G. Pullaiah College of Engineering and Technology</a:t>
            </a:r>
            <a:endParaRPr/>
          </a:p>
          <a:p>
            <a:pPr indent="-609600" lvl="0" marL="609600" marR="0" rtl="0" algn="ctr">
              <a:spcBef>
                <a:spcPts val="0"/>
              </a:spcBef>
              <a:spcAft>
                <a:spcPts val="0"/>
              </a:spcAft>
              <a:buNone/>
            </a:pPr>
            <a:r>
              <a:rPr b="1" i="0" lang="en-IN" sz="2400" u="none" cap="none" strike="noStrike">
                <a:solidFill>
                  <a:srgbClr val="000099"/>
                </a:solidFill>
                <a:latin typeface="Arial"/>
                <a:ea typeface="Arial"/>
                <a:cs typeface="Arial"/>
                <a:sym typeface="Arial"/>
              </a:rPr>
              <a:t>Kurnool – 518452, Andhra Pradesh, India </a:t>
            </a:r>
            <a:endParaRPr b="1" i="0" sz="2400" u="none" cap="none" strike="noStrike">
              <a:solidFill>
                <a:srgbClr val="000099"/>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5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txBox="1"/>
          <p:nvPr>
            <p:ph type="title"/>
          </p:nvPr>
        </p:nvSpPr>
        <p:spPr>
          <a:xfrm>
            <a:off x="991575" y="-105363"/>
            <a:ext cx="8229600" cy="944563"/>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t>(i) DC Generators</a:t>
            </a:r>
            <a:endParaRPr/>
          </a:p>
        </p:txBody>
      </p:sp>
      <p:sp>
        <p:nvSpPr>
          <p:cNvPr id="100" name="Google Shape;100;p15"/>
          <p:cNvSpPr txBox="1"/>
          <p:nvPr>
            <p:ph idx="1" type="body"/>
          </p:nvPr>
        </p:nvSpPr>
        <p:spPr>
          <a:xfrm>
            <a:off x="457200" y="1255826"/>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Font typeface="Calibri"/>
              <a:buNone/>
            </a:pPr>
            <a:r>
              <a:t/>
            </a:r>
            <a:endParaRPr b="1" sz="2400">
              <a:solidFill>
                <a:srgbClr val="0070C0"/>
              </a:solidFill>
            </a:endParaRPr>
          </a:p>
          <a:p>
            <a:pPr indent="-342900" lvl="0" marL="342900" rtl="0" algn="l">
              <a:spcBef>
                <a:spcPts val="480"/>
              </a:spcBef>
              <a:spcAft>
                <a:spcPts val="0"/>
              </a:spcAft>
              <a:buClr>
                <a:srgbClr val="FFC000"/>
              </a:buClr>
              <a:buSzPts val="2400"/>
              <a:buChar char="•"/>
            </a:pPr>
            <a:r>
              <a:rPr lang="en-IN" sz="2400">
                <a:solidFill>
                  <a:srgbClr val="FFC000"/>
                </a:solidFill>
              </a:rPr>
              <a:t>Principle of Operation of DC Generator</a:t>
            </a:r>
            <a:endParaRPr/>
          </a:p>
          <a:p>
            <a:pPr indent="-342900" lvl="0" marL="342900" rtl="0" algn="l">
              <a:spcBef>
                <a:spcPts val="480"/>
              </a:spcBef>
              <a:spcAft>
                <a:spcPts val="0"/>
              </a:spcAft>
              <a:buClr>
                <a:srgbClr val="00B0F0"/>
              </a:buClr>
              <a:buSzPts val="2400"/>
              <a:buChar char="•"/>
            </a:pPr>
            <a:r>
              <a:rPr lang="en-IN" sz="2400">
                <a:solidFill>
                  <a:srgbClr val="00B0F0"/>
                </a:solidFill>
              </a:rPr>
              <a:t>Constructional Details of DC Machine </a:t>
            </a:r>
            <a:endParaRPr sz="2400"/>
          </a:p>
          <a:p>
            <a:pPr indent="-342900" lvl="0" marL="342900" rtl="0" algn="l">
              <a:spcBef>
                <a:spcPts val="480"/>
              </a:spcBef>
              <a:spcAft>
                <a:spcPts val="0"/>
              </a:spcAft>
              <a:buClr>
                <a:srgbClr val="00B050"/>
              </a:buClr>
              <a:buSzPts val="2400"/>
              <a:buChar char="•"/>
            </a:pPr>
            <a:r>
              <a:rPr lang="en-IN" sz="2400">
                <a:solidFill>
                  <a:srgbClr val="00B050"/>
                </a:solidFill>
              </a:rPr>
              <a:t>EMF equation of DC Generator</a:t>
            </a:r>
            <a:endParaRPr/>
          </a:p>
          <a:p>
            <a:pPr indent="-342900" lvl="0" marL="342900" rtl="0" algn="l">
              <a:spcBef>
                <a:spcPts val="480"/>
              </a:spcBef>
              <a:spcAft>
                <a:spcPts val="0"/>
              </a:spcAft>
              <a:buClr>
                <a:srgbClr val="0070C0"/>
              </a:buClr>
              <a:buSzPts val="2400"/>
              <a:buChar char="•"/>
            </a:pPr>
            <a:r>
              <a:rPr lang="en-IN" sz="2400">
                <a:solidFill>
                  <a:srgbClr val="0070C0"/>
                </a:solidFill>
              </a:rPr>
              <a:t>Types of Generators, Problems</a:t>
            </a:r>
            <a:endParaRPr/>
          </a:p>
          <a:p>
            <a:pPr indent="-342900" lvl="0" marL="342900" rtl="0" algn="l">
              <a:spcBef>
                <a:spcPts val="480"/>
              </a:spcBef>
              <a:spcAft>
                <a:spcPts val="0"/>
              </a:spcAft>
              <a:buClr>
                <a:srgbClr val="7030A0"/>
              </a:buClr>
              <a:buSzPts val="2400"/>
              <a:buChar char="•"/>
            </a:pPr>
            <a:r>
              <a:rPr lang="en-IN" sz="2400">
                <a:solidFill>
                  <a:srgbClr val="7030A0"/>
                </a:solidFill>
              </a:rPr>
              <a:t>O.C.C (or) Magnetization Characteristics of DC Shunt Generator</a:t>
            </a:r>
            <a:endParaRPr sz="2400"/>
          </a:p>
        </p:txBody>
      </p:sp>
      <p:sp>
        <p:nvSpPr>
          <p:cNvPr id="101" name="Google Shape;101;p15"/>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6"/>
          <p:cNvSpPr txBox="1"/>
          <p:nvPr>
            <p:ph type="title"/>
          </p:nvPr>
        </p:nvSpPr>
        <p:spPr>
          <a:xfrm>
            <a:off x="457200" y="-762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t>Principle of DC Generator </a:t>
            </a:r>
            <a:endParaRPr sz="3200"/>
          </a:p>
        </p:txBody>
      </p:sp>
      <p:sp>
        <p:nvSpPr>
          <p:cNvPr id="107" name="Google Shape;107;p16"/>
          <p:cNvSpPr txBox="1"/>
          <p:nvPr>
            <p:ph idx="1" type="body"/>
          </p:nvPr>
        </p:nvSpPr>
        <p:spPr>
          <a:xfrm>
            <a:off x="76200" y="914400"/>
            <a:ext cx="8915400" cy="5157806"/>
          </a:xfrm>
          <a:prstGeom prst="rect">
            <a:avLst/>
          </a:prstGeom>
          <a:noFill/>
          <a:ln>
            <a:noFill/>
          </a:ln>
        </p:spPr>
        <p:txBody>
          <a:bodyPr anchorCtr="0" anchor="t" bIns="45700" lIns="91425" spcFirstLastPara="1" rIns="91425" wrap="square" tIns="45700">
            <a:noAutofit/>
          </a:bodyPr>
          <a:lstStyle/>
          <a:p>
            <a:pPr indent="-342900" lvl="0" marL="342900" rtl="0" algn="just">
              <a:lnSpc>
                <a:spcPct val="130000"/>
              </a:lnSpc>
              <a:spcBef>
                <a:spcPts val="0"/>
              </a:spcBef>
              <a:spcAft>
                <a:spcPts val="0"/>
              </a:spcAft>
              <a:buClr>
                <a:schemeClr val="dk1"/>
              </a:buClr>
              <a:buSzPts val="1800"/>
              <a:buChar char="•"/>
            </a:pPr>
            <a:r>
              <a:rPr b="1" lang="en-IN" sz="1800"/>
              <a:t>Converts mechanical energy into electrical energy. </a:t>
            </a:r>
            <a:endParaRPr/>
          </a:p>
          <a:p>
            <a:pPr indent="-342900" lvl="0" marL="342900" rtl="0" algn="just">
              <a:lnSpc>
                <a:spcPct val="130000"/>
              </a:lnSpc>
              <a:spcBef>
                <a:spcPts val="360"/>
              </a:spcBef>
              <a:spcAft>
                <a:spcPts val="0"/>
              </a:spcAft>
              <a:buClr>
                <a:schemeClr val="dk1"/>
              </a:buClr>
              <a:buSzPts val="1800"/>
              <a:buChar char="•"/>
            </a:pPr>
            <a:r>
              <a:rPr b="1" lang="en-IN" sz="1800"/>
              <a:t>A generator works on the principles of </a:t>
            </a:r>
            <a:r>
              <a:rPr b="1" lang="en-IN" sz="1800">
                <a:solidFill>
                  <a:srgbClr val="00B0F0"/>
                </a:solidFill>
              </a:rPr>
              <a:t>Faraday’s laws </a:t>
            </a:r>
            <a:r>
              <a:rPr b="1" lang="en-IN" sz="1800"/>
              <a:t>of electromagnetic induction</a:t>
            </a:r>
            <a:endParaRPr/>
          </a:p>
          <a:p>
            <a:pPr indent="-342900" lvl="0" marL="342900" rtl="0" algn="just">
              <a:spcBef>
                <a:spcPts val="360"/>
              </a:spcBef>
              <a:spcAft>
                <a:spcPts val="0"/>
              </a:spcAft>
              <a:buClr>
                <a:srgbClr val="538CD5"/>
              </a:buClr>
              <a:buSzPts val="1800"/>
              <a:buChar char="•"/>
            </a:pPr>
            <a:r>
              <a:rPr b="1" lang="en-IN" sz="1800">
                <a:solidFill>
                  <a:srgbClr val="538CD5"/>
                </a:solidFill>
              </a:rPr>
              <a:t>Principle:</a:t>
            </a:r>
            <a:r>
              <a:rPr b="1" lang="en-IN" sz="1800"/>
              <a:t> “Whenever a conductor is moved in the magnetic field , an e.m.f is induced and the magnitude of the induced e.m.f is directly proportional to the rate of change of flux linkage. This e.m.f causes a current flow if the conductor circuit is closed “.</a:t>
            </a:r>
            <a:endParaRPr/>
          </a:p>
          <a:p>
            <a:pPr indent="-342900" lvl="0" marL="342900" rtl="0" algn="just">
              <a:spcBef>
                <a:spcPts val="360"/>
              </a:spcBef>
              <a:spcAft>
                <a:spcPts val="0"/>
              </a:spcAft>
              <a:buClr>
                <a:schemeClr val="dk1"/>
              </a:buClr>
              <a:buSzPts val="1800"/>
              <a:buNone/>
            </a:pPr>
            <a:r>
              <a:t/>
            </a:r>
            <a:endParaRPr b="1" sz="1800"/>
          </a:p>
          <a:p>
            <a:pPr indent="-342900" lvl="0" marL="342900" rtl="0" algn="just">
              <a:lnSpc>
                <a:spcPct val="130000"/>
              </a:lnSpc>
              <a:spcBef>
                <a:spcPts val="360"/>
              </a:spcBef>
              <a:spcAft>
                <a:spcPts val="0"/>
              </a:spcAft>
              <a:buClr>
                <a:schemeClr val="dk1"/>
              </a:buClr>
              <a:buSzPts val="1800"/>
              <a:buNone/>
            </a:pPr>
            <a:r>
              <a:rPr b="1" lang="en-IN" sz="1800"/>
              <a:t>The essential components of a generator are:</a:t>
            </a:r>
            <a:endParaRPr/>
          </a:p>
          <a:p>
            <a:pPr indent="-342900" lvl="0" marL="342900" rtl="0" algn="l">
              <a:lnSpc>
                <a:spcPct val="130000"/>
              </a:lnSpc>
              <a:spcBef>
                <a:spcPts val="360"/>
              </a:spcBef>
              <a:spcAft>
                <a:spcPts val="0"/>
              </a:spcAft>
              <a:buClr>
                <a:schemeClr val="dk1"/>
              </a:buClr>
              <a:buSzPts val="1800"/>
              <a:buFont typeface="Calibri"/>
              <a:buNone/>
            </a:pPr>
            <a:r>
              <a:rPr b="1" lang="en-IN" sz="1800"/>
              <a:t>    (a) a magnetic field</a:t>
            </a:r>
            <a:endParaRPr/>
          </a:p>
          <a:p>
            <a:pPr indent="-342900" lvl="0" marL="342900" rtl="0" algn="l">
              <a:lnSpc>
                <a:spcPct val="130000"/>
              </a:lnSpc>
              <a:spcBef>
                <a:spcPts val="360"/>
              </a:spcBef>
              <a:spcAft>
                <a:spcPts val="0"/>
              </a:spcAft>
              <a:buClr>
                <a:schemeClr val="dk1"/>
              </a:buClr>
              <a:buSzPts val="1800"/>
              <a:buFont typeface="Calibri"/>
              <a:buNone/>
            </a:pPr>
            <a:r>
              <a:rPr b="1" lang="en-IN" sz="1800"/>
              <a:t>    (b) conductor or a group of conductors</a:t>
            </a:r>
            <a:endParaRPr/>
          </a:p>
          <a:p>
            <a:pPr indent="-342900" lvl="0" marL="342900" rtl="0" algn="l">
              <a:lnSpc>
                <a:spcPct val="130000"/>
              </a:lnSpc>
              <a:spcBef>
                <a:spcPts val="360"/>
              </a:spcBef>
              <a:spcAft>
                <a:spcPts val="0"/>
              </a:spcAft>
              <a:buClr>
                <a:schemeClr val="dk1"/>
              </a:buClr>
              <a:buSzPts val="1800"/>
              <a:buFont typeface="Calibri"/>
              <a:buNone/>
            </a:pPr>
            <a:r>
              <a:rPr b="1" lang="en-IN" sz="1800"/>
              <a:t>    (c) motion of conductor w.r.t. magnetic field</a:t>
            </a:r>
            <a:endParaRPr/>
          </a:p>
          <a:p>
            <a:pPr indent="-342900" lvl="0" marL="342900" rtl="0" algn="just">
              <a:lnSpc>
                <a:spcPct val="130000"/>
              </a:lnSpc>
              <a:spcBef>
                <a:spcPts val="360"/>
              </a:spcBef>
              <a:spcAft>
                <a:spcPts val="0"/>
              </a:spcAft>
              <a:buClr>
                <a:schemeClr val="dk1"/>
              </a:buClr>
              <a:buSzPts val="1800"/>
              <a:buChar char="•"/>
            </a:pPr>
            <a:r>
              <a:rPr b="1" lang="en-IN" sz="1800"/>
              <a:t>The direction of induced e.m.f. (and hence current) is given by Fleming’s right hand rule. </a:t>
            </a:r>
            <a:endParaRPr/>
          </a:p>
          <a:p>
            <a:pPr indent="-342900" lvl="0" marL="342900" rtl="0" algn="l">
              <a:lnSpc>
                <a:spcPct val="130000"/>
              </a:lnSpc>
              <a:spcBef>
                <a:spcPts val="520"/>
              </a:spcBef>
              <a:spcAft>
                <a:spcPts val="0"/>
              </a:spcAft>
              <a:buClr>
                <a:schemeClr val="dk1"/>
              </a:buClr>
              <a:buSzPts val="2600"/>
              <a:buFont typeface="Calibri"/>
              <a:buNone/>
            </a:pPr>
            <a:r>
              <a:t/>
            </a:r>
            <a:endParaRPr sz="2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7"/>
          <p:cNvSpPr txBox="1"/>
          <p:nvPr>
            <p:ph type="title"/>
          </p:nvPr>
        </p:nvSpPr>
        <p:spPr>
          <a:xfrm>
            <a:off x="457200" y="-762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400">
                <a:solidFill>
                  <a:srgbClr val="00B050"/>
                </a:solidFill>
              </a:rPr>
              <a:t>Principle of operation of DC Generator </a:t>
            </a:r>
            <a:endParaRPr/>
          </a:p>
        </p:txBody>
      </p:sp>
      <p:pic>
        <p:nvPicPr>
          <p:cNvPr descr="Fleming's Right Hand Rule" id="113" name="Google Shape;113;p17"/>
          <p:cNvPicPr preferRelativeResize="0"/>
          <p:nvPr/>
        </p:nvPicPr>
        <p:blipFill rotWithShape="1">
          <a:blip r:embed="rId3">
            <a:alphaModFix/>
          </a:blip>
          <a:srcRect b="0" l="0" r="0" t="0"/>
          <a:stretch/>
        </p:blipFill>
        <p:spPr>
          <a:xfrm>
            <a:off x="4876800" y="838200"/>
            <a:ext cx="3989388" cy="2662238"/>
          </a:xfrm>
          <a:prstGeom prst="rect">
            <a:avLst/>
          </a:prstGeom>
          <a:noFill/>
          <a:ln cap="flat" cmpd="sng" w="9525">
            <a:solidFill>
              <a:schemeClr val="dk1"/>
            </a:solidFill>
            <a:prstDash val="solid"/>
            <a:miter lim="800000"/>
            <a:headEnd len="sm" w="sm" type="none"/>
            <a:tailEnd len="sm" w="sm" type="none"/>
          </a:ln>
        </p:spPr>
      </p:pic>
      <p:pic>
        <p:nvPicPr>
          <p:cNvPr descr="basic electric generator" id="114" name="Google Shape;114;p17"/>
          <p:cNvPicPr preferRelativeResize="0"/>
          <p:nvPr/>
        </p:nvPicPr>
        <p:blipFill rotWithShape="1">
          <a:blip r:embed="rId4">
            <a:alphaModFix/>
          </a:blip>
          <a:srcRect b="0" l="0" r="0" t="0"/>
          <a:stretch/>
        </p:blipFill>
        <p:spPr>
          <a:xfrm>
            <a:off x="228600" y="4191000"/>
            <a:ext cx="3962400" cy="1809768"/>
          </a:xfrm>
          <a:prstGeom prst="rect">
            <a:avLst/>
          </a:prstGeom>
          <a:noFill/>
          <a:ln>
            <a:noFill/>
          </a:ln>
        </p:spPr>
      </p:pic>
      <p:pic>
        <p:nvPicPr>
          <p:cNvPr descr="single loop dc generator" id="115" name="Google Shape;115;p17"/>
          <p:cNvPicPr preferRelativeResize="0"/>
          <p:nvPr/>
        </p:nvPicPr>
        <p:blipFill rotWithShape="1">
          <a:blip r:embed="rId5">
            <a:alphaModFix/>
          </a:blip>
          <a:srcRect b="0" l="0" r="0" t="0"/>
          <a:stretch/>
        </p:blipFill>
        <p:spPr>
          <a:xfrm>
            <a:off x="4419600" y="4267200"/>
            <a:ext cx="4572000" cy="1733568"/>
          </a:xfrm>
          <a:prstGeom prst="rect">
            <a:avLst/>
          </a:prstGeom>
          <a:noFill/>
          <a:ln>
            <a:noFill/>
          </a:ln>
        </p:spPr>
      </p:pic>
      <p:pic>
        <p:nvPicPr>
          <p:cNvPr id="116" name="Google Shape;116;p17"/>
          <p:cNvPicPr preferRelativeResize="0"/>
          <p:nvPr/>
        </p:nvPicPr>
        <p:blipFill rotWithShape="1">
          <a:blip r:embed="rId6">
            <a:alphaModFix/>
          </a:blip>
          <a:srcRect b="0" l="0" r="0" t="0"/>
          <a:stretch/>
        </p:blipFill>
        <p:spPr>
          <a:xfrm>
            <a:off x="76200" y="914400"/>
            <a:ext cx="4687888" cy="2819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122" name="Google Shape;122;p18"/>
          <p:cNvSpPr/>
          <p:nvPr/>
        </p:nvSpPr>
        <p:spPr>
          <a:xfrm>
            <a:off x="285720" y="1142984"/>
            <a:ext cx="6429404"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br>
              <a:rPr b="0" i="0" lang="en-IN" sz="1800" u="none" cap="none" strike="noStrike">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pic>
        <p:nvPicPr>
          <p:cNvPr id="123" name="Google Shape;123;p18"/>
          <p:cNvPicPr preferRelativeResize="0"/>
          <p:nvPr>
            <p:ph idx="1" type="body"/>
          </p:nvPr>
        </p:nvPicPr>
        <p:blipFill rotWithShape="1">
          <a:blip r:embed="rId3">
            <a:alphaModFix/>
          </a:blip>
          <a:srcRect b="0" l="0" r="0" t="0"/>
          <a:stretch/>
        </p:blipFill>
        <p:spPr>
          <a:xfrm>
            <a:off x="642910" y="2282031"/>
            <a:ext cx="7643866" cy="3162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9"/>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129" name="Google Shape;129;p19"/>
          <p:cNvSpPr/>
          <p:nvPr/>
        </p:nvSpPr>
        <p:spPr>
          <a:xfrm>
            <a:off x="285720" y="785794"/>
            <a:ext cx="8358246" cy="203132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Calibri"/>
              <a:buNone/>
            </a:pPr>
            <a:r>
              <a:rPr b="1" i="0" lang="en-IN" sz="1800" u="none" cap="none" strike="noStrike">
                <a:solidFill>
                  <a:schemeClr val="dk1"/>
                </a:solidFill>
                <a:latin typeface="Calibri"/>
                <a:ea typeface="Calibri"/>
                <a:cs typeface="Calibri"/>
                <a:sym typeface="Calibri"/>
              </a:rPr>
              <a:t>D.C. Generator Principle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800"/>
              <a:buFont typeface="Calibri"/>
              <a:buNone/>
            </a:pPr>
            <a:r>
              <a:rPr b="0" i="0" lang="en-IN" sz="1800" u="none" cap="none" strike="noStrike">
                <a:solidFill>
                  <a:schemeClr val="dk1"/>
                </a:solidFill>
                <a:latin typeface="Calibri"/>
                <a:ea typeface="Calibri"/>
                <a:cs typeface="Calibri"/>
                <a:sym typeface="Calibri"/>
              </a:rPr>
              <a:t>An electric generator is a machine that converts mechanical energy into electrical energy. An electric generator is based on the principle that whenever flux is cut by a conductor, an e.m.f. is induced which will cause a current to flow if the conductor circuit is closed. The direction of induced e.m.f. (and hence current) is given by Fleming’s right hand rule. Therefore, the essential components of a generator are: (a) a magnetic field (b) conductor or a group of conductors (c) motion of conductor w.r.t. magnetic field.</a:t>
            </a:r>
            <a:endParaRPr b="0" i="0" sz="1800" u="none" cap="none" strike="noStrike">
              <a:solidFill>
                <a:schemeClr val="dk1"/>
              </a:solidFill>
              <a:latin typeface="Arial"/>
              <a:ea typeface="Arial"/>
              <a:cs typeface="Arial"/>
              <a:sym typeface="Arial"/>
            </a:endParaRPr>
          </a:p>
        </p:txBody>
      </p:sp>
      <p:sp>
        <p:nvSpPr>
          <p:cNvPr id="130" name="Google Shape;130;p19"/>
          <p:cNvSpPr/>
          <p:nvPr/>
        </p:nvSpPr>
        <p:spPr>
          <a:xfrm>
            <a:off x="357158" y="2928934"/>
            <a:ext cx="5072098" cy="3139321"/>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Calibri"/>
              <a:buNone/>
            </a:pPr>
            <a:r>
              <a:rPr b="0" i="0" lang="en-IN" sz="1800" u="none" cap="none" strike="noStrike">
                <a:solidFill>
                  <a:schemeClr val="dk1"/>
                </a:solidFill>
                <a:latin typeface="Calibri"/>
                <a:ea typeface="Calibri"/>
                <a:cs typeface="Calibri"/>
                <a:sym typeface="Calibri"/>
              </a:rPr>
              <a:t>Consider a single turn loop ABCD rotating clockwise in a uniform magnetic field with a constant speed as shown in Fig.(1.1). As the loop rotates, the flux linking the coil sides AB and CD changes continuously. Hence the e.m.f. induced in these coil sides also changes but the e.m.f. induced in one coil side adds to that induced in the other.</a:t>
            </a:r>
            <a:endParaRPr/>
          </a:p>
          <a:p>
            <a:pPr indent="0" lvl="0" marL="0" marR="0" rtl="0" algn="just">
              <a:lnSpc>
                <a:spcPct val="100000"/>
              </a:lnSpc>
              <a:spcBef>
                <a:spcPts val="0"/>
              </a:spcBef>
              <a:spcAft>
                <a:spcPts val="0"/>
              </a:spcAft>
              <a:buClr>
                <a:schemeClr val="dk1"/>
              </a:buClr>
              <a:buSzPts val="1800"/>
              <a:buFont typeface="Calibri"/>
              <a:buNone/>
            </a:pPr>
            <a:r>
              <a:rPr b="0" i="0" lang="en-IN" sz="1800" u="none" cap="none" strike="noStrike">
                <a:solidFill>
                  <a:schemeClr val="dk1"/>
                </a:solidFill>
                <a:latin typeface="Calibri"/>
                <a:ea typeface="Calibri"/>
                <a:cs typeface="Calibri"/>
                <a:sym typeface="Calibri"/>
              </a:rPr>
              <a:t> (i) When the loop is in position no. 1 [See Fig. 1.1], the generated e.m.f. is zero because the coil sides (AB and CD) are cutting no flux but are moving parallel to it. </a:t>
            </a:r>
            <a:endParaRPr b="0" i="0" sz="1800" u="none" cap="none" strike="noStrike">
              <a:solidFill>
                <a:schemeClr val="dk1"/>
              </a:solidFill>
              <a:latin typeface="Arial"/>
              <a:ea typeface="Arial"/>
              <a:cs typeface="Arial"/>
              <a:sym typeface="Arial"/>
            </a:endParaRPr>
          </a:p>
        </p:txBody>
      </p:sp>
      <p:pic>
        <p:nvPicPr>
          <p:cNvPr id="131" name="Google Shape;131;p19"/>
          <p:cNvPicPr preferRelativeResize="0"/>
          <p:nvPr/>
        </p:nvPicPr>
        <p:blipFill rotWithShape="1">
          <a:blip r:embed="rId3">
            <a:alphaModFix/>
          </a:blip>
          <a:srcRect b="0" l="0" r="0" t="0"/>
          <a:stretch/>
        </p:blipFill>
        <p:spPr>
          <a:xfrm>
            <a:off x="5643571" y="2786059"/>
            <a:ext cx="3214709" cy="335758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0"/>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137" name="Google Shape;137;p20"/>
          <p:cNvSpPr/>
          <p:nvPr/>
        </p:nvSpPr>
        <p:spPr>
          <a:xfrm>
            <a:off x="214282" y="928671"/>
            <a:ext cx="5643602" cy="341632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IN" sz="1800">
                <a:solidFill>
                  <a:schemeClr val="dk1"/>
                </a:solidFill>
                <a:latin typeface="Calibri"/>
                <a:ea typeface="Calibri"/>
                <a:cs typeface="Calibri"/>
                <a:sym typeface="Calibri"/>
              </a:rPr>
              <a:t>(ii) When the loop is in position no. 2, the coil sides are moving at an angle to the flux and, therefore, a low e.m.f. is generated as indicated by point 2 in Fig. (1.2).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en-IN" sz="1800">
                <a:solidFill>
                  <a:schemeClr val="dk1"/>
                </a:solidFill>
                <a:latin typeface="Calibri"/>
                <a:ea typeface="Calibri"/>
                <a:cs typeface="Calibri"/>
                <a:sym typeface="Calibri"/>
              </a:rPr>
              <a:t>(iii) When the loop is in position no. 3, the coil sides (AB and CD) are at right angle to the flux and are, therefore, cutting the flux at a maximum rate. Hence at this instant, the generated e.m.f. is maximum as indicated by point 3 in Fig. (1.2). </a:t>
            </a:r>
            <a:endParaRPr/>
          </a:p>
          <a:p>
            <a:pPr indent="0" lvl="0" marL="0" marR="0" rtl="0" algn="just">
              <a:spcBef>
                <a:spcPts val="0"/>
              </a:spcBef>
              <a:spcAft>
                <a:spcPts val="0"/>
              </a:spcAft>
              <a:buNone/>
            </a:pPr>
            <a:r>
              <a:rPr lang="en-IN" sz="1800">
                <a:solidFill>
                  <a:schemeClr val="dk1"/>
                </a:solidFill>
                <a:latin typeface="Calibri"/>
                <a:ea typeface="Calibri"/>
                <a:cs typeface="Calibri"/>
                <a:sym typeface="Calibri"/>
              </a:rPr>
              <a:t>(iv) At position 4, the generated e.m.f. is less because the coil sides are cutting the flux at an angle. </a:t>
            </a:r>
            <a:endParaRPr/>
          </a:p>
          <a:p>
            <a:pPr indent="0" lvl="0" marL="0" marR="0" rtl="0" algn="just">
              <a:spcBef>
                <a:spcPts val="0"/>
              </a:spcBef>
              <a:spcAft>
                <a:spcPts val="0"/>
              </a:spcAft>
              <a:buNone/>
            </a:pPr>
            <a:r>
              <a:rPr lang="en-IN" sz="1800">
                <a:solidFill>
                  <a:schemeClr val="dk1"/>
                </a:solidFill>
                <a:latin typeface="Calibri"/>
                <a:ea typeface="Calibri"/>
                <a:cs typeface="Calibri"/>
                <a:sym typeface="Calibri"/>
              </a:rPr>
              <a:t>(v) At position 5, no magnetic lines are cut and hence induced e.m.f. is zero as indicated by point 5 in Fig. (1.2).</a:t>
            </a:r>
            <a:endParaRPr/>
          </a:p>
        </p:txBody>
      </p:sp>
      <p:pic>
        <p:nvPicPr>
          <p:cNvPr id="138" name="Google Shape;138;p20"/>
          <p:cNvPicPr preferRelativeResize="0"/>
          <p:nvPr/>
        </p:nvPicPr>
        <p:blipFill rotWithShape="1">
          <a:blip r:embed="rId3">
            <a:alphaModFix/>
          </a:blip>
          <a:srcRect b="0" l="0" r="0" t="0"/>
          <a:stretch/>
        </p:blipFill>
        <p:spPr>
          <a:xfrm>
            <a:off x="5929322" y="928670"/>
            <a:ext cx="2795582" cy="2786082"/>
          </a:xfrm>
          <a:prstGeom prst="rect">
            <a:avLst/>
          </a:prstGeom>
          <a:noFill/>
          <a:ln>
            <a:noFill/>
          </a:ln>
        </p:spPr>
      </p:pic>
      <p:sp>
        <p:nvSpPr>
          <p:cNvPr id="139" name="Google Shape;139;p20"/>
          <p:cNvSpPr/>
          <p:nvPr/>
        </p:nvSpPr>
        <p:spPr>
          <a:xfrm>
            <a:off x="214282" y="4286256"/>
            <a:ext cx="8143900" cy="1200329"/>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rPr b="0" i="0" lang="en-IN" sz="1800" u="none" cap="none" strike="noStrike">
                <a:solidFill>
                  <a:schemeClr val="dk1"/>
                </a:solidFill>
                <a:latin typeface="Calibri"/>
                <a:ea typeface="Calibri"/>
                <a:cs typeface="Calibri"/>
                <a:sym typeface="Calibri"/>
              </a:rPr>
              <a:t>(vi) At position 6, the coil sides move under a pole of opposite polarity and hence the direction of generated e.m.f. is reversed. The maximum e.m.f. in this direction (i.e., reverse direction, See Fig. 1.2) will be when the loop is at position 7 and zero when at position 1. This cycle repeats with each revolution of the coil.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1"/>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145" name="Google Shape;145;p21"/>
          <p:cNvSpPr/>
          <p:nvPr/>
        </p:nvSpPr>
        <p:spPr>
          <a:xfrm>
            <a:off x="357158" y="1000108"/>
            <a:ext cx="8358246" cy="203132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Calibri"/>
              <a:buNone/>
            </a:pPr>
            <a:r>
              <a:rPr b="0" i="0" lang="en-IN" sz="1800" u="none" cap="none" strike="noStrike">
                <a:solidFill>
                  <a:schemeClr val="dk1"/>
                </a:solidFill>
                <a:latin typeface="Calibri"/>
                <a:ea typeface="Calibri"/>
                <a:cs typeface="Calibri"/>
                <a:sym typeface="Calibri"/>
              </a:rPr>
              <a:t>Note that e.m.f. generated in the loop is alternating one. It is because any coil side, say AB has e.m.f. in one direction when under the influence of N-pole and in the other direction when under the influence of S-pole. If a load is connected across the ends of the loop, then alternating current will flow through the load. The alternating voltage generated in the loop can be converted into direct voltage by a device called commutator. We then have the d.c. generator. In fact, a commutator is a mechanical rectifier.</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t>Action of Commutator </a:t>
            </a:r>
            <a:endParaRPr/>
          </a:p>
        </p:txBody>
      </p:sp>
      <p:pic>
        <p:nvPicPr>
          <p:cNvPr id="151" name="Google Shape;151;p22"/>
          <p:cNvPicPr preferRelativeResize="0"/>
          <p:nvPr/>
        </p:nvPicPr>
        <p:blipFill rotWithShape="1">
          <a:blip r:embed="rId3">
            <a:alphaModFix/>
          </a:blip>
          <a:srcRect b="0" l="0" r="0" t="0"/>
          <a:stretch/>
        </p:blipFill>
        <p:spPr>
          <a:xfrm>
            <a:off x="0" y="1066800"/>
            <a:ext cx="8115300" cy="2635250"/>
          </a:xfrm>
          <a:prstGeom prst="rect">
            <a:avLst/>
          </a:prstGeom>
          <a:noFill/>
          <a:ln>
            <a:noFill/>
          </a:ln>
        </p:spPr>
      </p:pic>
      <p:pic>
        <p:nvPicPr>
          <p:cNvPr id="152" name="Google Shape;152;p22"/>
          <p:cNvPicPr preferRelativeResize="0"/>
          <p:nvPr/>
        </p:nvPicPr>
        <p:blipFill rotWithShape="1">
          <a:blip r:embed="rId4">
            <a:alphaModFix/>
          </a:blip>
          <a:srcRect b="0" l="0" r="0" t="0"/>
          <a:stretch/>
        </p:blipFill>
        <p:spPr>
          <a:xfrm>
            <a:off x="2667000" y="3276600"/>
            <a:ext cx="4162425" cy="3038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3"/>
          <p:cNvSpPr txBox="1"/>
          <p:nvPr>
            <p:ph type="title"/>
          </p:nvPr>
        </p:nvSpPr>
        <p:spPr>
          <a:xfrm>
            <a:off x="457200" y="0"/>
            <a:ext cx="8229600" cy="100010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800"/>
              <a:t>DC Machine Construction </a:t>
            </a:r>
            <a:endParaRPr/>
          </a:p>
        </p:txBody>
      </p:sp>
      <p:pic>
        <p:nvPicPr>
          <p:cNvPr descr="Construction of a DC machine (DC Generator and DC Motor)" id="158" name="Google Shape;158;p23"/>
          <p:cNvPicPr preferRelativeResize="0"/>
          <p:nvPr/>
        </p:nvPicPr>
        <p:blipFill rotWithShape="1">
          <a:blip r:embed="rId3">
            <a:alphaModFix/>
          </a:blip>
          <a:srcRect b="0" l="0" r="0" t="0"/>
          <a:stretch/>
        </p:blipFill>
        <p:spPr>
          <a:xfrm>
            <a:off x="857224" y="1142984"/>
            <a:ext cx="7572428" cy="442915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4"/>
          <p:cNvSpPr txBox="1"/>
          <p:nvPr>
            <p:ph idx="1" type="body"/>
          </p:nvPr>
        </p:nvSpPr>
        <p:spPr>
          <a:xfrm>
            <a:off x="812800" y="1701800"/>
            <a:ext cx="7620000" cy="836613"/>
          </a:xfrm>
          <a:prstGeom prst="rect">
            <a:avLst/>
          </a:prstGeom>
          <a:noFill/>
          <a:ln>
            <a:noFill/>
          </a:ln>
        </p:spPr>
        <p:txBody>
          <a:bodyPr anchorCtr="0" anchor="t" bIns="45700" lIns="91425" spcFirstLastPara="1" rIns="91425" wrap="square" tIns="45700">
            <a:noAutofit/>
          </a:bodyPr>
          <a:lstStyle/>
          <a:p>
            <a:pPr indent="-184150" lvl="0" marL="342900" rtl="0" algn="l">
              <a:spcBef>
                <a:spcPts val="0"/>
              </a:spcBef>
              <a:spcAft>
                <a:spcPts val="0"/>
              </a:spcAft>
              <a:buClr>
                <a:schemeClr val="dk1"/>
              </a:buClr>
              <a:buSzPts val="2500"/>
              <a:buNone/>
            </a:pPr>
            <a:r>
              <a:t/>
            </a:r>
            <a:endParaRPr sz="2500"/>
          </a:p>
        </p:txBody>
      </p:sp>
      <p:sp>
        <p:nvSpPr>
          <p:cNvPr id="165" name="Google Shape;165;p24"/>
          <p:cNvSpPr txBox="1"/>
          <p:nvPr>
            <p:ph type="title"/>
          </p:nvPr>
        </p:nvSpPr>
        <p:spPr>
          <a:xfrm>
            <a:off x="457200" y="274637"/>
            <a:ext cx="8229600" cy="439719"/>
          </a:xfrm>
          <a:prstGeom prst="rect">
            <a:avLst/>
          </a:prstGeom>
          <a:noFill/>
          <a:ln>
            <a:noFill/>
          </a:ln>
        </p:spPr>
        <p:txBody>
          <a:bodyPr anchorCtr="0" anchor="ctr" bIns="46025" lIns="92075" spcFirstLastPara="1" rIns="92075" wrap="square" tIns="46025">
            <a:noAutofit/>
          </a:bodyPr>
          <a:lstStyle/>
          <a:p>
            <a:pPr indent="0" lvl="0" marL="0" rtl="0" algn="ctr">
              <a:spcBef>
                <a:spcPts val="0"/>
              </a:spcBef>
              <a:spcAft>
                <a:spcPts val="0"/>
              </a:spcAft>
              <a:buNone/>
            </a:pPr>
            <a:r>
              <a:rPr b="1" lang="en-IN" sz="3800">
                <a:solidFill>
                  <a:srgbClr val="990033"/>
                </a:solidFill>
              </a:rPr>
              <a:t>DC Machine</a:t>
            </a:r>
            <a:r>
              <a:rPr b="1" lang="en-IN" sz="3600"/>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txBox="1"/>
          <p:nvPr>
            <p:ph idx="1" type="body"/>
          </p:nvPr>
        </p:nvSpPr>
        <p:spPr>
          <a:xfrm>
            <a:off x="457200" y="533400"/>
            <a:ext cx="8229600" cy="55927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500"/>
              <a:buFont typeface="Calibri"/>
              <a:buNone/>
            </a:pPr>
            <a:r>
              <a:t/>
            </a:r>
            <a:endParaRPr sz="3500">
              <a:solidFill>
                <a:srgbClr val="7030A0"/>
              </a:solidFill>
            </a:endParaRPr>
          </a:p>
          <a:p>
            <a:pPr indent="-342900" lvl="0" marL="342900" rtl="0" algn="l">
              <a:spcBef>
                <a:spcPts val="700"/>
              </a:spcBef>
              <a:spcAft>
                <a:spcPts val="0"/>
              </a:spcAft>
              <a:buClr>
                <a:srgbClr val="7030A0"/>
              </a:buClr>
              <a:buSzPts val="3500"/>
              <a:buFont typeface="Calibri"/>
              <a:buNone/>
            </a:pPr>
            <a:r>
              <a:rPr lang="en-IN" sz="3500">
                <a:solidFill>
                  <a:srgbClr val="7030A0"/>
                </a:solidFill>
              </a:rPr>
              <a:t>Stator</a:t>
            </a:r>
            <a:endParaRPr/>
          </a:p>
          <a:p>
            <a:pPr indent="-285750" lvl="1" marL="742950" rtl="0" algn="l">
              <a:spcBef>
                <a:spcPts val="480"/>
              </a:spcBef>
              <a:spcAft>
                <a:spcPts val="0"/>
              </a:spcAft>
              <a:buClr>
                <a:srgbClr val="002060"/>
              </a:buClr>
              <a:buSzPts val="2400"/>
              <a:buFont typeface="Noto Sans Symbols"/>
              <a:buChar char="▪"/>
            </a:pPr>
            <a:r>
              <a:rPr lang="en-IN" sz="2400">
                <a:solidFill>
                  <a:srgbClr val="002060"/>
                </a:solidFill>
              </a:rPr>
              <a:t>     Yoke</a:t>
            </a:r>
            <a:endParaRPr/>
          </a:p>
          <a:p>
            <a:pPr indent="-285750" lvl="1" marL="742950" rtl="0" algn="l">
              <a:spcBef>
                <a:spcPts val="480"/>
              </a:spcBef>
              <a:spcAft>
                <a:spcPts val="0"/>
              </a:spcAft>
              <a:buClr>
                <a:srgbClr val="002060"/>
              </a:buClr>
              <a:buSzPts val="2400"/>
              <a:buFont typeface="Noto Sans Symbols"/>
              <a:buChar char="▪"/>
            </a:pPr>
            <a:r>
              <a:rPr lang="en-IN" sz="2400">
                <a:solidFill>
                  <a:srgbClr val="002060"/>
                </a:solidFill>
              </a:rPr>
              <a:t>	   Pole Cores, Pole shoes and Inter Poles</a:t>
            </a:r>
            <a:endParaRPr/>
          </a:p>
          <a:p>
            <a:pPr indent="-285750" lvl="1" marL="742950" rtl="0" algn="l">
              <a:spcBef>
                <a:spcPts val="480"/>
              </a:spcBef>
              <a:spcAft>
                <a:spcPts val="0"/>
              </a:spcAft>
              <a:buClr>
                <a:srgbClr val="002060"/>
              </a:buClr>
              <a:buSzPts val="2400"/>
              <a:buFont typeface="Noto Sans Symbols"/>
              <a:buChar char="▪"/>
            </a:pPr>
            <a:r>
              <a:rPr lang="en-IN" sz="2400">
                <a:solidFill>
                  <a:srgbClr val="002060"/>
                </a:solidFill>
              </a:rPr>
              <a:t>	   Field windings</a:t>
            </a:r>
            <a:endParaRPr/>
          </a:p>
          <a:p>
            <a:pPr indent="-285750" lvl="1" marL="742950" rtl="0" algn="l">
              <a:spcBef>
                <a:spcPts val="480"/>
              </a:spcBef>
              <a:spcAft>
                <a:spcPts val="0"/>
              </a:spcAft>
              <a:buClr>
                <a:srgbClr val="002060"/>
              </a:buClr>
              <a:buSzPts val="2400"/>
              <a:buFont typeface="Noto Sans Symbols"/>
              <a:buChar char="▪"/>
            </a:pPr>
            <a:r>
              <a:rPr lang="en-IN" sz="2400">
                <a:solidFill>
                  <a:srgbClr val="002060"/>
                </a:solidFill>
              </a:rPr>
              <a:t>	   Compensating windings</a:t>
            </a:r>
            <a:endParaRPr/>
          </a:p>
          <a:p>
            <a:pPr indent="-285750" lvl="1" marL="742950" rtl="0" algn="l">
              <a:spcBef>
                <a:spcPts val="480"/>
              </a:spcBef>
              <a:spcAft>
                <a:spcPts val="0"/>
              </a:spcAft>
              <a:buClr>
                <a:srgbClr val="002060"/>
              </a:buClr>
              <a:buSzPts val="2400"/>
              <a:buFont typeface="Noto Sans Symbols"/>
              <a:buChar char="▪"/>
            </a:pPr>
            <a:r>
              <a:rPr lang="en-IN" sz="2400">
                <a:solidFill>
                  <a:srgbClr val="002060"/>
                </a:solidFill>
              </a:rPr>
              <a:t>     Brushes</a:t>
            </a:r>
            <a:endParaRPr/>
          </a:p>
          <a:p>
            <a:pPr indent="-342900" lvl="0" marL="342900" rtl="0" algn="l">
              <a:spcBef>
                <a:spcPts val="780"/>
              </a:spcBef>
              <a:spcAft>
                <a:spcPts val="0"/>
              </a:spcAft>
              <a:buClr>
                <a:srgbClr val="7030A0"/>
              </a:buClr>
              <a:buSzPts val="3900"/>
              <a:buFont typeface="Calibri"/>
              <a:buNone/>
            </a:pPr>
            <a:r>
              <a:rPr lang="en-IN" sz="3900">
                <a:solidFill>
                  <a:srgbClr val="7030A0"/>
                </a:solidFill>
              </a:rPr>
              <a:t>Rotor</a:t>
            </a:r>
            <a:endParaRPr/>
          </a:p>
          <a:p>
            <a:pPr indent="-285750" lvl="1" marL="742950" rtl="0" algn="l">
              <a:spcBef>
                <a:spcPts val="440"/>
              </a:spcBef>
              <a:spcAft>
                <a:spcPts val="0"/>
              </a:spcAft>
              <a:buClr>
                <a:srgbClr val="002060"/>
              </a:buClr>
              <a:buSzPts val="2200"/>
              <a:buFont typeface="Noto Sans Symbols"/>
              <a:buChar char="▪"/>
            </a:pPr>
            <a:r>
              <a:rPr lang="en-IN" sz="2200">
                <a:solidFill>
                  <a:srgbClr val="002060"/>
                </a:solidFill>
              </a:rPr>
              <a:t>     Armature core</a:t>
            </a:r>
            <a:endParaRPr/>
          </a:p>
          <a:p>
            <a:pPr indent="-285750" lvl="1" marL="742950" rtl="0" algn="l">
              <a:spcBef>
                <a:spcPts val="440"/>
              </a:spcBef>
              <a:spcAft>
                <a:spcPts val="0"/>
              </a:spcAft>
              <a:buClr>
                <a:srgbClr val="002060"/>
              </a:buClr>
              <a:buSzPts val="2200"/>
              <a:buFont typeface="Noto Sans Symbols"/>
              <a:buChar char="▪"/>
            </a:pPr>
            <a:r>
              <a:rPr lang="en-IN" sz="2200">
                <a:solidFill>
                  <a:srgbClr val="002060"/>
                </a:solidFill>
              </a:rPr>
              <a:t>     Armature winding </a:t>
            </a:r>
            <a:endParaRPr/>
          </a:p>
          <a:p>
            <a:pPr indent="-285750" lvl="1" marL="742950" rtl="0" algn="l">
              <a:spcBef>
                <a:spcPts val="440"/>
              </a:spcBef>
              <a:spcAft>
                <a:spcPts val="0"/>
              </a:spcAft>
              <a:buClr>
                <a:srgbClr val="002060"/>
              </a:buClr>
              <a:buSzPts val="2200"/>
              <a:buFont typeface="Noto Sans Symbols"/>
              <a:buChar char="▪"/>
            </a:pPr>
            <a:r>
              <a:rPr lang="en-IN" sz="2200">
                <a:solidFill>
                  <a:srgbClr val="002060"/>
                </a:solidFill>
              </a:rPr>
              <a:t>     Commutator, Shaft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6"/>
          <p:cNvSpPr txBox="1"/>
          <p:nvPr>
            <p:ph type="title"/>
          </p:nvPr>
        </p:nvSpPr>
        <p:spPr>
          <a:xfrm>
            <a:off x="428596" y="857232"/>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solidFill>
                  <a:srgbClr val="0070C0"/>
                </a:solidFill>
                <a:latin typeface="Times New Roman"/>
                <a:ea typeface="Times New Roman"/>
                <a:cs typeface="Times New Roman"/>
                <a:sym typeface="Times New Roman"/>
              </a:rPr>
              <a:t>Yoke</a:t>
            </a:r>
            <a:endParaRPr/>
          </a:p>
        </p:txBody>
      </p:sp>
      <p:sp>
        <p:nvSpPr>
          <p:cNvPr id="176" name="Google Shape;176;p26"/>
          <p:cNvSpPr txBox="1"/>
          <p:nvPr>
            <p:ph idx="1" type="body"/>
          </p:nvPr>
        </p:nvSpPr>
        <p:spPr>
          <a:xfrm>
            <a:off x="457200" y="1600201"/>
            <a:ext cx="4038600" cy="4525963"/>
          </a:xfrm>
          <a:prstGeom prst="rect">
            <a:avLst/>
          </a:prstGeom>
          <a:noFill/>
          <a:ln>
            <a:noFill/>
          </a:ln>
        </p:spPr>
        <p:txBody>
          <a:bodyPr anchorCtr="0" anchor="t" bIns="45700" lIns="91425" spcFirstLastPara="1" rIns="91425" wrap="square" tIns="45700">
            <a:noAutofit/>
          </a:bodyPr>
          <a:lstStyle/>
          <a:p>
            <a:pPr indent="-228600" lvl="0" marL="342900" rtl="0" algn="l">
              <a:spcBef>
                <a:spcPts val="0"/>
              </a:spcBef>
              <a:spcAft>
                <a:spcPts val="0"/>
              </a:spcAft>
              <a:buClr>
                <a:schemeClr val="dk1"/>
              </a:buClr>
              <a:buSzPts val="1800"/>
              <a:buNone/>
            </a:pPr>
            <a:r>
              <a:t/>
            </a:r>
            <a:endParaRPr sz="1800">
              <a:latin typeface="Times New Roman"/>
              <a:ea typeface="Times New Roman"/>
              <a:cs typeface="Times New Roman"/>
              <a:sym typeface="Times New Roman"/>
            </a:endParaRPr>
          </a:p>
          <a:p>
            <a:pPr indent="-342900" lvl="0" marL="342900" rtl="0" algn="l">
              <a:spcBef>
                <a:spcPts val="360"/>
              </a:spcBef>
              <a:spcAft>
                <a:spcPts val="0"/>
              </a:spcAft>
              <a:buClr>
                <a:schemeClr val="dk1"/>
              </a:buClr>
              <a:buSzPts val="1800"/>
              <a:buFont typeface="Times New Roman"/>
              <a:buNone/>
            </a:pPr>
            <a:r>
              <a:rPr b="1" lang="en-IN" sz="1800">
                <a:latin typeface="Times New Roman"/>
                <a:ea typeface="Times New Roman"/>
                <a:cs typeface="Times New Roman"/>
                <a:sym typeface="Times New Roman"/>
              </a:rPr>
              <a:t>Functions: </a:t>
            </a:r>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It provide mechanical Support for poles</a:t>
            </a:r>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It also provide protection to whole machine from dust, moisture etc.</a:t>
            </a:r>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It also carries magnetic flux produced by the poles</a:t>
            </a:r>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Yoke is also called as frame.</a:t>
            </a:r>
            <a:endParaRPr/>
          </a:p>
          <a:p>
            <a:pPr indent="-228600" lvl="0" marL="342900" rtl="0" algn="l">
              <a:spcBef>
                <a:spcPts val="360"/>
              </a:spcBef>
              <a:spcAft>
                <a:spcPts val="0"/>
              </a:spcAft>
              <a:buClr>
                <a:schemeClr val="dk1"/>
              </a:buClr>
              <a:buSzPts val="1800"/>
              <a:buNone/>
            </a:pPr>
            <a:r>
              <a:t/>
            </a:r>
            <a:endParaRPr sz="1800">
              <a:latin typeface="Times New Roman"/>
              <a:ea typeface="Times New Roman"/>
              <a:cs typeface="Times New Roman"/>
              <a:sym typeface="Times New Roman"/>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Made up of </a:t>
            </a:r>
            <a:r>
              <a:rPr b="1" lang="en-IN" sz="1800">
                <a:latin typeface="Times New Roman"/>
                <a:ea typeface="Times New Roman"/>
                <a:cs typeface="Times New Roman"/>
                <a:sym typeface="Times New Roman"/>
              </a:rPr>
              <a:t>Cast iron  or Steel </a:t>
            </a:r>
            <a:endParaRPr/>
          </a:p>
          <a:p>
            <a:pPr indent="-228600" lvl="0" marL="342900" rtl="0" algn="l">
              <a:spcBef>
                <a:spcPts val="360"/>
              </a:spcBef>
              <a:spcAft>
                <a:spcPts val="0"/>
              </a:spcAft>
              <a:buClr>
                <a:schemeClr val="dk1"/>
              </a:buClr>
              <a:buSzPts val="1800"/>
              <a:buNone/>
            </a:pPr>
            <a:r>
              <a:t/>
            </a:r>
            <a:endParaRPr sz="1800">
              <a:latin typeface="Times New Roman"/>
              <a:ea typeface="Times New Roman"/>
              <a:cs typeface="Times New Roman"/>
              <a:sym typeface="Times New Roman"/>
            </a:endParaRPr>
          </a:p>
        </p:txBody>
      </p:sp>
      <p:pic>
        <p:nvPicPr>
          <p:cNvPr id="177" name="Google Shape;177;p26"/>
          <p:cNvPicPr preferRelativeResize="0"/>
          <p:nvPr>
            <p:ph idx="2" type="body"/>
          </p:nvPr>
        </p:nvPicPr>
        <p:blipFill rotWithShape="1">
          <a:blip r:embed="rId3">
            <a:alphaModFix/>
          </a:blip>
          <a:srcRect b="0" l="0" r="0" t="0"/>
          <a:stretch/>
        </p:blipFill>
        <p:spPr>
          <a:xfrm>
            <a:off x="5343525" y="2382838"/>
            <a:ext cx="2647950" cy="2962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7"/>
          <p:cNvSpPr txBox="1"/>
          <p:nvPr>
            <p:ph type="title"/>
          </p:nvPr>
        </p:nvSpPr>
        <p:spPr>
          <a:xfrm>
            <a:off x="500034" y="0"/>
            <a:ext cx="8229600" cy="85723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latin typeface="Times New Roman"/>
                <a:ea typeface="Times New Roman"/>
                <a:cs typeface="Times New Roman"/>
                <a:sym typeface="Times New Roman"/>
              </a:rPr>
              <a:t>Poles</a:t>
            </a:r>
            <a:endParaRPr/>
          </a:p>
        </p:txBody>
      </p:sp>
      <p:sp>
        <p:nvSpPr>
          <p:cNvPr id="183" name="Google Shape;183;p27"/>
          <p:cNvSpPr txBox="1"/>
          <p:nvPr>
            <p:ph idx="1" type="body"/>
          </p:nvPr>
        </p:nvSpPr>
        <p:spPr>
          <a:xfrm>
            <a:off x="428596" y="928670"/>
            <a:ext cx="4267200" cy="452596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000"/>
              <a:buFont typeface="Arial"/>
              <a:buNone/>
            </a:pPr>
            <a:r>
              <a:rPr b="1" lang="en-IN" sz="2000" u="sng">
                <a:latin typeface="Times New Roman"/>
                <a:ea typeface="Times New Roman"/>
                <a:cs typeface="Times New Roman"/>
                <a:sym typeface="Times New Roman"/>
              </a:rPr>
              <a:t>Pole Core Function: </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Pole of a generator is an electromagnet.</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The field winding is winding over pole.</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Pole provides magnetic flux when field winding is excited.</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It is made up of magnetic material like </a:t>
            </a:r>
            <a:r>
              <a:rPr b="1" lang="en-IN" sz="2000">
                <a:latin typeface="Times New Roman"/>
                <a:ea typeface="Times New Roman"/>
                <a:cs typeface="Times New Roman"/>
                <a:sym typeface="Times New Roman"/>
              </a:rPr>
              <a:t>Cast iron or Cast steel</a:t>
            </a:r>
            <a:endParaRPr b="1" sz="2000">
              <a:latin typeface="Times New Roman"/>
              <a:ea typeface="Times New Roman"/>
              <a:cs typeface="Times New Roman"/>
              <a:sym typeface="Times New Roman"/>
            </a:endParaRPr>
          </a:p>
        </p:txBody>
      </p:sp>
      <p:sp>
        <p:nvSpPr>
          <p:cNvPr id="184" name="Google Shape;184;p27"/>
          <p:cNvSpPr txBox="1"/>
          <p:nvPr>
            <p:ph idx="2" type="body"/>
          </p:nvPr>
        </p:nvSpPr>
        <p:spPr>
          <a:xfrm>
            <a:off x="5000628" y="928671"/>
            <a:ext cx="3824286" cy="321471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000"/>
              <a:buFont typeface="Arial"/>
              <a:buNone/>
            </a:pPr>
            <a:r>
              <a:rPr b="1" lang="en-IN" sz="2000" u="sng">
                <a:latin typeface="Times New Roman"/>
                <a:ea typeface="Times New Roman"/>
                <a:cs typeface="Times New Roman"/>
                <a:sym typeface="Times New Roman"/>
              </a:rPr>
              <a:t>Pole Shoe Functions:</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It is extended part of pole. It enlarge area of pole.</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Due to this enlarged area, flux is spread out in the air gap and more flux can pass through the air gap to armature.</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It is made up of magnetic material like </a:t>
            </a:r>
            <a:r>
              <a:rPr b="1" lang="en-IN" sz="2000">
                <a:latin typeface="Times New Roman"/>
                <a:ea typeface="Times New Roman"/>
                <a:cs typeface="Times New Roman"/>
                <a:sym typeface="Times New Roman"/>
              </a:rPr>
              <a:t>Cast iron or Cast steel</a:t>
            </a:r>
            <a:endParaRPr/>
          </a:p>
          <a:p>
            <a:pPr indent="-215900" lvl="0" marL="342900" rtl="0" algn="l">
              <a:spcBef>
                <a:spcPts val="400"/>
              </a:spcBef>
              <a:spcAft>
                <a:spcPts val="0"/>
              </a:spcAft>
              <a:buClr>
                <a:schemeClr val="dk1"/>
              </a:buClr>
              <a:buSzPts val="2000"/>
              <a:buFont typeface="Arial"/>
              <a:buNone/>
            </a:pPr>
            <a:r>
              <a:t/>
            </a:r>
            <a:endParaRPr sz="2000">
              <a:latin typeface="Times New Roman"/>
              <a:ea typeface="Times New Roman"/>
              <a:cs typeface="Times New Roman"/>
              <a:sym typeface="Times New Roman"/>
            </a:endParaRPr>
          </a:p>
        </p:txBody>
      </p:sp>
      <p:pic>
        <p:nvPicPr>
          <p:cNvPr id="185" name="Google Shape;185;p27"/>
          <p:cNvPicPr preferRelativeResize="0"/>
          <p:nvPr/>
        </p:nvPicPr>
        <p:blipFill rotWithShape="1">
          <a:blip r:embed="rId3">
            <a:alphaModFix/>
          </a:blip>
          <a:srcRect b="0" l="0" r="0" t="0"/>
          <a:stretch/>
        </p:blipFill>
        <p:spPr>
          <a:xfrm>
            <a:off x="2214546" y="4286256"/>
            <a:ext cx="3624265" cy="185738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8"/>
          <p:cNvSpPr txBox="1"/>
          <p:nvPr>
            <p:ph type="title"/>
          </p:nvPr>
        </p:nvSpPr>
        <p:spPr>
          <a:xfrm>
            <a:off x="457200" y="928670"/>
            <a:ext cx="8229600" cy="571503"/>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solidFill>
                  <a:srgbClr val="0070C0"/>
                </a:solidFill>
                <a:latin typeface="Times New Roman"/>
                <a:ea typeface="Times New Roman"/>
                <a:cs typeface="Times New Roman"/>
                <a:sym typeface="Times New Roman"/>
              </a:rPr>
              <a:t>Field Windings</a:t>
            </a:r>
            <a:endParaRPr/>
          </a:p>
        </p:txBody>
      </p:sp>
      <p:sp>
        <p:nvSpPr>
          <p:cNvPr id="191" name="Google Shape;191;p28"/>
          <p:cNvSpPr txBox="1"/>
          <p:nvPr>
            <p:ph idx="1" type="body"/>
          </p:nvPr>
        </p:nvSpPr>
        <p:spPr>
          <a:xfrm>
            <a:off x="457200" y="1600201"/>
            <a:ext cx="4038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1800"/>
              <a:buFont typeface="Arial"/>
              <a:buChar char="•"/>
            </a:pPr>
            <a:r>
              <a:rPr lang="en-IN" sz="1800">
                <a:latin typeface="Times New Roman"/>
                <a:ea typeface="Times New Roman"/>
                <a:cs typeface="Times New Roman"/>
                <a:sym typeface="Times New Roman"/>
              </a:rPr>
              <a:t>The field winding is wound on the pole core with a definite direction</a:t>
            </a:r>
            <a:endParaRPr/>
          </a:p>
          <a:p>
            <a:pPr indent="0" lvl="0" marL="0" rtl="0" algn="ctr">
              <a:spcBef>
                <a:spcPts val="400"/>
              </a:spcBef>
              <a:spcAft>
                <a:spcPts val="0"/>
              </a:spcAft>
              <a:buClr>
                <a:schemeClr val="dk1"/>
              </a:buClr>
              <a:buSzPts val="2000"/>
              <a:buFont typeface="Arial"/>
              <a:buNone/>
            </a:pPr>
            <a:r>
              <a:t/>
            </a:r>
            <a:endParaRPr b="1" sz="2000" u="sng">
              <a:latin typeface="Times New Roman"/>
              <a:ea typeface="Times New Roman"/>
              <a:cs typeface="Times New Roman"/>
              <a:sym typeface="Times New Roman"/>
            </a:endParaRPr>
          </a:p>
          <a:p>
            <a:pPr indent="0" lvl="0" marL="0" rtl="0" algn="ctr">
              <a:spcBef>
                <a:spcPts val="400"/>
              </a:spcBef>
              <a:spcAft>
                <a:spcPts val="0"/>
              </a:spcAft>
              <a:buClr>
                <a:schemeClr val="dk1"/>
              </a:buClr>
              <a:buSzPts val="2000"/>
              <a:buFont typeface="Arial"/>
              <a:buNone/>
            </a:pPr>
            <a:r>
              <a:rPr b="1" lang="en-IN" sz="2000" u="sng">
                <a:latin typeface="Times New Roman"/>
                <a:ea typeface="Times New Roman"/>
                <a:cs typeface="Times New Roman"/>
                <a:sym typeface="Times New Roman"/>
              </a:rPr>
              <a:t>Functions:</a:t>
            </a:r>
            <a:endParaRPr/>
          </a:p>
          <a:p>
            <a:pPr indent="-342900" lvl="0" marL="342900" rtl="0" algn="just">
              <a:spcBef>
                <a:spcPts val="360"/>
              </a:spcBef>
              <a:spcAft>
                <a:spcPts val="0"/>
              </a:spcAft>
              <a:buClr>
                <a:schemeClr val="dk1"/>
              </a:buClr>
              <a:buSzPts val="1800"/>
              <a:buFont typeface="Arial"/>
              <a:buChar char="•"/>
            </a:pPr>
            <a:r>
              <a:rPr lang="en-IN" sz="1800">
                <a:latin typeface="Times New Roman"/>
                <a:ea typeface="Times New Roman"/>
                <a:cs typeface="Times New Roman"/>
                <a:sym typeface="Times New Roman"/>
              </a:rPr>
              <a:t>To carry current due to which pole core on which the field winding is placed behaves as an electromagnet, producing necessary flux.</a:t>
            </a:r>
            <a:endParaRPr/>
          </a:p>
          <a:p>
            <a:pPr indent="-342900" lvl="0" marL="342900" rtl="0" algn="just">
              <a:spcBef>
                <a:spcPts val="360"/>
              </a:spcBef>
              <a:spcAft>
                <a:spcPts val="0"/>
              </a:spcAft>
              <a:buClr>
                <a:schemeClr val="dk1"/>
              </a:buClr>
              <a:buSzPts val="1800"/>
              <a:buFont typeface="Arial"/>
              <a:buChar char="•"/>
            </a:pPr>
            <a:r>
              <a:rPr lang="en-IN" sz="1800">
                <a:latin typeface="Times New Roman"/>
                <a:ea typeface="Times New Roman"/>
                <a:cs typeface="Times New Roman"/>
                <a:sym typeface="Times New Roman"/>
              </a:rPr>
              <a:t>As it helps in producing the magnetic field i.e exciting the pole as an electromagnet it is called </a:t>
            </a:r>
            <a:r>
              <a:rPr b="1" lang="en-IN" sz="1800">
                <a:latin typeface="Times New Roman"/>
                <a:ea typeface="Times New Roman"/>
                <a:cs typeface="Times New Roman"/>
                <a:sym typeface="Times New Roman"/>
              </a:rPr>
              <a:t>Field winding </a:t>
            </a:r>
            <a:r>
              <a:rPr lang="en-IN" sz="1800">
                <a:latin typeface="Times New Roman"/>
                <a:ea typeface="Times New Roman"/>
                <a:cs typeface="Times New Roman"/>
                <a:sym typeface="Times New Roman"/>
              </a:rPr>
              <a:t>or </a:t>
            </a:r>
            <a:r>
              <a:rPr b="1" lang="en-IN" sz="1800">
                <a:latin typeface="Times New Roman"/>
                <a:ea typeface="Times New Roman"/>
                <a:cs typeface="Times New Roman"/>
                <a:sym typeface="Times New Roman"/>
              </a:rPr>
              <a:t>Exciting Winding</a:t>
            </a:r>
            <a:endParaRPr/>
          </a:p>
        </p:txBody>
      </p:sp>
      <p:sp>
        <p:nvSpPr>
          <p:cNvPr id="192" name="Google Shape;192;p28"/>
          <p:cNvSpPr txBox="1"/>
          <p:nvPr>
            <p:ph idx="2" type="body"/>
          </p:nvPr>
        </p:nvSpPr>
        <p:spPr>
          <a:xfrm>
            <a:off x="4648200" y="1600201"/>
            <a:ext cx="4038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1800"/>
              <a:buChar char="•"/>
            </a:pPr>
            <a:r>
              <a:rPr lang="en-IN" sz="1800">
                <a:latin typeface="Times New Roman"/>
                <a:ea typeface="Times New Roman"/>
                <a:cs typeface="Times New Roman"/>
                <a:sym typeface="Times New Roman"/>
              </a:rPr>
              <a:t>Must be a conducting material – </a:t>
            </a:r>
            <a:r>
              <a:rPr b="1" lang="en-IN" sz="1800">
                <a:latin typeface="Times New Roman"/>
                <a:ea typeface="Times New Roman"/>
                <a:cs typeface="Times New Roman"/>
                <a:sym typeface="Times New Roman"/>
              </a:rPr>
              <a:t>Copper.</a:t>
            </a:r>
            <a:endParaRPr/>
          </a:p>
        </p:txBody>
      </p:sp>
      <p:pic>
        <p:nvPicPr>
          <p:cNvPr id="193" name="Google Shape;193;p28"/>
          <p:cNvPicPr preferRelativeResize="0"/>
          <p:nvPr/>
        </p:nvPicPr>
        <p:blipFill rotWithShape="1">
          <a:blip r:embed="rId3">
            <a:alphaModFix/>
          </a:blip>
          <a:srcRect b="0" l="0" r="0" t="0"/>
          <a:stretch/>
        </p:blipFill>
        <p:spPr>
          <a:xfrm>
            <a:off x="5051425" y="2286000"/>
            <a:ext cx="3776663" cy="384016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9"/>
          <p:cNvSpPr txBox="1"/>
          <p:nvPr>
            <p:ph type="title"/>
          </p:nvPr>
        </p:nvSpPr>
        <p:spPr>
          <a:xfrm>
            <a:off x="500034" y="57148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solidFill>
                  <a:srgbClr val="0070C0"/>
                </a:solidFill>
                <a:latin typeface="Times New Roman"/>
                <a:ea typeface="Times New Roman"/>
                <a:cs typeface="Times New Roman"/>
                <a:sym typeface="Times New Roman"/>
              </a:rPr>
              <a:t>Armature</a:t>
            </a:r>
            <a:endParaRPr/>
          </a:p>
        </p:txBody>
      </p:sp>
      <p:sp>
        <p:nvSpPr>
          <p:cNvPr id="199" name="Google Shape;199;p29"/>
          <p:cNvSpPr txBox="1"/>
          <p:nvPr>
            <p:ph idx="1" type="body"/>
          </p:nvPr>
        </p:nvSpPr>
        <p:spPr>
          <a:xfrm>
            <a:off x="457200" y="1600201"/>
            <a:ext cx="4038600" cy="452596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000"/>
              <a:buFont typeface="Arial"/>
              <a:buNone/>
            </a:pPr>
            <a:r>
              <a:rPr b="1" lang="en-IN" sz="2000" u="sng">
                <a:latin typeface="Times New Roman"/>
                <a:ea typeface="Times New Roman"/>
                <a:cs typeface="Times New Roman"/>
                <a:sym typeface="Times New Roman"/>
              </a:rPr>
              <a:t>Armature Core:</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 It has large number of slots in its periphery</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Armature conductor, are placed in this slots</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It is also provide path of low reluctance to the flux produced by field winding.</a:t>
            </a:r>
            <a:endParaRPr/>
          </a:p>
          <a:p>
            <a:pPr indent="-342900" lvl="0" marL="342900" rtl="0" algn="just">
              <a:spcBef>
                <a:spcPts val="400"/>
              </a:spcBef>
              <a:spcAft>
                <a:spcPts val="0"/>
              </a:spcAft>
              <a:buClr>
                <a:schemeClr val="dk1"/>
              </a:buClr>
              <a:buSzPts val="2000"/>
              <a:buFont typeface="Arial"/>
              <a:buChar char="•"/>
            </a:pPr>
            <a:r>
              <a:rPr lang="en-IN" sz="2000">
                <a:latin typeface="Times New Roman"/>
                <a:ea typeface="Times New Roman"/>
                <a:cs typeface="Times New Roman"/>
                <a:sym typeface="Times New Roman"/>
              </a:rPr>
              <a:t>As it has to provide low reluctance path to the flux, it is made up of magnetic material like C</a:t>
            </a:r>
            <a:r>
              <a:rPr b="1" lang="en-IN" sz="2000">
                <a:latin typeface="Times New Roman"/>
                <a:ea typeface="Times New Roman"/>
                <a:cs typeface="Times New Roman"/>
                <a:sym typeface="Times New Roman"/>
              </a:rPr>
              <a:t>ast iron or Cast steel.</a:t>
            </a:r>
            <a:endParaRPr/>
          </a:p>
          <a:p>
            <a:pPr indent="-215900" lvl="0" marL="342900" rtl="0" algn="l">
              <a:spcBef>
                <a:spcPts val="400"/>
              </a:spcBef>
              <a:spcAft>
                <a:spcPts val="0"/>
              </a:spcAft>
              <a:buClr>
                <a:schemeClr val="dk1"/>
              </a:buClr>
              <a:buSzPts val="2000"/>
              <a:buFont typeface="Arial"/>
              <a:buNone/>
            </a:pPr>
            <a:r>
              <a:t/>
            </a:r>
            <a:endParaRPr sz="2000">
              <a:latin typeface="Times New Roman"/>
              <a:ea typeface="Times New Roman"/>
              <a:cs typeface="Times New Roman"/>
              <a:sym typeface="Times New Roman"/>
            </a:endParaRPr>
          </a:p>
        </p:txBody>
      </p:sp>
      <p:pic>
        <p:nvPicPr>
          <p:cNvPr id="200" name="Google Shape;200;p29"/>
          <p:cNvPicPr preferRelativeResize="0"/>
          <p:nvPr>
            <p:ph idx="2" type="body"/>
          </p:nvPr>
        </p:nvPicPr>
        <p:blipFill rotWithShape="1">
          <a:blip r:embed="rId3">
            <a:alphaModFix/>
          </a:blip>
          <a:srcRect b="0" l="0" r="0" t="0"/>
          <a:stretch/>
        </p:blipFill>
        <p:spPr>
          <a:xfrm>
            <a:off x="5486400" y="3008313"/>
            <a:ext cx="3124200" cy="3163887"/>
          </a:xfrm>
          <a:prstGeom prst="rect">
            <a:avLst/>
          </a:prstGeom>
          <a:noFill/>
          <a:ln>
            <a:noFill/>
          </a:ln>
        </p:spPr>
      </p:pic>
      <p:pic>
        <p:nvPicPr>
          <p:cNvPr id="201" name="Google Shape;201;p29"/>
          <p:cNvPicPr preferRelativeResize="0"/>
          <p:nvPr/>
        </p:nvPicPr>
        <p:blipFill rotWithShape="1">
          <a:blip r:embed="rId4">
            <a:alphaModFix/>
          </a:blip>
          <a:srcRect b="0" l="0" r="0" t="0"/>
          <a:stretch/>
        </p:blipFill>
        <p:spPr>
          <a:xfrm>
            <a:off x="5929322" y="1112838"/>
            <a:ext cx="2111366" cy="1895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0"/>
          <p:cNvSpPr txBox="1"/>
          <p:nvPr>
            <p:ph type="title"/>
          </p:nvPr>
        </p:nvSpPr>
        <p:spPr>
          <a:xfrm>
            <a:off x="500034" y="500042"/>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solidFill>
                  <a:srgbClr val="0070C0"/>
                </a:solidFill>
                <a:latin typeface="Times New Roman"/>
                <a:ea typeface="Times New Roman"/>
                <a:cs typeface="Times New Roman"/>
                <a:sym typeface="Times New Roman"/>
              </a:rPr>
              <a:t>Armature Winding</a:t>
            </a:r>
            <a:endParaRPr/>
          </a:p>
        </p:txBody>
      </p:sp>
      <p:sp>
        <p:nvSpPr>
          <p:cNvPr id="207" name="Google Shape;207;p30"/>
          <p:cNvSpPr txBox="1"/>
          <p:nvPr>
            <p:ph idx="1" type="body"/>
          </p:nvPr>
        </p:nvSpPr>
        <p:spPr>
          <a:xfrm>
            <a:off x="457200" y="1600201"/>
            <a:ext cx="8229600" cy="4329129"/>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2000"/>
              <a:buChar char="•"/>
            </a:pPr>
            <a:r>
              <a:rPr lang="en-IN" sz="2000">
                <a:latin typeface="Times New Roman"/>
                <a:ea typeface="Times New Roman"/>
                <a:cs typeface="Times New Roman"/>
                <a:sym typeface="Times New Roman"/>
              </a:rPr>
              <a:t>Armature conductors are inter connected to form armature Winding</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When armature winding is rotated using prime mover in case of generator,  the magnetic flux gets cut by the armature conductors and e.m.f gets induced in them.</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Armature winding is connected to external circuit.</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As armature winding carries entire current, which depends on external load, it has to be made up of conducting material i.e C</a:t>
            </a:r>
            <a:r>
              <a:rPr b="1" lang="en-IN" sz="2000">
                <a:latin typeface="Times New Roman"/>
                <a:ea typeface="Times New Roman"/>
                <a:cs typeface="Times New Roman"/>
                <a:sym typeface="Times New Roman"/>
              </a:rPr>
              <a:t>opper</a:t>
            </a:r>
            <a:endParaRPr/>
          </a:p>
          <a:p>
            <a:pPr indent="-342900" lvl="0" marL="342900" rtl="0" algn="just">
              <a:spcBef>
                <a:spcPts val="400"/>
              </a:spcBef>
              <a:spcAft>
                <a:spcPts val="0"/>
              </a:spcAft>
              <a:buClr>
                <a:schemeClr val="dk1"/>
              </a:buClr>
              <a:buSzPts val="2000"/>
              <a:buChar char="•"/>
            </a:pPr>
            <a:r>
              <a:rPr lang="en-IN" sz="2000">
                <a:latin typeface="Times New Roman"/>
                <a:ea typeface="Times New Roman"/>
                <a:cs typeface="Times New Roman"/>
                <a:sym typeface="Times New Roman"/>
              </a:rPr>
              <a:t>Depending upon the way of connecting the armature windings are basically of two types:</a:t>
            </a:r>
            <a:endParaRPr/>
          </a:p>
          <a:p>
            <a:pPr indent="-342900" lvl="0" marL="342900" rtl="0" algn="ctr">
              <a:spcBef>
                <a:spcPts val="400"/>
              </a:spcBef>
              <a:spcAft>
                <a:spcPts val="0"/>
              </a:spcAft>
              <a:buClr>
                <a:schemeClr val="dk1"/>
              </a:buClr>
              <a:buSzPts val="2000"/>
              <a:buChar char="•"/>
            </a:pPr>
            <a:r>
              <a:rPr b="1" lang="en-IN" sz="2000">
                <a:latin typeface="Times New Roman"/>
                <a:ea typeface="Times New Roman"/>
                <a:cs typeface="Times New Roman"/>
                <a:sym typeface="Times New Roman"/>
              </a:rPr>
              <a:t>Lap winding A=P</a:t>
            </a:r>
            <a:endParaRPr/>
          </a:p>
          <a:p>
            <a:pPr indent="-342900" lvl="0" marL="342900" rtl="0" algn="ctr">
              <a:spcBef>
                <a:spcPts val="400"/>
              </a:spcBef>
              <a:spcAft>
                <a:spcPts val="0"/>
              </a:spcAft>
              <a:buClr>
                <a:schemeClr val="dk1"/>
              </a:buClr>
              <a:buSzPts val="2000"/>
              <a:buChar char="•"/>
            </a:pPr>
            <a:r>
              <a:rPr b="1" lang="en-IN" sz="2000">
                <a:latin typeface="Times New Roman"/>
                <a:ea typeface="Times New Roman"/>
                <a:cs typeface="Times New Roman"/>
                <a:sym typeface="Times New Roman"/>
              </a:rPr>
              <a:t>Wave Winding A=2</a:t>
            </a:r>
            <a:endParaRPr/>
          </a:p>
          <a:p>
            <a:pPr indent="-215900" lvl="0" marL="342900" rtl="0" algn="just">
              <a:spcBef>
                <a:spcPts val="400"/>
              </a:spcBef>
              <a:spcAft>
                <a:spcPts val="0"/>
              </a:spcAft>
              <a:buClr>
                <a:schemeClr val="dk1"/>
              </a:buClr>
              <a:buSzPts val="2000"/>
              <a:buNone/>
            </a:pPr>
            <a:r>
              <a:t/>
            </a:r>
            <a:endParaRPr sz="2000">
              <a:latin typeface="Times New Roman"/>
              <a:ea typeface="Times New Roman"/>
              <a:cs typeface="Times New Roman"/>
              <a:sym typeface="Times New Roman"/>
            </a:endParaRPr>
          </a:p>
          <a:p>
            <a:pPr indent="-139700" lvl="0" marL="342900" rtl="0" algn="l">
              <a:spcBef>
                <a:spcPts val="640"/>
              </a:spcBef>
              <a:spcAft>
                <a:spcPts val="0"/>
              </a:spcAft>
              <a:buClr>
                <a:schemeClr val="dk1"/>
              </a:buClr>
              <a:buSzPts val="3200"/>
              <a:buNone/>
            </a:pPr>
            <a:r>
              <a:t/>
            </a:r>
            <a:endParaRPr>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1"/>
          <p:cNvSpPr txBox="1"/>
          <p:nvPr>
            <p:ph idx="1" type="body"/>
          </p:nvPr>
        </p:nvSpPr>
        <p:spPr>
          <a:xfrm>
            <a:off x="285720" y="1000108"/>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0070C0"/>
              </a:buClr>
              <a:buSzPts val="1800"/>
              <a:buChar char="•"/>
            </a:pPr>
            <a:r>
              <a:rPr b="1" lang="en-IN" sz="1800">
                <a:solidFill>
                  <a:srgbClr val="0070C0"/>
                </a:solidFill>
                <a:latin typeface="Times New Roman"/>
                <a:ea typeface="Times New Roman"/>
                <a:cs typeface="Times New Roman"/>
                <a:sym typeface="Times New Roman"/>
              </a:rPr>
              <a:t>Commutator </a:t>
            </a:r>
            <a:endParaRPr/>
          </a:p>
          <a:p>
            <a:pPr indent="-342900" lvl="0" marL="342900" rtl="0" algn="l">
              <a:spcBef>
                <a:spcPts val="360"/>
              </a:spcBef>
              <a:spcAft>
                <a:spcPts val="0"/>
              </a:spcAft>
              <a:buClr>
                <a:schemeClr val="dk1"/>
              </a:buClr>
              <a:buSzPts val="1800"/>
              <a:buFont typeface="Times New Roman"/>
              <a:buNone/>
            </a:pPr>
            <a:r>
              <a:rPr b="1" lang="en-IN" sz="1800">
                <a:latin typeface="Times New Roman"/>
                <a:ea typeface="Times New Roman"/>
                <a:cs typeface="Times New Roman"/>
                <a:sym typeface="Times New Roman"/>
              </a:rPr>
              <a:t>Functions</a:t>
            </a:r>
            <a:r>
              <a:rPr lang="en-IN" sz="1800">
                <a:latin typeface="Times New Roman"/>
                <a:ea typeface="Times New Roman"/>
                <a:cs typeface="Times New Roman"/>
                <a:sym typeface="Times New Roman"/>
              </a:rPr>
              <a:t>:</a:t>
            </a:r>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To facilitate the collection of current from the armature conductor</a:t>
            </a:r>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To </a:t>
            </a:r>
            <a:r>
              <a:rPr b="1" lang="en-IN" sz="1800">
                <a:latin typeface="Times New Roman"/>
                <a:ea typeface="Times New Roman"/>
                <a:cs typeface="Times New Roman"/>
                <a:sym typeface="Times New Roman"/>
              </a:rPr>
              <a:t>convert </a:t>
            </a:r>
            <a:r>
              <a:rPr lang="en-IN" sz="1800">
                <a:latin typeface="Times New Roman"/>
                <a:ea typeface="Times New Roman"/>
                <a:cs typeface="Times New Roman"/>
                <a:sym typeface="Times New Roman"/>
              </a:rPr>
              <a:t>internally developed </a:t>
            </a:r>
            <a:r>
              <a:rPr b="1" lang="en-IN" sz="1800">
                <a:latin typeface="Times New Roman"/>
                <a:ea typeface="Times New Roman"/>
                <a:cs typeface="Times New Roman"/>
                <a:sym typeface="Times New Roman"/>
              </a:rPr>
              <a:t>alternating e.m.f to unidirectional (D.C) emf .</a:t>
            </a:r>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To produce unidirectional torque in case of motor.</a:t>
            </a:r>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As it collects current from armature, it is also made up of </a:t>
            </a:r>
            <a:r>
              <a:rPr b="1" lang="en-IN" sz="1800">
                <a:latin typeface="Times New Roman"/>
                <a:ea typeface="Times New Roman"/>
                <a:cs typeface="Times New Roman"/>
                <a:sym typeface="Times New Roman"/>
              </a:rPr>
              <a:t>Copper segments.</a:t>
            </a:r>
            <a:endParaRPr/>
          </a:p>
          <a:p>
            <a:pPr indent="-342900" lvl="0" marL="342900" rtl="0" algn="l">
              <a:spcBef>
                <a:spcPts val="360"/>
              </a:spcBef>
              <a:spcAft>
                <a:spcPts val="0"/>
              </a:spcAft>
              <a:buClr>
                <a:schemeClr val="dk1"/>
              </a:buClr>
              <a:buSzPts val="1800"/>
              <a:buNone/>
            </a:pPr>
            <a:r>
              <a:t/>
            </a:r>
            <a:endParaRPr b="1" sz="1800">
              <a:latin typeface="Times New Roman"/>
              <a:ea typeface="Times New Roman"/>
              <a:cs typeface="Times New Roman"/>
              <a:sym typeface="Times New Roman"/>
            </a:endParaRPr>
          </a:p>
          <a:p>
            <a:pPr indent="-342900" lvl="0" marL="342900" rtl="0" algn="l">
              <a:spcBef>
                <a:spcPts val="360"/>
              </a:spcBef>
              <a:spcAft>
                <a:spcPts val="0"/>
              </a:spcAft>
              <a:buClr>
                <a:srgbClr val="0070C0"/>
              </a:buClr>
              <a:buSzPts val="1800"/>
              <a:buChar char="•"/>
            </a:pPr>
            <a:r>
              <a:rPr b="1" lang="en-IN" sz="1800">
                <a:solidFill>
                  <a:srgbClr val="0070C0"/>
                </a:solidFill>
                <a:latin typeface="Times New Roman"/>
                <a:ea typeface="Times New Roman"/>
                <a:cs typeface="Times New Roman"/>
                <a:sym typeface="Times New Roman"/>
              </a:rPr>
              <a:t>Brushes</a:t>
            </a:r>
            <a:endParaRPr/>
          </a:p>
          <a:p>
            <a:pPr indent="-342900" lvl="0" marL="342900" rtl="0" algn="l">
              <a:spcBef>
                <a:spcPts val="360"/>
              </a:spcBef>
              <a:spcAft>
                <a:spcPts val="0"/>
              </a:spcAft>
              <a:buClr>
                <a:schemeClr val="dk1"/>
              </a:buClr>
              <a:buSzPts val="1800"/>
              <a:buFont typeface="Arial"/>
              <a:buChar char="•"/>
            </a:pPr>
            <a:r>
              <a:rPr lang="en-IN" sz="1800">
                <a:latin typeface="Times New Roman"/>
                <a:ea typeface="Times New Roman"/>
                <a:cs typeface="Times New Roman"/>
                <a:sym typeface="Times New Roman"/>
              </a:rPr>
              <a:t>Brushes are stationary and resting on the surface of the commutator.</a:t>
            </a:r>
            <a:endParaRPr/>
          </a:p>
          <a:p>
            <a:pPr indent="0" lvl="0" marL="0" rtl="0" algn="l">
              <a:spcBef>
                <a:spcPts val="360"/>
              </a:spcBef>
              <a:spcAft>
                <a:spcPts val="0"/>
              </a:spcAft>
              <a:buClr>
                <a:schemeClr val="dk1"/>
              </a:buClr>
              <a:buSzPts val="1800"/>
              <a:buFont typeface="Arial"/>
              <a:buNone/>
            </a:pPr>
            <a:r>
              <a:rPr b="1" lang="en-IN" sz="1800" u="sng">
                <a:latin typeface="Times New Roman"/>
                <a:ea typeface="Times New Roman"/>
                <a:cs typeface="Times New Roman"/>
                <a:sym typeface="Times New Roman"/>
              </a:rPr>
              <a:t>Function:</a:t>
            </a:r>
            <a:endParaRPr/>
          </a:p>
          <a:p>
            <a:pPr indent="-342900" lvl="0" marL="342900" rtl="0" algn="l">
              <a:spcBef>
                <a:spcPts val="360"/>
              </a:spcBef>
              <a:spcAft>
                <a:spcPts val="0"/>
              </a:spcAft>
              <a:buClr>
                <a:schemeClr val="dk1"/>
              </a:buClr>
              <a:buSzPts val="1800"/>
              <a:buFont typeface="Arial"/>
              <a:buChar char="•"/>
            </a:pPr>
            <a:r>
              <a:rPr lang="en-IN" sz="1800">
                <a:latin typeface="Times New Roman"/>
                <a:ea typeface="Times New Roman"/>
                <a:cs typeface="Times New Roman"/>
                <a:sym typeface="Times New Roman"/>
              </a:rPr>
              <a:t>To collect current from commutator and make it available to the stationary external circuit.</a:t>
            </a:r>
            <a:endParaRPr/>
          </a:p>
          <a:p>
            <a:pPr indent="-342900" lvl="0" marL="342900" rtl="0" algn="l">
              <a:spcBef>
                <a:spcPts val="360"/>
              </a:spcBef>
              <a:spcAft>
                <a:spcPts val="0"/>
              </a:spcAft>
              <a:buClr>
                <a:schemeClr val="dk1"/>
              </a:buClr>
              <a:buSzPts val="1800"/>
              <a:buFont typeface="Arial"/>
              <a:buChar char="•"/>
            </a:pPr>
            <a:r>
              <a:rPr lang="en-IN" sz="1800">
                <a:latin typeface="Times New Roman"/>
                <a:ea typeface="Times New Roman"/>
                <a:cs typeface="Times New Roman"/>
                <a:sym typeface="Times New Roman"/>
              </a:rPr>
              <a:t>Brushes are normally made up of </a:t>
            </a:r>
            <a:r>
              <a:rPr b="1" lang="en-IN" sz="1800">
                <a:latin typeface="Times New Roman"/>
                <a:ea typeface="Times New Roman"/>
                <a:cs typeface="Times New Roman"/>
                <a:sym typeface="Times New Roman"/>
              </a:rPr>
              <a:t>soft material like Carbon.</a:t>
            </a:r>
            <a:endParaRPr/>
          </a:p>
          <a:p>
            <a:pPr indent="-139700" lvl="0" marL="342900" rtl="0" algn="l">
              <a:spcBef>
                <a:spcPts val="640"/>
              </a:spcBef>
              <a:spcAft>
                <a:spcPts val="0"/>
              </a:spcAft>
              <a:buClr>
                <a:schemeClr val="dk1"/>
              </a:buClr>
              <a:buSzPts val="3200"/>
              <a:buNone/>
            </a:pPr>
            <a:r>
              <a:t/>
            </a:r>
            <a:endParaRPr/>
          </a:p>
        </p:txBody>
      </p:sp>
      <p:sp>
        <p:nvSpPr>
          <p:cNvPr id="213" name="Google Shape;213;p31"/>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2"/>
          <p:cNvSpPr txBox="1"/>
          <p:nvPr>
            <p:ph type="title"/>
          </p:nvPr>
        </p:nvSpPr>
        <p:spPr>
          <a:xfrm>
            <a:off x="457200" y="-762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500"/>
              <a:t>            EMF Equation of DC Generator</a:t>
            </a:r>
            <a:endParaRPr sz="3500"/>
          </a:p>
        </p:txBody>
      </p:sp>
      <p:sp>
        <p:nvSpPr>
          <p:cNvPr id="219" name="Google Shape;219;p32"/>
          <p:cNvSpPr txBox="1"/>
          <p:nvPr>
            <p:ph idx="1" type="body"/>
          </p:nvPr>
        </p:nvSpPr>
        <p:spPr>
          <a:xfrm>
            <a:off x="152400" y="1066800"/>
            <a:ext cx="8991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130000"/>
              </a:lnSpc>
              <a:spcBef>
                <a:spcPts val="0"/>
              </a:spcBef>
              <a:spcAft>
                <a:spcPts val="0"/>
              </a:spcAft>
              <a:buClr>
                <a:schemeClr val="dk1"/>
              </a:buClr>
              <a:buSzPts val="3000"/>
              <a:buFont typeface="Calibri"/>
              <a:buNone/>
            </a:pPr>
            <a:r>
              <a:rPr lang="en-IN" sz="3000"/>
              <a:t>Let f = flux/pole in Wb</a:t>
            </a:r>
            <a:endParaRPr sz="3000"/>
          </a:p>
          <a:p>
            <a:pPr indent="-342900" lvl="0" marL="342900" rtl="0" algn="l">
              <a:lnSpc>
                <a:spcPct val="130000"/>
              </a:lnSpc>
              <a:spcBef>
                <a:spcPts val="600"/>
              </a:spcBef>
              <a:spcAft>
                <a:spcPts val="0"/>
              </a:spcAft>
              <a:buClr>
                <a:schemeClr val="dk1"/>
              </a:buClr>
              <a:buSzPts val="3000"/>
              <a:buFont typeface="Calibri"/>
              <a:buNone/>
            </a:pPr>
            <a:r>
              <a:rPr lang="en-IN" sz="3000"/>
              <a:t>     Z = total number of armature conductors</a:t>
            </a:r>
            <a:endParaRPr/>
          </a:p>
          <a:p>
            <a:pPr indent="-342900" lvl="0" marL="342900" rtl="0" algn="l">
              <a:lnSpc>
                <a:spcPct val="130000"/>
              </a:lnSpc>
              <a:spcBef>
                <a:spcPts val="600"/>
              </a:spcBef>
              <a:spcAft>
                <a:spcPts val="0"/>
              </a:spcAft>
              <a:buClr>
                <a:schemeClr val="dk1"/>
              </a:buClr>
              <a:buSzPts val="3000"/>
              <a:buFont typeface="Calibri"/>
              <a:buNone/>
            </a:pPr>
            <a:r>
              <a:rPr lang="en-IN" sz="3000"/>
              <a:t>     P = number of poles</a:t>
            </a:r>
            <a:endParaRPr/>
          </a:p>
          <a:p>
            <a:pPr indent="-342900" lvl="0" marL="342900" rtl="0" algn="l">
              <a:lnSpc>
                <a:spcPct val="130000"/>
              </a:lnSpc>
              <a:spcBef>
                <a:spcPts val="600"/>
              </a:spcBef>
              <a:spcAft>
                <a:spcPts val="0"/>
              </a:spcAft>
              <a:buClr>
                <a:schemeClr val="dk1"/>
              </a:buClr>
              <a:buSzPts val="3000"/>
              <a:buFont typeface="Calibri"/>
              <a:buNone/>
            </a:pPr>
            <a:r>
              <a:rPr lang="en-IN" sz="3000"/>
              <a:t>     A = number of parallel paths=2  for wave winding</a:t>
            </a:r>
            <a:endParaRPr/>
          </a:p>
          <a:p>
            <a:pPr indent="-342900" lvl="0" marL="342900" rtl="0" algn="l">
              <a:lnSpc>
                <a:spcPct val="130000"/>
              </a:lnSpc>
              <a:spcBef>
                <a:spcPts val="600"/>
              </a:spcBef>
              <a:spcAft>
                <a:spcPts val="0"/>
              </a:spcAft>
              <a:buClr>
                <a:schemeClr val="dk1"/>
              </a:buClr>
              <a:buSzPts val="3000"/>
              <a:buFont typeface="Calibri"/>
              <a:buNone/>
            </a:pPr>
            <a:r>
              <a:rPr lang="en-IN" sz="3000"/>
              <a:t>        = P for lap winding</a:t>
            </a:r>
            <a:endParaRPr/>
          </a:p>
          <a:p>
            <a:pPr indent="-342900" lvl="0" marL="342900" rtl="0" algn="l">
              <a:lnSpc>
                <a:spcPct val="130000"/>
              </a:lnSpc>
              <a:spcBef>
                <a:spcPts val="600"/>
              </a:spcBef>
              <a:spcAft>
                <a:spcPts val="0"/>
              </a:spcAft>
              <a:buClr>
                <a:schemeClr val="dk1"/>
              </a:buClr>
              <a:buSzPts val="3000"/>
              <a:buFont typeface="Calibri"/>
              <a:buNone/>
            </a:pPr>
            <a:r>
              <a:rPr lang="en-IN" sz="3000"/>
              <a:t>    N = speed of armature in r.p.m.</a:t>
            </a:r>
            <a:endParaRPr/>
          </a:p>
          <a:p>
            <a:pPr indent="-342900" lvl="0" marL="342900" rtl="0" algn="l">
              <a:lnSpc>
                <a:spcPct val="130000"/>
              </a:lnSpc>
              <a:spcBef>
                <a:spcPts val="600"/>
              </a:spcBef>
              <a:spcAft>
                <a:spcPts val="0"/>
              </a:spcAft>
              <a:buClr>
                <a:schemeClr val="dk1"/>
              </a:buClr>
              <a:buSzPts val="3000"/>
              <a:buFont typeface="Calibri"/>
              <a:buNone/>
            </a:pPr>
            <a:r>
              <a:rPr lang="en-IN" sz="3000"/>
              <a:t>   Eg = e.m.f of the generator = e.m.f/parallel path</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3"/>
          <p:cNvSpPr txBox="1"/>
          <p:nvPr>
            <p:ph idx="1" type="body"/>
          </p:nvPr>
        </p:nvSpPr>
        <p:spPr>
          <a:xfrm>
            <a:off x="76200" y="152400"/>
            <a:ext cx="8991600" cy="6477000"/>
          </a:xfrm>
          <a:prstGeom prst="rect">
            <a:avLst/>
          </a:prstGeom>
          <a:noFill/>
          <a:ln>
            <a:noFill/>
          </a:ln>
        </p:spPr>
        <p:txBody>
          <a:bodyPr anchorCtr="0" anchor="t" bIns="45700" lIns="91425" spcFirstLastPara="1" rIns="91425" wrap="square" tIns="45700">
            <a:noAutofit/>
          </a:bodyPr>
          <a:lstStyle/>
          <a:p>
            <a:pPr indent="-190500" lvl="0" marL="342900" rtl="0" algn="just">
              <a:lnSpc>
                <a:spcPct val="130000"/>
              </a:lnSpc>
              <a:spcBef>
                <a:spcPts val="0"/>
              </a:spcBef>
              <a:spcAft>
                <a:spcPts val="0"/>
              </a:spcAft>
              <a:buClr>
                <a:schemeClr val="dk1"/>
              </a:buClr>
              <a:buSzPts val="2400"/>
              <a:buNone/>
            </a:pPr>
            <a:r>
              <a:t/>
            </a:r>
            <a:endParaRPr sz="2400"/>
          </a:p>
          <a:p>
            <a:pPr indent="-342900" lvl="0" marL="342900" rtl="0" algn="just">
              <a:lnSpc>
                <a:spcPct val="130000"/>
              </a:lnSpc>
              <a:spcBef>
                <a:spcPts val="400"/>
              </a:spcBef>
              <a:spcAft>
                <a:spcPts val="0"/>
              </a:spcAft>
              <a:buClr>
                <a:schemeClr val="dk1"/>
              </a:buClr>
              <a:buSzPts val="2000"/>
              <a:buChar char="•"/>
            </a:pPr>
            <a:r>
              <a:rPr lang="en-IN" sz="2000"/>
              <a:t>Flux cut by one conductor in one revolution of the armature = dΦ = PΦ webers</a:t>
            </a:r>
            <a:endParaRPr sz="2000"/>
          </a:p>
          <a:p>
            <a:pPr indent="-342900" lvl="0" marL="342900" rtl="0" algn="l">
              <a:lnSpc>
                <a:spcPct val="130000"/>
              </a:lnSpc>
              <a:spcBef>
                <a:spcPts val="400"/>
              </a:spcBef>
              <a:spcAft>
                <a:spcPts val="0"/>
              </a:spcAft>
              <a:buClr>
                <a:schemeClr val="dk1"/>
              </a:buClr>
              <a:buSzPts val="2000"/>
              <a:buChar char="•"/>
            </a:pPr>
            <a:r>
              <a:rPr lang="en-IN" sz="2000"/>
              <a:t>Time taken to complete one revolution=dt=60/N second</a:t>
            </a:r>
            <a:endParaRPr/>
          </a:p>
          <a:p>
            <a:pPr indent="-342900" lvl="0" marL="342900" rtl="0" algn="just">
              <a:lnSpc>
                <a:spcPct val="130000"/>
              </a:lnSpc>
              <a:spcBef>
                <a:spcPts val="560"/>
              </a:spcBef>
              <a:spcAft>
                <a:spcPts val="0"/>
              </a:spcAft>
              <a:buClr>
                <a:schemeClr val="dk1"/>
              </a:buClr>
              <a:buSzPts val="2800"/>
              <a:buChar char="•"/>
            </a:pPr>
            <a:r>
              <a:rPr lang="en-IN" sz="2800"/>
              <a:t>e.m.f generated/conductor = </a:t>
            </a:r>
            <a:endParaRPr/>
          </a:p>
          <a:p>
            <a:pPr indent="-342900" lvl="0" marL="342900" rtl="0" algn="just">
              <a:lnSpc>
                <a:spcPct val="130000"/>
              </a:lnSpc>
              <a:spcBef>
                <a:spcPts val="560"/>
              </a:spcBef>
              <a:spcAft>
                <a:spcPts val="0"/>
              </a:spcAft>
              <a:buClr>
                <a:schemeClr val="dk1"/>
              </a:buClr>
              <a:buSzPts val="2800"/>
              <a:buChar char="•"/>
            </a:pPr>
            <a:r>
              <a:rPr lang="en-IN" sz="2800"/>
              <a:t>e.m.f of generator,Eg=e.m.f. Per parallel path</a:t>
            </a:r>
            <a:endParaRPr/>
          </a:p>
          <a:p>
            <a:pPr indent="-342900" lvl="0" marL="342900" rtl="0" algn="just">
              <a:spcBef>
                <a:spcPts val="720"/>
              </a:spcBef>
              <a:spcAft>
                <a:spcPts val="0"/>
              </a:spcAft>
              <a:buClr>
                <a:schemeClr val="dk1"/>
              </a:buClr>
              <a:buSzPts val="2700"/>
              <a:buFont typeface="Calibri"/>
              <a:buNone/>
            </a:pPr>
            <a:r>
              <a:rPr lang="en-IN" sz="2700"/>
              <a:t>                                  =(e.m.f/conductor)xNo.ofconductors </a:t>
            </a:r>
            <a:br>
              <a:rPr lang="en-IN" sz="2700"/>
            </a:br>
            <a:r>
              <a:rPr lang="en-IN" sz="2700"/>
              <a:t>                              in series per parallel path=</a:t>
            </a:r>
            <a:r>
              <a:rPr lang="en-IN" sz="3600"/>
              <a:t>                       </a:t>
            </a:r>
            <a:endParaRPr/>
          </a:p>
          <a:p>
            <a:pPr indent="-342900" lvl="0" marL="342900" rtl="0" algn="just">
              <a:lnSpc>
                <a:spcPct val="130000"/>
              </a:lnSpc>
              <a:spcBef>
                <a:spcPts val="640"/>
              </a:spcBef>
              <a:spcAft>
                <a:spcPts val="0"/>
              </a:spcAft>
              <a:buClr>
                <a:schemeClr val="dk1"/>
              </a:buClr>
              <a:buSzPts val="3200"/>
              <a:buFont typeface="Calibri"/>
              <a:buNone/>
            </a:pPr>
            <a:r>
              <a:t/>
            </a:r>
            <a:endParaRPr/>
          </a:p>
          <a:p>
            <a:pPr indent="-342900" lvl="0" marL="342900" rtl="0" algn="just">
              <a:lnSpc>
                <a:spcPct val="130000"/>
              </a:lnSpc>
              <a:spcBef>
                <a:spcPts val="400"/>
              </a:spcBef>
              <a:spcAft>
                <a:spcPts val="0"/>
              </a:spcAft>
              <a:buClr>
                <a:schemeClr val="dk1"/>
              </a:buClr>
              <a:buSzPts val="2000"/>
              <a:buFont typeface="Calibri"/>
              <a:buNone/>
            </a:pPr>
            <a:r>
              <a:t/>
            </a:r>
            <a:endParaRPr sz="2000"/>
          </a:p>
          <a:p>
            <a:pPr indent="-342900" lvl="0" marL="342900" rtl="0" algn="just">
              <a:lnSpc>
                <a:spcPct val="130000"/>
              </a:lnSpc>
              <a:spcBef>
                <a:spcPts val="400"/>
              </a:spcBef>
              <a:spcAft>
                <a:spcPts val="0"/>
              </a:spcAft>
              <a:buClr>
                <a:schemeClr val="dk1"/>
              </a:buClr>
              <a:buSzPts val="2000"/>
              <a:buFont typeface="Calibri"/>
              <a:buNone/>
            </a:pPr>
            <a:r>
              <a:rPr lang="en-IN" sz="2000"/>
              <a:t>where A=2 for wave winding; </a:t>
            </a:r>
            <a:endParaRPr/>
          </a:p>
          <a:p>
            <a:pPr indent="-342900" lvl="0" marL="342900" rtl="0" algn="just">
              <a:lnSpc>
                <a:spcPct val="130000"/>
              </a:lnSpc>
              <a:spcBef>
                <a:spcPts val="400"/>
              </a:spcBef>
              <a:spcAft>
                <a:spcPts val="0"/>
              </a:spcAft>
              <a:buClr>
                <a:schemeClr val="dk1"/>
              </a:buClr>
              <a:buSzPts val="2000"/>
              <a:buFont typeface="Calibri"/>
              <a:buNone/>
            </a:pPr>
            <a:r>
              <a:rPr lang="en-IN" sz="2000"/>
              <a:t>              = P for lap winding </a:t>
            </a:r>
            <a:endParaRPr/>
          </a:p>
        </p:txBody>
      </p:sp>
      <p:sp>
        <p:nvSpPr>
          <p:cNvPr id="225" name="Google Shape;225;p33"/>
          <p:cNvSpPr/>
          <p:nvPr/>
        </p:nvSpPr>
        <p:spPr>
          <a:xfrm>
            <a:off x="0" y="0"/>
            <a:ext cx="9144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226" name="Google Shape;226;p33"/>
          <p:cNvPicPr preferRelativeResize="0"/>
          <p:nvPr/>
        </p:nvPicPr>
        <p:blipFill rotWithShape="1">
          <a:blip r:embed="rId3">
            <a:alphaModFix/>
          </a:blip>
          <a:srcRect b="0" l="0" r="0" t="0"/>
          <a:stretch/>
        </p:blipFill>
        <p:spPr>
          <a:xfrm>
            <a:off x="4714876" y="1643050"/>
            <a:ext cx="2830513" cy="685800"/>
          </a:xfrm>
          <a:prstGeom prst="rect">
            <a:avLst/>
          </a:prstGeom>
          <a:noFill/>
          <a:ln>
            <a:noFill/>
          </a:ln>
        </p:spPr>
      </p:pic>
      <p:sp>
        <p:nvSpPr>
          <p:cNvPr id="227" name="Google Shape;227;p33"/>
          <p:cNvSpPr/>
          <p:nvPr/>
        </p:nvSpPr>
        <p:spPr>
          <a:xfrm>
            <a:off x="0" y="0"/>
            <a:ext cx="9144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8" name="Google Shape;228;p33"/>
          <p:cNvSpPr/>
          <p:nvPr/>
        </p:nvSpPr>
        <p:spPr>
          <a:xfrm>
            <a:off x="0" y="0"/>
            <a:ext cx="9144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229" name="Google Shape;229;p33"/>
          <p:cNvPicPr preferRelativeResize="0"/>
          <p:nvPr/>
        </p:nvPicPr>
        <p:blipFill rotWithShape="1">
          <a:blip r:embed="rId4">
            <a:alphaModFix/>
          </a:blip>
          <a:srcRect b="0" l="0" r="0" t="0"/>
          <a:stretch/>
        </p:blipFill>
        <p:spPr>
          <a:xfrm>
            <a:off x="6643702" y="3429000"/>
            <a:ext cx="1524000" cy="611188"/>
          </a:xfrm>
          <a:prstGeom prst="rect">
            <a:avLst/>
          </a:prstGeom>
          <a:noFill/>
          <a:ln>
            <a:noFill/>
          </a:ln>
        </p:spPr>
      </p:pic>
      <p:sp>
        <p:nvSpPr>
          <p:cNvPr id="230" name="Google Shape;230;p33"/>
          <p:cNvSpPr/>
          <p:nvPr/>
        </p:nvSpPr>
        <p:spPr>
          <a:xfrm>
            <a:off x="0" y="0"/>
            <a:ext cx="9144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231" name="Google Shape;231;p33"/>
          <p:cNvPicPr preferRelativeResize="0"/>
          <p:nvPr/>
        </p:nvPicPr>
        <p:blipFill rotWithShape="1">
          <a:blip r:embed="rId5">
            <a:alphaModFix/>
          </a:blip>
          <a:srcRect b="0" l="0" r="0" t="0"/>
          <a:stretch/>
        </p:blipFill>
        <p:spPr>
          <a:xfrm>
            <a:off x="3071802" y="4143380"/>
            <a:ext cx="2678113" cy="762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cxnSp>
        <p:nvCxnSpPr>
          <p:cNvPr id="236" name="Google Shape;236;p34"/>
          <p:cNvCxnSpPr/>
          <p:nvPr/>
        </p:nvCxnSpPr>
        <p:spPr>
          <a:xfrm rot="10800000">
            <a:off x="6324600" y="1443038"/>
            <a:ext cx="0" cy="574675"/>
          </a:xfrm>
          <a:prstGeom prst="straightConnector1">
            <a:avLst/>
          </a:prstGeom>
          <a:noFill/>
          <a:ln cap="flat" cmpd="sng" w="9525">
            <a:solidFill>
              <a:srgbClr val="4A7DBA"/>
            </a:solidFill>
            <a:prstDash val="solid"/>
            <a:round/>
            <a:headEnd len="sm" w="sm" type="none"/>
            <a:tailEnd len="sm" w="sm" type="none"/>
          </a:ln>
        </p:spPr>
      </p:cxnSp>
      <p:cxnSp>
        <p:nvCxnSpPr>
          <p:cNvPr id="237" name="Google Shape;237;p34"/>
          <p:cNvCxnSpPr/>
          <p:nvPr/>
        </p:nvCxnSpPr>
        <p:spPr>
          <a:xfrm rot="10800000">
            <a:off x="7620000" y="3086100"/>
            <a:ext cx="0" cy="576263"/>
          </a:xfrm>
          <a:prstGeom prst="straightConnector1">
            <a:avLst/>
          </a:prstGeom>
          <a:noFill/>
          <a:ln cap="flat" cmpd="sng" w="9525">
            <a:solidFill>
              <a:srgbClr val="4A7DBA"/>
            </a:solidFill>
            <a:prstDash val="solid"/>
            <a:round/>
            <a:headEnd len="sm" w="sm" type="none"/>
            <a:tailEnd len="sm" w="sm" type="none"/>
          </a:ln>
        </p:spPr>
      </p:cxnSp>
      <p:grpSp>
        <p:nvGrpSpPr>
          <p:cNvPr id="238" name="Google Shape;238;p34"/>
          <p:cNvGrpSpPr/>
          <p:nvPr/>
        </p:nvGrpSpPr>
        <p:grpSpPr>
          <a:xfrm>
            <a:off x="228600" y="868363"/>
            <a:ext cx="8458200" cy="4835525"/>
            <a:chOff x="1219200" y="1295400"/>
            <a:chExt cx="8183175" cy="4484132"/>
          </a:xfrm>
        </p:grpSpPr>
        <p:cxnSp>
          <p:nvCxnSpPr>
            <p:cNvPr id="239" name="Google Shape;239;p34"/>
            <p:cNvCxnSpPr/>
            <p:nvPr/>
          </p:nvCxnSpPr>
          <p:spPr>
            <a:xfrm>
              <a:off x="2209844" y="1828314"/>
              <a:ext cx="4876422" cy="0"/>
            </a:xfrm>
            <a:prstGeom prst="straightConnector1">
              <a:avLst/>
            </a:prstGeom>
            <a:noFill/>
            <a:ln cap="flat" cmpd="sng" w="9525">
              <a:solidFill>
                <a:srgbClr val="4A7DBA"/>
              </a:solidFill>
              <a:prstDash val="solid"/>
              <a:round/>
              <a:headEnd len="sm" w="sm" type="none"/>
              <a:tailEnd len="sm" w="sm" type="none"/>
            </a:ln>
          </p:spPr>
        </p:cxnSp>
        <p:cxnSp>
          <p:nvCxnSpPr>
            <p:cNvPr id="240" name="Google Shape;240;p34"/>
            <p:cNvCxnSpPr/>
            <p:nvPr/>
          </p:nvCxnSpPr>
          <p:spPr>
            <a:xfrm rot="10800000">
              <a:off x="4648823" y="1295400"/>
              <a:ext cx="0" cy="532914"/>
            </a:xfrm>
            <a:prstGeom prst="straightConnector1">
              <a:avLst/>
            </a:prstGeom>
            <a:noFill/>
            <a:ln cap="flat" cmpd="sng" w="9525">
              <a:solidFill>
                <a:srgbClr val="4A7DBA"/>
              </a:solidFill>
              <a:prstDash val="solid"/>
              <a:round/>
              <a:headEnd len="sm" w="sm" type="none"/>
              <a:tailEnd len="sm" w="sm" type="none"/>
            </a:ln>
          </p:spPr>
        </p:cxnSp>
        <p:cxnSp>
          <p:nvCxnSpPr>
            <p:cNvPr id="241" name="Google Shape;241;p34"/>
            <p:cNvCxnSpPr/>
            <p:nvPr/>
          </p:nvCxnSpPr>
          <p:spPr>
            <a:xfrm rot="10800000">
              <a:off x="2209844" y="1828314"/>
              <a:ext cx="0" cy="534386"/>
            </a:xfrm>
            <a:prstGeom prst="straightConnector1">
              <a:avLst/>
            </a:prstGeom>
            <a:noFill/>
            <a:ln cap="flat" cmpd="sng" w="9525">
              <a:solidFill>
                <a:srgbClr val="4A7DBA"/>
              </a:solidFill>
              <a:prstDash val="solid"/>
              <a:round/>
              <a:headEnd len="sm" w="sm" type="none"/>
              <a:tailEnd len="sm" w="sm" type="none"/>
            </a:ln>
          </p:spPr>
        </p:cxnSp>
        <p:cxnSp>
          <p:nvCxnSpPr>
            <p:cNvPr id="242" name="Google Shape;242;p34"/>
            <p:cNvCxnSpPr/>
            <p:nvPr/>
          </p:nvCxnSpPr>
          <p:spPr>
            <a:xfrm rot="10800000">
              <a:off x="7086266" y="2819062"/>
              <a:ext cx="0" cy="534387"/>
            </a:xfrm>
            <a:prstGeom prst="straightConnector1">
              <a:avLst/>
            </a:prstGeom>
            <a:noFill/>
            <a:ln cap="flat" cmpd="sng" w="9525">
              <a:solidFill>
                <a:srgbClr val="4A7DBA"/>
              </a:solidFill>
              <a:prstDash val="solid"/>
              <a:round/>
              <a:headEnd len="sm" w="sm" type="none"/>
              <a:tailEnd len="sm" w="sm" type="none"/>
            </a:ln>
          </p:spPr>
        </p:cxnSp>
        <p:cxnSp>
          <p:nvCxnSpPr>
            <p:cNvPr id="243" name="Google Shape;243;p34"/>
            <p:cNvCxnSpPr/>
            <p:nvPr/>
          </p:nvCxnSpPr>
          <p:spPr>
            <a:xfrm>
              <a:off x="4114337" y="3353449"/>
              <a:ext cx="4268213" cy="0"/>
            </a:xfrm>
            <a:prstGeom prst="straightConnector1">
              <a:avLst/>
            </a:prstGeom>
            <a:noFill/>
            <a:ln cap="flat" cmpd="sng" w="9525">
              <a:solidFill>
                <a:srgbClr val="4A7DBA"/>
              </a:solidFill>
              <a:prstDash val="solid"/>
              <a:round/>
              <a:headEnd len="sm" w="sm" type="none"/>
              <a:tailEnd len="sm" w="sm" type="none"/>
            </a:ln>
          </p:spPr>
        </p:cxnSp>
        <p:cxnSp>
          <p:nvCxnSpPr>
            <p:cNvPr id="244" name="Google Shape;244;p34"/>
            <p:cNvCxnSpPr/>
            <p:nvPr/>
          </p:nvCxnSpPr>
          <p:spPr>
            <a:xfrm rot="10800000">
              <a:off x="4114337" y="3353449"/>
              <a:ext cx="0" cy="532914"/>
            </a:xfrm>
            <a:prstGeom prst="straightConnector1">
              <a:avLst/>
            </a:prstGeom>
            <a:noFill/>
            <a:ln cap="flat" cmpd="sng" w="9525">
              <a:solidFill>
                <a:srgbClr val="4A7DBA"/>
              </a:solidFill>
              <a:prstDash val="solid"/>
              <a:round/>
              <a:headEnd len="sm" w="sm" type="none"/>
              <a:tailEnd len="sm" w="sm" type="none"/>
            </a:ln>
          </p:spPr>
        </p:cxnSp>
        <p:cxnSp>
          <p:nvCxnSpPr>
            <p:cNvPr id="245" name="Google Shape;245;p34"/>
            <p:cNvCxnSpPr/>
            <p:nvPr/>
          </p:nvCxnSpPr>
          <p:spPr>
            <a:xfrm rot="10800000">
              <a:off x="6705368" y="3353449"/>
              <a:ext cx="0" cy="532914"/>
            </a:xfrm>
            <a:prstGeom prst="straightConnector1">
              <a:avLst/>
            </a:prstGeom>
            <a:noFill/>
            <a:ln cap="flat" cmpd="sng" w="9525">
              <a:solidFill>
                <a:srgbClr val="4A7DBA"/>
              </a:solidFill>
              <a:prstDash val="solid"/>
              <a:round/>
              <a:headEnd len="sm" w="sm" type="none"/>
              <a:tailEnd len="sm" w="sm" type="none"/>
            </a:ln>
          </p:spPr>
        </p:cxnSp>
        <p:cxnSp>
          <p:nvCxnSpPr>
            <p:cNvPr id="246" name="Google Shape;246;p34"/>
            <p:cNvCxnSpPr/>
            <p:nvPr/>
          </p:nvCxnSpPr>
          <p:spPr>
            <a:xfrm rot="10800000">
              <a:off x="8382550" y="4342725"/>
              <a:ext cx="0" cy="534386"/>
            </a:xfrm>
            <a:prstGeom prst="straightConnector1">
              <a:avLst/>
            </a:prstGeom>
            <a:noFill/>
            <a:ln cap="flat" cmpd="sng" w="9525">
              <a:solidFill>
                <a:srgbClr val="4A7DBA"/>
              </a:solidFill>
              <a:prstDash val="solid"/>
              <a:round/>
              <a:headEnd len="sm" w="sm" type="none"/>
              <a:tailEnd len="sm" w="sm" type="none"/>
            </a:ln>
          </p:spPr>
        </p:cxnSp>
        <p:cxnSp>
          <p:nvCxnSpPr>
            <p:cNvPr id="247" name="Google Shape;247;p34"/>
            <p:cNvCxnSpPr/>
            <p:nvPr/>
          </p:nvCxnSpPr>
          <p:spPr>
            <a:xfrm>
              <a:off x="7467165" y="4877111"/>
              <a:ext cx="1525131" cy="0"/>
            </a:xfrm>
            <a:prstGeom prst="straightConnector1">
              <a:avLst/>
            </a:prstGeom>
            <a:noFill/>
            <a:ln cap="flat" cmpd="sng" w="9525">
              <a:solidFill>
                <a:srgbClr val="4A7DBA"/>
              </a:solidFill>
              <a:prstDash val="solid"/>
              <a:round/>
              <a:headEnd len="sm" w="sm" type="none"/>
              <a:tailEnd len="sm" w="sm" type="none"/>
            </a:ln>
          </p:spPr>
        </p:cxnSp>
        <p:cxnSp>
          <p:nvCxnSpPr>
            <p:cNvPr id="248" name="Google Shape;248;p34"/>
            <p:cNvCxnSpPr/>
            <p:nvPr/>
          </p:nvCxnSpPr>
          <p:spPr>
            <a:xfrm rot="10800000">
              <a:off x="8992295" y="4877111"/>
              <a:ext cx="0" cy="532914"/>
            </a:xfrm>
            <a:prstGeom prst="straightConnector1">
              <a:avLst/>
            </a:prstGeom>
            <a:noFill/>
            <a:ln cap="flat" cmpd="sng" w="9525">
              <a:solidFill>
                <a:srgbClr val="4A7DBA"/>
              </a:solidFill>
              <a:prstDash val="solid"/>
              <a:round/>
              <a:headEnd len="sm" w="sm" type="none"/>
              <a:tailEnd len="sm" w="sm" type="none"/>
            </a:ln>
          </p:spPr>
        </p:cxnSp>
        <p:cxnSp>
          <p:nvCxnSpPr>
            <p:cNvPr id="249" name="Google Shape;249;p34"/>
            <p:cNvCxnSpPr/>
            <p:nvPr/>
          </p:nvCxnSpPr>
          <p:spPr>
            <a:xfrm rot="10800000">
              <a:off x="7467165" y="4877111"/>
              <a:ext cx="0" cy="532914"/>
            </a:xfrm>
            <a:prstGeom prst="straightConnector1">
              <a:avLst/>
            </a:prstGeom>
            <a:noFill/>
            <a:ln cap="flat" cmpd="sng" w="9525">
              <a:solidFill>
                <a:srgbClr val="4A7DBA"/>
              </a:solidFill>
              <a:prstDash val="solid"/>
              <a:round/>
              <a:headEnd len="sm" w="sm" type="none"/>
              <a:tailEnd len="sm" w="sm" type="none"/>
            </a:ln>
          </p:spPr>
        </p:cxnSp>
        <p:sp>
          <p:nvSpPr>
            <p:cNvPr id="250" name="Google Shape;250;p34"/>
            <p:cNvSpPr txBox="1"/>
            <p:nvPr/>
          </p:nvSpPr>
          <p:spPr>
            <a:xfrm>
              <a:off x="1219200" y="2362200"/>
              <a:ext cx="3833560" cy="3424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Separately Excited DC Generators</a:t>
              </a:r>
              <a:endParaRPr/>
            </a:p>
          </p:txBody>
        </p:sp>
        <p:sp>
          <p:nvSpPr>
            <p:cNvPr id="251" name="Google Shape;251;p34"/>
            <p:cNvSpPr txBox="1"/>
            <p:nvPr/>
          </p:nvSpPr>
          <p:spPr>
            <a:xfrm>
              <a:off x="5789982" y="2286000"/>
              <a:ext cx="3612393" cy="3424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Self Excited DC Generator </a:t>
              </a:r>
              <a:endParaRPr/>
            </a:p>
          </p:txBody>
        </p:sp>
        <p:sp>
          <p:nvSpPr>
            <p:cNvPr id="252" name="Google Shape;252;p34"/>
            <p:cNvSpPr txBox="1"/>
            <p:nvPr/>
          </p:nvSpPr>
          <p:spPr>
            <a:xfrm>
              <a:off x="7239000" y="3962400"/>
              <a:ext cx="2057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Compound Wound</a:t>
              </a:r>
              <a:endParaRPr/>
            </a:p>
          </p:txBody>
        </p:sp>
        <p:sp>
          <p:nvSpPr>
            <p:cNvPr id="253" name="Google Shape;253;p34"/>
            <p:cNvSpPr txBox="1"/>
            <p:nvPr/>
          </p:nvSpPr>
          <p:spPr>
            <a:xfrm>
              <a:off x="5334000" y="3962400"/>
              <a:ext cx="2057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Shunt Wound</a:t>
              </a:r>
              <a:endParaRPr/>
            </a:p>
          </p:txBody>
        </p:sp>
        <p:sp>
          <p:nvSpPr>
            <p:cNvPr id="254" name="Google Shape;254;p34"/>
            <p:cNvSpPr txBox="1"/>
            <p:nvPr/>
          </p:nvSpPr>
          <p:spPr>
            <a:xfrm>
              <a:off x="3505200" y="3886200"/>
              <a:ext cx="2057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Series Wound</a:t>
              </a:r>
              <a:endParaRPr/>
            </a:p>
          </p:txBody>
        </p:sp>
        <p:sp>
          <p:nvSpPr>
            <p:cNvPr id="255" name="Google Shape;255;p34"/>
            <p:cNvSpPr txBox="1"/>
            <p:nvPr/>
          </p:nvSpPr>
          <p:spPr>
            <a:xfrm>
              <a:off x="6400800" y="5410200"/>
              <a:ext cx="2057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Long Shunt</a:t>
              </a:r>
              <a:endParaRPr/>
            </a:p>
          </p:txBody>
        </p:sp>
      </p:grpSp>
      <p:sp>
        <p:nvSpPr>
          <p:cNvPr id="256" name="Google Shape;256;p34"/>
          <p:cNvSpPr txBox="1"/>
          <p:nvPr/>
        </p:nvSpPr>
        <p:spPr>
          <a:xfrm>
            <a:off x="7550150" y="5305425"/>
            <a:ext cx="2127250" cy="3984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Short Shunt</a:t>
            </a:r>
            <a:endParaRPr/>
          </a:p>
        </p:txBody>
      </p:sp>
      <p:sp>
        <p:nvSpPr>
          <p:cNvPr id="257" name="Google Shape;257;p34"/>
          <p:cNvSpPr/>
          <p:nvPr/>
        </p:nvSpPr>
        <p:spPr>
          <a:xfrm>
            <a:off x="2428860" y="214290"/>
            <a:ext cx="5434013" cy="64611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IN" sz="3600">
                <a:solidFill>
                  <a:schemeClr val="dk1"/>
                </a:solidFill>
                <a:latin typeface="Arial"/>
                <a:ea typeface="Arial"/>
                <a:cs typeface="Arial"/>
                <a:sym typeface="Arial"/>
              </a:rPr>
              <a:t>Types of DC Generators</a:t>
            </a:r>
            <a:endParaRPr/>
          </a:p>
        </p:txBody>
      </p:sp>
      <p:cxnSp>
        <p:nvCxnSpPr>
          <p:cNvPr id="258" name="Google Shape;258;p34"/>
          <p:cNvCxnSpPr/>
          <p:nvPr/>
        </p:nvCxnSpPr>
        <p:spPr>
          <a:xfrm rot="10800000">
            <a:off x="6705600" y="5638800"/>
            <a:ext cx="0" cy="304800"/>
          </a:xfrm>
          <a:prstGeom prst="straightConnector1">
            <a:avLst/>
          </a:prstGeom>
          <a:noFill/>
          <a:ln cap="flat" cmpd="sng" w="9525">
            <a:solidFill>
              <a:srgbClr val="4A7DBA"/>
            </a:solidFill>
            <a:prstDash val="solid"/>
            <a:round/>
            <a:headEnd len="sm" w="sm" type="none"/>
            <a:tailEnd len="sm" w="sm" type="none"/>
          </a:ln>
        </p:spPr>
      </p:cxnSp>
      <p:cxnSp>
        <p:nvCxnSpPr>
          <p:cNvPr id="259" name="Google Shape;259;p34"/>
          <p:cNvCxnSpPr/>
          <p:nvPr/>
        </p:nvCxnSpPr>
        <p:spPr>
          <a:xfrm rot="10800000">
            <a:off x="8305800" y="5638800"/>
            <a:ext cx="0" cy="304800"/>
          </a:xfrm>
          <a:prstGeom prst="straightConnector1">
            <a:avLst/>
          </a:prstGeom>
          <a:noFill/>
          <a:ln cap="flat" cmpd="sng" w="9525">
            <a:solidFill>
              <a:srgbClr val="4A7DBA"/>
            </a:solidFill>
            <a:prstDash val="solid"/>
            <a:round/>
            <a:headEnd len="sm" w="sm" type="none"/>
            <a:tailEnd len="sm" w="sm" type="none"/>
          </a:ln>
        </p:spPr>
      </p:cxnSp>
      <p:cxnSp>
        <p:nvCxnSpPr>
          <p:cNvPr id="260" name="Google Shape;260;p34"/>
          <p:cNvCxnSpPr/>
          <p:nvPr/>
        </p:nvCxnSpPr>
        <p:spPr>
          <a:xfrm>
            <a:off x="6172200" y="5943600"/>
            <a:ext cx="1066800" cy="0"/>
          </a:xfrm>
          <a:prstGeom prst="straightConnector1">
            <a:avLst/>
          </a:prstGeom>
          <a:noFill/>
          <a:ln cap="flat" cmpd="sng" w="9525">
            <a:solidFill>
              <a:srgbClr val="4A7DBA"/>
            </a:solidFill>
            <a:prstDash val="solid"/>
            <a:round/>
            <a:headEnd len="sm" w="sm" type="none"/>
            <a:tailEnd len="sm" w="sm" type="none"/>
          </a:ln>
        </p:spPr>
      </p:cxnSp>
      <p:cxnSp>
        <p:nvCxnSpPr>
          <p:cNvPr id="261" name="Google Shape;261;p34"/>
          <p:cNvCxnSpPr/>
          <p:nvPr/>
        </p:nvCxnSpPr>
        <p:spPr>
          <a:xfrm rot="10800000">
            <a:off x="6172200" y="5943600"/>
            <a:ext cx="0" cy="304800"/>
          </a:xfrm>
          <a:prstGeom prst="straightConnector1">
            <a:avLst/>
          </a:prstGeom>
          <a:noFill/>
          <a:ln cap="flat" cmpd="sng" w="9525">
            <a:solidFill>
              <a:srgbClr val="4A7DBA"/>
            </a:solidFill>
            <a:prstDash val="solid"/>
            <a:round/>
            <a:headEnd len="sm" w="sm" type="none"/>
            <a:tailEnd len="sm" w="sm" type="none"/>
          </a:ln>
        </p:spPr>
      </p:cxnSp>
      <p:cxnSp>
        <p:nvCxnSpPr>
          <p:cNvPr id="262" name="Google Shape;262;p34"/>
          <p:cNvCxnSpPr/>
          <p:nvPr/>
        </p:nvCxnSpPr>
        <p:spPr>
          <a:xfrm rot="10800000">
            <a:off x="7239000" y="5943600"/>
            <a:ext cx="0" cy="304800"/>
          </a:xfrm>
          <a:prstGeom prst="straightConnector1">
            <a:avLst/>
          </a:prstGeom>
          <a:noFill/>
          <a:ln cap="flat" cmpd="sng" w="9525">
            <a:solidFill>
              <a:srgbClr val="4A7DBA"/>
            </a:solidFill>
            <a:prstDash val="solid"/>
            <a:round/>
            <a:headEnd len="sm" w="sm" type="none"/>
            <a:tailEnd len="sm" w="sm" type="none"/>
          </a:ln>
        </p:spPr>
      </p:cxnSp>
      <p:cxnSp>
        <p:nvCxnSpPr>
          <p:cNvPr id="263" name="Google Shape;263;p34"/>
          <p:cNvCxnSpPr/>
          <p:nvPr/>
        </p:nvCxnSpPr>
        <p:spPr>
          <a:xfrm>
            <a:off x="7772400" y="5943600"/>
            <a:ext cx="1066800" cy="0"/>
          </a:xfrm>
          <a:prstGeom prst="straightConnector1">
            <a:avLst/>
          </a:prstGeom>
          <a:noFill/>
          <a:ln cap="flat" cmpd="sng" w="9525">
            <a:solidFill>
              <a:srgbClr val="4A7DBA"/>
            </a:solidFill>
            <a:prstDash val="solid"/>
            <a:round/>
            <a:headEnd len="sm" w="sm" type="none"/>
            <a:tailEnd len="sm" w="sm" type="none"/>
          </a:ln>
        </p:spPr>
      </p:cxnSp>
      <p:cxnSp>
        <p:nvCxnSpPr>
          <p:cNvPr id="264" name="Google Shape;264;p34"/>
          <p:cNvCxnSpPr/>
          <p:nvPr/>
        </p:nvCxnSpPr>
        <p:spPr>
          <a:xfrm rot="10800000">
            <a:off x="8839200" y="5943600"/>
            <a:ext cx="0" cy="304800"/>
          </a:xfrm>
          <a:prstGeom prst="straightConnector1">
            <a:avLst/>
          </a:prstGeom>
          <a:noFill/>
          <a:ln cap="flat" cmpd="sng" w="9525">
            <a:solidFill>
              <a:srgbClr val="4A7DBA"/>
            </a:solidFill>
            <a:prstDash val="solid"/>
            <a:round/>
            <a:headEnd len="sm" w="sm" type="none"/>
            <a:tailEnd len="sm" w="sm" type="none"/>
          </a:ln>
        </p:spPr>
      </p:cxnSp>
      <p:cxnSp>
        <p:nvCxnSpPr>
          <p:cNvPr id="265" name="Google Shape;265;p34"/>
          <p:cNvCxnSpPr/>
          <p:nvPr/>
        </p:nvCxnSpPr>
        <p:spPr>
          <a:xfrm rot="10800000">
            <a:off x="7772400" y="5943600"/>
            <a:ext cx="0" cy="304800"/>
          </a:xfrm>
          <a:prstGeom prst="straightConnector1">
            <a:avLst/>
          </a:prstGeom>
          <a:noFill/>
          <a:ln cap="flat" cmpd="sng" w="9525">
            <a:solidFill>
              <a:srgbClr val="4A7DBA"/>
            </a:solidFill>
            <a:prstDash val="solid"/>
            <a:round/>
            <a:headEnd len="sm" w="sm" type="none"/>
            <a:tailEnd len="sm" w="sm" type="none"/>
          </a:ln>
        </p:spPr>
      </p:cxnSp>
      <p:sp>
        <p:nvSpPr>
          <p:cNvPr id="266" name="Google Shape;266;p34"/>
          <p:cNvSpPr txBox="1"/>
          <p:nvPr/>
        </p:nvSpPr>
        <p:spPr>
          <a:xfrm>
            <a:off x="4419600" y="6248400"/>
            <a:ext cx="350520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C.C              D.C            </a:t>
            </a:r>
            <a:endParaRPr/>
          </a:p>
        </p:txBody>
      </p:sp>
      <p:sp>
        <p:nvSpPr>
          <p:cNvPr id="267" name="Google Shape;267;p34"/>
          <p:cNvSpPr txBox="1"/>
          <p:nvPr/>
        </p:nvSpPr>
        <p:spPr>
          <a:xfrm>
            <a:off x="6248400" y="6248400"/>
            <a:ext cx="350520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C.C         D.C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5"/>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273" name="Google Shape;273;p35"/>
          <p:cNvSpPr/>
          <p:nvPr/>
        </p:nvSpPr>
        <p:spPr>
          <a:xfrm>
            <a:off x="785786" y="1357298"/>
            <a:ext cx="7715304" cy="397031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1800">
                <a:solidFill>
                  <a:srgbClr val="FF0000"/>
                </a:solidFill>
                <a:latin typeface="Arial"/>
                <a:ea typeface="Arial"/>
                <a:cs typeface="Arial"/>
                <a:sym typeface="Arial"/>
              </a:rPr>
              <a:t>Separately-excited DC generator</a:t>
            </a:r>
            <a:r>
              <a:rPr lang="en-IN" sz="1800">
                <a:solidFill>
                  <a:schemeClr val="dk1"/>
                </a:solidFill>
                <a:latin typeface="Arial"/>
                <a:ea typeface="Arial"/>
                <a:cs typeface="Arial"/>
                <a:sym typeface="Arial"/>
              </a:rPr>
              <a:t>: This dc generator has a field magnet winding which is excited using a separate dc voltage source (ex: battery).</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rgbClr val="FF0000"/>
                </a:solidFill>
                <a:latin typeface="Arial"/>
                <a:ea typeface="Arial"/>
                <a:cs typeface="Arial"/>
                <a:sym typeface="Arial"/>
              </a:rPr>
              <a:t>Self-excited DC generator </a:t>
            </a:r>
            <a:r>
              <a:rPr lang="en-IN" sz="1800">
                <a:solidFill>
                  <a:schemeClr val="dk1"/>
                </a:solidFill>
                <a:latin typeface="Arial"/>
                <a:ea typeface="Arial"/>
                <a:cs typeface="Arial"/>
                <a:sym typeface="Arial"/>
              </a:rPr>
              <a:t>: These are the generators in which the field winding is excited by the output of the generator itself. In this machine, residual magnetism must be present in the magnetic circuit of the machine in order to start the self-excitation process.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There are three types of self-excited dc generators </a:t>
            </a:r>
            <a:endParaRPr/>
          </a:p>
          <a:p>
            <a:pPr indent="0" lvl="0" marL="0" marR="0" rtl="0" algn="l">
              <a:spcBef>
                <a:spcPts val="0"/>
              </a:spcBef>
              <a:spcAft>
                <a:spcPts val="0"/>
              </a:spcAft>
              <a:buNone/>
            </a:pPr>
            <a:r>
              <a:rPr b="1" lang="en-IN" sz="1800">
                <a:solidFill>
                  <a:schemeClr val="dk1"/>
                </a:solidFill>
                <a:latin typeface="Arial"/>
                <a:ea typeface="Arial"/>
                <a:cs typeface="Arial"/>
                <a:sym typeface="Arial"/>
              </a:rPr>
              <a:t>1) Series</a:t>
            </a:r>
            <a:endParaRPr/>
          </a:p>
          <a:p>
            <a:pPr indent="0" lvl="0" marL="0" marR="0" rtl="0" algn="l">
              <a:spcBef>
                <a:spcPts val="0"/>
              </a:spcBef>
              <a:spcAft>
                <a:spcPts val="0"/>
              </a:spcAft>
              <a:buClr>
                <a:schemeClr val="dk1"/>
              </a:buClr>
              <a:buSzPts val="1800"/>
              <a:buFont typeface="Arial"/>
              <a:buNone/>
            </a:pPr>
            <a:r>
              <a:rPr b="1" lang="en-IN" sz="1800">
                <a:solidFill>
                  <a:schemeClr val="dk1"/>
                </a:solidFill>
                <a:latin typeface="Arial"/>
                <a:ea typeface="Arial"/>
                <a:cs typeface="Arial"/>
                <a:sym typeface="Arial"/>
              </a:rPr>
              <a:t> 2) Shunt</a:t>
            </a:r>
            <a:endParaRPr/>
          </a:p>
          <a:p>
            <a:pPr indent="0" lvl="0" marL="0" marR="0" rtl="0" algn="l">
              <a:spcBef>
                <a:spcPts val="0"/>
              </a:spcBef>
              <a:spcAft>
                <a:spcPts val="0"/>
              </a:spcAft>
              <a:buClr>
                <a:schemeClr val="dk1"/>
              </a:buClr>
              <a:buSzPts val="1800"/>
              <a:buFont typeface="Arial"/>
              <a:buNone/>
            </a:pPr>
            <a:r>
              <a:rPr b="1" lang="en-IN" sz="1800">
                <a:solidFill>
                  <a:schemeClr val="dk1"/>
                </a:solidFill>
                <a:latin typeface="Arial"/>
                <a:ea typeface="Arial"/>
                <a:cs typeface="Arial"/>
                <a:sym typeface="Arial"/>
              </a:rPr>
              <a:t> 3) Compound</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IN" sz="3100"/>
              <a:t>         Separately excited D.C. generators</a:t>
            </a:r>
            <a:br>
              <a:rPr lang="en-IN">
                <a:solidFill>
                  <a:srgbClr val="7030A0"/>
                </a:solidFill>
              </a:rPr>
            </a:br>
            <a:endParaRPr>
              <a:solidFill>
                <a:srgbClr val="7030A0"/>
              </a:solidFill>
            </a:endParaRPr>
          </a:p>
        </p:txBody>
      </p:sp>
      <p:pic>
        <p:nvPicPr>
          <p:cNvPr id="279" name="Google Shape;279;p36"/>
          <p:cNvPicPr preferRelativeResize="0"/>
          <p:nvPr/>
        </p:nvPicPr>
        <p:blipFill rotWithShape="1">
          <a:blip r:embed="rId3">
            <a:alphaModFix/>
          </a:blip>
          <a:srcRect b="0" l="0" r="0" t="0"/>
          <a:stretch/>
        </p:blipFill>
        <p:spPr>
          <a:xfrm>
            <a:off x="838200" y="838200"/>
            <a:ext cx="7858125" cy="2662238"/>
          </a:xfrm>
          <a:prstGeom prst="rect">
            <a:avLst/>
          </a:prstGeom>
          <a:noFill/>
          <a:ln>
            <a:noFill/>
          </a:ln>
        </p:spPr>
      </p:pic>
      <p:pic>
        <p:nvPicPr>
          <p:cNvPr id="280" name="Google Shape;280;p36"/>
          <p:cNvPicPr preferRelativeResize="0"/>
          <p:nvPr/>
        </p:nvPicPr>
        <p:blipFill rotWithShape="1">
          <a:blip r:embed="rId4">
            <a:alphaModFix/>
          </a:blip>
          <a:srcRect b="0" l="0" r="0" t="0"/>
          <a:stretch/>
        </p:blipFill>
        <p:spPr>
          <a:xfrm>
            <a:off x="857224" y="3857628"/>
            <a:ext cx="7289801" cy="1714512"/>
          </a:xfrm>
          <a:prstGeom prst="rect">
            <a:avLst/>
          </a:prstGeom>
          <a:noFill/>
          <a:ln>
            <a:noFill/>
          </a:ln>
        </p:spPr>
      </p:pic>
      <p:sp>
        <p:nvSpPr>
          <p:cNvPr id="281" name="Google Shape;281;p36"/>
          <p:cNvSpPr/>
          <p:nvPr/>
        </p:nvSpPr>
        <p:spPr>
          <a:xfrm>
            <a:off x="4545013" y="4572000"/>
            <a:ext cx="941387"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000">
                <a:solidFill>
                  <a:schemeClr val="dk1"/>
                </a:solidFill>
                <a:latin typeface="Arial"/>
                <a:ea typeface="Arial"/>
                <a:cs typeface="Arial"/>
                <a:sym typeface="Arial"/>
              </a:rPr>
              <a:t>- V</a:t>
            </a:r>
            <a:r>
              <a:rPr baseline="-25000" lang="en-IN" sz="2400">
                <a:solidFill>
                  <a:schemeClr val="dk1"/>
                </a:solidFill>
                <a:latin typeface="Arial"/>
                <a:ea typeface="Arial"/>
                <a:cs typeface="Arial"/>
                <a:sym typeface="Arial"/>
              </a:rPr>
              <a:t>brush</a:t>
            </a:r>
            <a:endParaRPr sz="2400">
              <a:solidFill>
                <a:schemeClr val="dk1"/>
              </a:solidFill>
              <a:latin typeface="Arial"/>
              <a:ea typeface="Arial"/>
              <a:cs typeface="Arial"/>
              <a:sym typeface="Arial"/>
            </a:endParaRPr>
          </a:p>
        </p:txBody>
      </p:sp>
      <p:sp>
        <p:nvSpPr>
          <p:cNvPr id="282" name="Google Shape;282;p36"/>
          <p:cNvSpPr/>
          <p:nvPr/>
        </p:nvSpPr>
        <p:spPr>
          <a:xfrm>
            <a:off x="857224" y="5572140"/>
            <a:ext cx="704056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where R</a:t>
            </a:r>
            <a:r>
              <a:rPr baseline="-25000" lang="en-IN" sz="1800">
                <a:solidFill>
                  <a:schemeClr val="dk1"/>
                </a:solidFill>
                <a:latin typeface="Arial"/>
                <a:ea typeface="Arial"/>
                <a:cs typeface="Arial"/>
                <a:sym typeface="Arial"/>
              </a:rPr>
              <a:t>a</a:t>
            </a:r>
            <a:r>
              <a:rPr lang="en-IN" sz="1800">
                <a:solidFill>
                  <a:schemeClr val="dk1"/>
                </a:solidFill>
                <a:latin typeface="Arial"/>
                <a:ea typeface="Arial"/>
                <a:cs typeface="Arial"/>
                <a:sym typeface="Arial"/>
              </a:rPr>
              <a:t>= Resistance of armature winding + Resistance of brushes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7"/>
          <p:cNvSpPr txBox="1"/>
          <p:nvPr>
            <p:ph type="title"/>
          </p:nvPr>
        </p:nvSpPr>
        <p:spPr>
          <a:xfrm>
            <a:off x="457200" y="142852"/>
            <a:ext cx="8229600" cy="127478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sz="3600"/>
              <a:t>    Self – Excited Generators</a:t>
            </a:r>
            <a:br>
              <a:rPr lang="en-IN" sz="2800">
                <a:solidFill>
                  <a:srgbClr val="7030A0"/>
                </a:solidFill>
              </a:rPr>
            </a:br>
            <a:r>
              <a:rPr lang="en-IN" sz="2800">
                <a:solidFill>
                  <a:srgbClr val="7030A0"/>
                </a:solidFill>
              </a:rPr>
              <a:t>Series Generator</a:t>
            </a:r>
            <a:endParaRPr/>
          </a:p>
        </p:txBody>
      </p:sp>
      <p:pic>
        <p:nvPicPr>
          <p:cNvPr id="288" name="Google Shape;288;p37"/>
          <p:cNvPicPr preferRelativeResize="0"/>
          <p:nvPr/>
        </p:nvPicPr>
        <p:blipFill rotWithShape="1">
          <a:blip r:embed="rId3">
            <a:alphaModFix/>
          </a:blip>
          <a:srcRect b="0" l="0" r="0" t="0"/>
          <a:stretch/>
        </p:blipFill>
        <p:spPr>
          <a:xfrm>
            <a:off x="5857884" y="1000108"/>
            <a:ext cx="3286116" cy="2486025"/>
          </a:xfrm>
          <a:prstGeom prst="rect">
            <a:avLst/>
          </a:prstGeom>
          <a:noFill/>
          <a:ln>
            <a:noFill/>
          </a:ln>
        </p:spPr>
      </p:pic>
      <p:sp>
        <p:nvSpPr>
          <p:cNvPr id="289" name="Google Shape;289;p37"/>
          <p:cNvSpPr/>
          <p:nvPr/>
        </p:nvSpPr>
        <p:spPr>
          <a:xfrm>
            <a:off x="609600" y="4419600"/>
            <a:ext cx="6477000" cy="2000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400">
                <a:solidFill>
                  <a:schemeClr val="dk1"/>
                </a:solidFill>
                <a:latin typeface="Arial"/>
                <a:ea typeface="Arial"/>
                <a:cs typeface="Arial"/>
                <a:sym typeface="Arial"/>
              </a:rPr>
              <a:t>Armature current, Ia = Ise = I</a:t>
            </a:r>
            <a:r>
              <a:rPr lang="en-IN" sz="1800">
                <a:solidFill>
                  <a:schemeClr val="dk1"/>
                </a:solidFill>
                <a:latin typeface="Arial"/>
                <a:ea typeface="Arial"/>
                <a:cs typeface="Arial"/>
                <a:sym typeface="Arial"/>
              </a:rPr>
              <a:t>L</a:t>
            </a:r>
            <a:r>
              <a:rPr lang="en-IN" sz="2400">
                <a:solidFill>
                  <a:schemeClr val="dk1"/>
                </a:solidFill>
                <a:latin typeface="Arial"/>
                <a:ea typeface="Arial"/>
                <a:cs typeface="Arial"/>
                <a:sym typeface="Arial"/>
              </a:rPr>
              <a:t> = I</a:t>
            </a:r>
            <a:endParaRPr/>
          </a:p>
          <a:p>
            <a:pPr indent="0" lvl="0" marL="0" marR="0" rtl="0" algn="l">
              <a:spcBef>
                <a:spcPts val="0"/>
              </a:spcBef>
              <a:spcAft>
                <a:spcPts val="0"/>
              </a:spcAft>
              <a:buNone/>
            </a:pPr>
            <a:r>
              <a:rPr lang="en-IN" sz="2400">
                <a:solidFill>
                  <a:schemeClr val="dk1"/>
                </a:solidFill>
                <a:latin typeface="Arial"/>
                <a:ea typeface="Arial"/>
                <a:cs typeface="Arial"/>
                <a:sym typeface="Arial"/>
              </a:rPr>
              <a:t>Terminal voltage, V = Eg - I(Ra + Rse) - V</a:t>
            </a:r>
            <a:r>
              <a:rPr baseline="-25000" lang="en-IN" sz="2800">
                <a:solidFill>
                  <a:schemeClr val="dk1"/>
                </a:solidFill>
                <a:latin typeface="Arial"/>
                <a:ea typeface="Arial"/>
                <a:cs typeface="Arial"/>
                <a:sym typeface="Arial"/>
              </a:rPr>
              <a:t>brush</a:t>
            </a:r>
            <a:endParaRPr sz="2400">
              <a:solidFill>
                <a:schemeClr val="dk1"/>
              </a:solidFill>
              <a:latin typeface="Arial"/>
              <a:ea typeface="Arial"/>
              <a:cs typeface="Arial"/>
              <a:sym typeface="Arial"/>
            </a:endParaRPr>
          </a:p>
          <a:p>
            <a:pPr indent="0" lvl="0" marL="0" marR="0" rtl="0" algn="l">
              <a:spcBef>
                <a:spcPts val="0"/>
              </a:spcBef>
              <a:spcAft>
                <a:spcPts val="0"/>
              </a:spcAft>
              <a:buNone/>
            </a:pPr>
            <a:r>
              <a:rPr lang="en-IN" sz="2400">
                <a:solidFill>
                  <a:schemeClr val="dk1"/>
                </a:solidFill>
                <a:latin typeface="Arial"/>
                <a:ea typeface="Arial"/>
                <a:cs typeface="Arial"/>
                <a:sym typeface="Arial"/>
              </a:rPr>
              <a:t>Power developed in armature = EgIa</a:t>
            </a:r>
            <a:endParaRPr sz="2400">
              <a:solidFill>
                <a:schemeClr val="dk1"/>
              </a:solidFill>
              <a:latin typeface="Arial"/>
              <a:ea typeface="Arial"/>
              <a:cs typeface="Arial"/>
              <a:sym typeface="Arial"/>
            </a:endParaRPr>
          </a:p>
          <a:p>
            <a:pPr indent="0" lvl="0" marL="0" marR="0" rtl="0" algn="l">
              <a:spcBef>
                <a:spcPts val="0"/>
              </a:spcBef>
              <a:spcAft>
                <a:spcPts val="0"/>
              </a:spcAft>
              <a:buNone/>
            </a:pPr>
            <a:r>
              <a:rPr lang="en-IN" sz="2400">
                <a:solidFill>
                  <a:schemeClr val="dk1"/>
                </a:solidFill>
                <a:latin typeface="Arial"/>
                <a:ea typeface="Arial"/>
                <a:cs typeface="Arial"/>
                <a:sym typeface="Arial"/>
              </a:rPr>
              <a:t>Power delivered to load </a:t>
            </a:r>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pic>
        <p:nvPicPr>
          <p:cNvPr id="290" name="Google Shape;290;p37"/>
          <p:cNvPicPr preferRelativeResize="0"/>
          <p:nvPr/>
        </p:nvPicPr>
        <p:blipFill rotWithShape="1">
          <a:blip r:embed="rId4">
            <a:alphaModFix/>
          </a:blip>
          <a:srcRect b="0" l="0" r="0" t="0"/>
          <a:stretch/>
        </p:blipFill>
        <p:spPr>
          <a:xfrm>
            <a:off x="3886200" y="5638800"/>
            <a:ext cx="4914900" cy="400050"/>
          </a:xfrm>
          <a:prstGeom prst="rect">
            <a:avLst/>
          </a:prstGeom>
          <a:noFill/>
          <a:ln>
            <a:noFill/>
          </a:ln>
        </p:spPr>
      </p:pic>
      <p:sp>
        <p:nvSpPr>
          <p:cNvPr id="291" name="Google Shape;291;p37"/>
          <p:cNvSpPr txBox="1"/>
          <p:nvPr/>
        </p:nvSpPr>
        <p:spPr>
          <a:xfrm>
            <a:off x="142844" y="1500175"/>
            <a:ext cx="5786478"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rgbClr val="953734"/>
                </a:solidFill>
                <a:latin typeface="Arial"/>
                <a:ea typeface="Arial"/>
                <a:cs typeface="Arial"/>
                <a:sym typeface="Arial"/>
              </a:rPr>
              <a:t>If a field winding is connected in series with armature winding then it is called a Series Generator</a:t>
            </a:r>
            <a:r>
              <a:rPr lang="en-IN"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IN" sz="1800">
                <a:solidFill>
                  <a:srgbClr val="00B0F0"/>
                </a:solidFill>
                <a:latin typeface="Arial"/>
                <a:ea typeface="Arial"/>
                <a:cs typeface="Arial"/>
                <a:sym typeface="Arial"/>
              </a:rPr>
              <a:t>Applications:</a:t>
            </a:r>
            <a:endParaRPr/>
          </a:p>
          <a:p>
            <a:pPr indent="0" lvl="0" marL="0" marR="0" rtl="0" algn="l">
              <a:spcBef>
                <a:spcPts val="0"/>
              </a:spcBef>
              <a:spcAft>
                <a:spcPts val="0"/>
              </a:spcAft>
              <a:buNone/>
            </a:pPr>
            <a:r>
              <a:rPr lang="en-IN" sz="1800">
                <a:solidFill>
                  <a:schemeClr val="dk1"/>
                </a:solidFill>
                <a:latin typeface="Arial"/>
                <a:ea typeface="Arial"/>
                <a:cs typeface="Arial"/>
                <a:sym typeface="Arial"/>
              </a:rPr>
              <a:t>-Series Generators are used as Boosters on DC Feeders in Traction service.</a:t>
            </a:r>
            <a:endParaRPr/>
          </a:p>
          <a:p>
            <a:pPr indent="0" lvl="0" marL="0" marR="0" rtl="0" algn="l">
              <a:spcBef>
                <a:spcPts val="0"/>
              </a:spcBef>
              <a:spcAft>
                <a:spcPts val="0"/>
              </a:spcAft>
              <a:buNone/>
            </a:pPr>
            <a:r>
              <a:rPr lang="en-IN" sz="1800">
                <a:solidFill>
                  <a:schemeClr val="dk1"/>
                </a:solidFill>
                <a:latin typeface="Arial"/>
                <a:ea typeface="Arial"/>
                <a:cs typeface="Arial"/>
                <a:sym typeface="Arial"/>
              </a:rPr>
              <a:t>-As lighting arc lamps.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8"/>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IN">
                <a:solidFill>
                  <a:srgbClr val="7030A0"/>
                </a:solidFill>
              </a:rPr>
              <a:t>Shunt generator</a:t>
            </a:r>
            <a:br>
              <a:rPr b="1" lang="en-IN">
                <a:solidFill>
                  <a:srgbClr val="7030A0"/>
                </a:solidFill>
              </a:rPr>
            </a:br>
            <a:endParaRPr>
              <a:solidFill>
                <a:srgbClr val="7030A0"/>
              </a:solidFill>
            </a:endParaRPr>
          </a:p>
        </p:txBody>
      </p:sp>
      <p:sp>
        <p:nvSpPr>
          <p:cNvPr id="297" name="Google Shape;297;p38"/>
          <p:cNvSpPr txBox="1"/>
          <p:nvPr>
            <p:ph idx="1" type="body"/>
          </p:nvPr>
        </p:nvSpPr>
        <p:spPr>
          <a:xfrm>
            <a:off x="381000" y="32766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Calibri"/>
              <a:buNone/>
            </a:pPr>
            <a:r>
              <a:rPr lang="en-IN" sz="2800"/>
              <a:t>Shunt field current, Ish = V/Rsh</a:t>
            </a:r>
            <a:endParaRPr sz="2800"/>
          </a:p>
          <a:p>
            <a:pPr indent="-342900" lvl="0" marL="342900" rtl="0" algn="l">
              <a:spcBef>
                <a:spcPts val="560"/>
              </a:spcBef>
              <a:spcAft>
                <a:spcPts val="0"/>
              </a:spcAft>
              <a:buClr>
                <a:schemeClr val="dk1"/>
              </a:buClr>
              <a:buSzPts val="2800"/>
              <a:buFont typeface="Calibri"/>
              <a:buNone/>
            </a:pPr>
            <a:r>
              <a:rPr lang="en-IN" sz="2800"/>
              <a:t>Armature current, Ia = I</a:t>
            </a:r>
            <a:r>
              <a:rPr lang="en-IN" sz="1800"/>
              <a:t>L</a:t>
            </a:r>
            <a:r>
              <a:rPr lang="en-IN" sz="2800"/>
              <a:t> + Ish</a:t>
            </a:r>
            <a:endParaRPr sz="2800"/>
          </a:p>
          <a:p>
            <a:pPr indent="-342900" lvl="0" marL="342900" rtl="0" algn="l">
              <a:spcBef>
                <a:spcPts val="560"/>
              </a:spcBef>
              <a:spcAft>
                <a:spcPts val="0"/>
              </a:spcAft>
              <a:buClr>
                <a:schemeClr val="dk1"/>
              </a:buClr>
              <a:buSzPts val="2800"/>
              <a:buFont typeface="Calibri"/>
              <a:buNone/>
            </a:pPr>
            <a:r>
              <a:rPr lang="en-IN" sz="2800"/>
              <a:t>Terminal voltage, V = Eg – IaRa - V</a:t>
            </a:r>
            <a:r>
              <a:rPr baseline="-25000" lang="en-IN" sz="2800"/>
              <a:t>brush</a:t>
            </a:r>
            <a:endParaRPr baseline="-25000" sz="2800"/>
          </a:p>
          <a:p>
            <a:pPr indent="-342900" lvl="0" marL="342900" rtl="0" algn="l">
              <a:spcBef>
                <a:spcPts val="560"/>
              </a:spcBef>
              <a:spcAft>
                <a:spcPts val="0"/>
              </a:spcAft>
              <a:buClr>
                <a:schemeClr val="dk1"/>
              </a:buClr>
              <a:buSzPts val="2800"/>
              <a:buFont typeface="Calibri"/>
              <a:buNone/>
            </a:pPr>
            <a:r>
              <a:rPr lang="en-IN" sz="2800"/>
              <a:t>Power developed in armature = Eg.Ia</a:t>
            </a:r>
            <a:endParaRPr sz="2800"/>
          </a:p>
          <a:p>
            <a:pPr indent="-342900" lvl="0" marL="342900" rtl="0" algn="l">
              <a:spcBef>
                <a:spcPts val="560"/>
              </a:spcBef>
              <a:spcAft>
                <a:spcPts val="0"/>
              </a:spcAft>
              <a:buClr>
                <a:schemeClr val="dk1"/>
              </a:buClr>
              <a:buSzPts val="2800"/>
              <a:buFont typeface="Calibri"/>
              <a:buNone/>
            </a:pPr>
            <a:r>
              <a:rPr lang="en-IN" sz="2800"/>
              <a:t>Power delivered to load = V.I</a:t>
            </a:r>
            <a:r>
              <a:rPr lang="en-IN" sz="1800"/>
              <a:t>L</a:t>
            </a:r>
            <a:endParaRPr sz="2800"/>
          </a:p>
          <a:p>
            <a:pPr indent="-342900" lvl="0" marL="342900" rtl="0" algn="l">
              <a:spcBef>
                <a:spcPts val="560"/>
              </a:spcBef>
              <a:spcAft>
                <a:spcPts val="0"/>
              </a:spcAft>
              <a:buClr>
                <a:schemeClr val="dk1"/>
              </a:buClr>
              <a:buSzPts val="2800"/>
              <a:buFont typeface="Calibri"/>
              <a:buNone/>
            </a:pPr>
            <a:r>
              <a:t/>
            </a:r>
            <a:endParaRPr sz="2800"/>
          </a:p>
        </p:txBody>
      </p:sp>
      <p:pic>
        <p:nvPicPr>
          <p:cNvPr id="298" name="Google Shape;298;p38"/>
          <p:cNvPicPr preferRelativeResize="0"/>
          <p:nvPr/>
        </p:nvPicPr>
        <p:blipFill rotWithShape="1">
          <a:blip r:embed="rId3">
            <a:alphaModFix/>
          </a:blip>
          <a:srcRect b="0" l="0" r="0" t="0"/>
          <a:stretch/>
        </p:blipFill>
        <p:spPr>
          <a:xfrm>
            <a:off x="5943600" y="857232"/>
            <a:ext cx="3200400" cy="2438400"/>
          </a:xfrm>
          <a:prstGeom prst="rect">
            <a:avLst/>
          </a:prstGeom>
          <a:noFill/>
          <a:ln>
            <a:noFill/>
          </a:ln>
        </p:spPr>
      </p:pic>
      <p:sp>
        <p:nvSpPr>
          <p:cNvPr id="299" name="Google Shape;299;p38"/>
          <p:cNvSpPr txBox="1"/>
          <p:nvPr/>
        </p:nvSpPr>
        <p:spPr>
          <a:xfrm>
            <a:off x="214282" y="928670"/>
            <a:ext cx="5786478"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rgbClr val="953734"/>
                </a:solidFill>
                <a:latin typeface="Arial"/>
                <a:ea typeface="Arial"/>
                <a:cs typeface="Arial"/>
                <a:sym typeface="Arial"/>
              </a:rPr>
              <a:t>If a field winding is connected in parallel with armature winding then it is called Shunt Generator</a:t>
            </a:r>
            <a:r>
              <a:rPr lang="en-IN"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IN" sz="1800">
                <a:solidFill>
                  <a:srgbClr val="00B0F0"/>
                </a:solidFill>
                <a:latin typeface="Arial"/>
                <a:ea typeface="Arial"/>
                <a:cs typeface="Arial"/>
                <a:sym typeface="Arial"/>
              </a:rPr>
              <a:t>Applications:</a:t>
            </a:r>
            <a:endParaRPr/>
          </a:p>
          <a:p>
            <a:pPr indent="0" lvl="0" marL="0" marR="0" rtl="0" algn="l">
              <a:spcBef>
                <a:spcPts val="0"/>
              </a:spcBef>
              <a:spcAft>
                <a:spcPts val="0"/>
              </a:spcAft>
              <a:buNone/>
            </a:pPr>
            <a:r>
              <a:rPr lang="en-IN" sz="1800">
                <a:solidFill>
                  <a:schemeClr val="dk1"/>
                </a:solidFill>
                <a:latin typeface="Arial"/>
                <a:ea typeface="Arial"/>
                <a:cs typeface="Arial"/>
                <a:sym typeface="Arial"/>
              </a:rPr>
              <a:t>-Shunt Generators are used for ordinary lighting and power supply purposes.</a:t>
            </a:r>
            <a:endParaRPr/>
          </a:p>
          <a:p>
            <a:pPr indent="0" lvl="0" marL="0" marR="0" rtl="0" algn="l">
              <a:spcBef>
                <a:spcPts val="0"/>
              </a:spcBef>
              <a:spcAft>
                <a:spcPts val="0"/>
              </a:spcAft>
              <a:buNone/>
            </a:pPr>
            <a:r>
              <a:rPr lang="en-IN" sz="1800">
                <a:solidFill>
                  <a:schemeClr val="dk1"/>
                </a:solidFill>
                <a:latin typeface="Arial"/>
                <a:ea typeface="Arial"/>
                <a:cs typeface="Arial"/>
                <a:sym typeface="Arial"/>
              </a:rPr>
              <a:t>-For charging batteries.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9"/>
          <p:cNvSpPr txBox="1"/>
          <p:nvPr>
            <p:ph type="title"/>
          </p:nvPr>
        </p:nvSpPr>
        <p:spPr>
          <a:xfrm>
            <a:off x="457200" y="274637"/>
            <a:ext cx="8229600" cy="58259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sz="2800"/>
              <a:t>Compound Generator</a:t>
            </a:r>
            <a:endParaRPr sz="2800"/>
          </a:p>
        </p:txBody>
      </p:sp>
      <p:sp>
        <p:nvSpPr>
          <p:cNvPr id="305" name="Google Shape;305;p39"/>
          <p:cNvSpPr txBox="1"/>
          <p:nvPr>
            <p:ph idx="1" type="body"/>
          </p:nvPr>
        </p:nvSpPr>
        <p:spPr>
          <a:xfrm>
            <a:off x="428596" y="1142984"/>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Char char="•"/>
            </a:pPr>
            <a:r>
              <a:rPr lang="en-IN" sz="2000"/>
              <a:t>In a compound-wound generator, there are two sets of field windings on each pole—one is in series and the other in parallel with the armature. </a:t>
            </a:r>
            <a:endParaRPr/>
          </a:p>
          <a:p>
            <a:pPr indent="-342900" lvl="0" marL="342900" rtl="0" algn="l">
              <a:spcBef>
                <a:spcPts val="400"/>
              </a:spcBef>
              <a:spcAft>
                <a:spcPts val="0"/>
              </a:spcAft>
              <a:buClr>
                <a:schemeClr val="dk1"/>
              </a:buClr>
              <a:buSzPts val="2000"/>
              <a:buNone/>
            </a:pPr>
            <a:r>
              <a:rPr lang="en-IN" sz="2000"/>
              <a:t>(i) Cumulative compound generator -  if two sets of field windings(series flux &amp; shunt flux) may be connected to aid with each other is called cumulative compounding.</a:t>
            </a:r>
            <a:endParaRPr/>
          </a:p>
          <a:p>
            <a:pPr indent="-342900" lvl="0" marL="342900" rtl="0" algn="l">
              <a:spcBef>
                <a:spcPts val="400"/>
              </a:spcBef>
              <a:spcAft>
                <a:spcPts val="0"/>
              </a:spcAft>
              <a:buClr>
                <a:schemeClr val="dk1"/>
              </a:buClr>
              <a:buSzPts val="2000"/>
              <a:buNone/>
            </a:pPr>
            <a:r>
              <a:rPr lang="en-IN" sz="2000"/>
              <a:t>(ii) Differential compound generator -  if two sets of field windings fluxes(series flux &amp; shunt flux) oppose with each other is called differential compounding.</a:t>
            </a:r>
            <a:endParaRPr/>
          </a:p>
          <a:p>
            <a:pPr indent="-342900" lvl="0" marL="342900" rtl="0" algn="l">
              <a:spcBef>
                <a:spcPts val="400"/>
              </a:spcBef>
              <a:spcAft>
                <a:spcPts val="0"/>
              </a:spcAft>
              <a:buClr>
                <a:schemeClr val="dk1"/>
              </a:buClr>
              <a:buSzPts val="2000"/>
              <a:buChar char="•"/>
            </a:pPr>
            <a:r>
              <a:rPr lang="en-IN" sz="2000"/>
              <a:t>A compound wound generator may be:</a:t>
            </a:r>
            <a:endParaRPr/>
          </a:p>
          <a:p>
            <a:pPr indent="-342900" lvl="0" marL="342900" rtl="0" algn="l">
              <a:spcBef>
                <a:spcPts val="400"/>
              </a:spcBef>
              <a:spcAft>
                <a:spcPts val="0"/>
              </a:spcAft>
              <a:buClr>
                <a:schemeClr val="dk1"/>
              </a:buClr>
              <a:buSzPts val="2000"/>
              <a:buNone/>
            </a:pPr>
            <a:r>
              <a:rPr lang="en-IN" sz="2000"/>
              <a:t>(a) Short Shunt in which only shunt field winding is in parallel with the</a:t>
            </a:r>
            <a:endParaRPr/>
          </a:p>
          <a:p>
            <a:pPr indent="-342900" lvl="0" marL="342900" rtl="0" algn="l">
              <a:spcBef>
                <a:spcPts val="400"/>
              </a:spcBef>
              <a:spcAft>
                <a:spcPts val="0"/>
              </a:spcAft>
              <a:buClr>
                <a:schemeClr val="dk1"/>
              </a:buClr>
              <a:buSzPts val="2000"/>
              <a:buNone/>
            </a:pPr>
            <a:r>
              <a:rPr lang="en-IN" sz="2000"/>
              <a:t>armature winding.</a:t>
            </a:r>
            <a:endParaRPr/>
          </a:p>
          <a:p>
            <a:pPr indent="-342900" lvl="0" marL="342900" rtl="0" algn="l">
              <a:spcBef>
                <a:spcPts val="400"/>
              </a:spcBef>
              <a:spcAft>
                <a:spcPts val="0"/>
              </a:spcAft>
              <a:buClr>
                <a:schemeClr val="dk1"/>
              </a:buClr>
              <a:buSzPts val="2000"/>
              <a:buNone/>
            </a:pPr>
            <a:r>
              <a:rPr lang="en-IN" sz="2000"/>
              <a:t>(b) Long Shunt in which shunt field winding is in parallel with both series</a:t>
            </a:r>
            <a:endParaRPr/>
          </a:p>
          <a:p>
            <a:pPr indent="-342900" lvl="0" marL="342900" rtl="0" algn="l">
              <a:spcBef>
                <a:spcPts val="400"/>
              </a:spcBef>
              <a:spcAft>
                <a:spcPts val="0"/>
              </a:spcAft>
              <a:buClr>
                <a:schemeClr val="dk1"/>
              </a:buClr>
              <a:buSzPts val="2000"/>
              <a:buNone/>
            </a:pPr>
            <a:r>
              <a:rPr lang="en-IN" sz="2000"/>
              <a:t>field and armature winding. </a:t>
            </a:r>
            <a:endParaRPr sz="2000"/>
          </a:p>
        </p:txBody>
      </p:sp>
      <p:sp>
        <p:nvSpPr>
          <p:cNvPr id="306" name="Google Shape;306;p39"/>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0"/>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sz="3600">
                <a:solidFill>
                  <a:srgbClr val="7030A0"/>
                </a:solidFill>
              </a:rPr>
              <a:t>Compound generator</a:t>
            </a:r>
            <a:br>
              <a:rPr lang="en-IN" sz="3600">
                <a:solidFill>
                  <a:srgbClr val="7030A0"/>
                </a:solidFill>
              </a:rPr>
            </a:br>
            <a:endParaRPr sz="3600">
              <a:solidFill>
                <a:srgbClr val="7030A0"/>
              </a:solidFill>
            </a:endParaRPr>
          </a:p>
        </p:txBody>
      </p:sp>
      <p:pic>
        <p:nvPicPr>
          <p:cNvPr id="312" name="Google Shape;312;p40"/>
          <p:cNvPicPr preferRelativeResize="0"/>
          <p:nvPr>
            <p:ph idx="1" type="body"/>
          </p:nvPr>
        </p:nvPicPr>
        <p:blipFill rotWithShape="1">
          <a:blip r:embed="rId3">
            <a:alphaModFix/>
          </a:blip>
          <a:srcRect b="0" l="0" r="0" t="0"/>
          <a:stretch/>
        </p:blipFill>
        <p:spPr>
          <a:xfrm>
            <a:off x="1295400" y="1143000"/>
            <a:ext cx="7162800" cy="2438400"/>
          </a:xfrm>
          <a:prstGeom prst="rect">
            <a:avLst/>
          </a:prstGeom>
          <a:noFill/>
          <a:ln>
            <a:noFill/>
          </a:ln>
        </p:spPr>
      </p:pic>
      <p:sp>
        <p:nvSpPr>
          <p:cNvPr id="313" name="Google Shape;313;p40"/>
          <p:cNvSpPr/>
          <p:nvPr/>
        </p:nvSpPr>
        <p:spPr>
          <a:xfrm>
            <a:off x="1752600" y="762000"/>
            <a:ext cx="1676400" cy="4302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200">
                <a:solidFill>
                  <a:schemeClr val="dk1"/>
                </a:solidFill>
                <a:latin typeface="Arial"/>
                <a:ea typeface="Arial"/>
                <a:cs typeface="Arial"/>
                <a:sym typeface="Arial"/>
              </a:rPr>
              <a:t>Short Shunt</a:t>
            </a:r>
            <a:endParaRPr/>
          </a:p>
        </p:txBody>
      </p:sp>
      <p:sp>
        <p:nvSpPr>
          <p:cNvPr id="314" name="Google Shape;314;p40"/>
          <p:cNvSpPr/>
          <p:nvPr/>
        </p:nvSpPr>
        <p:spPr>
          <a:xfrm>
            <a:off x="5562600" y="762000"/>
            <a:ext cx="1460500" cy="4302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200">
                <a:solidFill>
                  <a:schemeClr val="dk1"/>
                </a:solidFill>
                <a:latin typeface="Arial"/>
                <a:ea typeface="Arial"/>
                <a:cs typeface="Arial"/>
                <a:sym typeface="Arial"/>
              </a:rPr>
              <a:t>Long Shunt</a:t>
            </a:r>
            <a:endParaRPr/>
          </a:p>
        </p:txBody>
      </p:sp>
      <p:sp>
        <p:nvSpPr>
          <p:cNvPr id="315" name="Google Shape;315;p40"/>
          <p:cNvSpPr/>
          <p:nvPr/>
        </p:nvSpPr>
        <p:spPr>
          <a:xfrm>
            <a:off x="0" y="3657600"/>
            <a:ext cx="4876800" cy="3084513"/>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rPr lang="en-IN" sz="1800">
                <a:solidFill>
                  <a:schemeClr val="dk1"/>
                </a:solidFill>
                <a:latin typeface="Arial"/>
                <a:ea typeface="Arial"/>
                <a:cs typeface="Arial"/>
                <a:sym typeface="Arial"/>
              </a:rPr>
              <a:t>Series field current, Ise = I</a:t>
            </a:r>
            <a:r>
              <a:rPr lang="en-IN" sz="1400">
                <a:solidFill>
                  <a:schemeClr val="dk1"/>
                </a:solidFill>
                <a:latin typeface="Arial"/>
                <a:ea typeface="Arial"/>
                <a:cs typeface="Arial"/>
                <a:sym typeface="Arial"/>
              </a:rPr>
              <a:t>L</a:t>
            </a:r>
            <a:endParaRPr sz="1800">
              <a:solidFill>
                <a:schemeClr val="dk1"/>
              </a:solidFill>
              <a:latin typeface="Arial"/>
              <a:ea typeface="Arial"/>
              <a:cs typeface="Arial"/>
              <a:sym typeface="Arial"/>
            </a:endParaRPr>
          </a:p>
          <a:p>
            <a:pPr indent="0" lvl="0" marL="0" marR="0" rtl="0" algn="l">
              <a:lnSpc>
                <a:spcPct val="120000"/>
              </a:lnSpc>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20000"/>
              </a:lnSpc>
              <a:spcBef>
                <a:spcPts val="0"/>
              </a:spcBef>
              <a:spcAft>
                <a:spcPts val="0"/>
              </a:spcAft>
              <a:buNone/>
            </a:pPr>
            <a:r>
              <a:rPr lang="en-IN" sz="1800">
                <a:solidFill>
                  <a:schemeClr val="dk1"/>
                </a:solidFill>
                <a:latin typeface="Arial"/>
                <a:ea typeface="Arial"/>
                <a:cs typeface="Arial"/>
                <a:sym typeface="Arial"/>
              </a:rPr>
              <a:t>Shunt field current, Ish</a:t>
            </a:r>
            <a:endParaRPr/>
          </a:p>
          <a:p>
            <a:pPr indent="0" lvl="0" marL="0" marR="0" rtl="0" algn="l">
              <a:lnSpc>
                <a:spcPct val="120000"/>
              </a:lnSpc>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20000"/>
              </a:lnSpc>
              <a:spcBef>
                <a:spcPts val="0"/>
              </a:spcBef>
              <a:spcAft>
                <a:spcPts val="0"/>
              </a:spcAft>
              <a:buNone/>
            </a:pPr>
            <a:r>
              <a:rPr lang="en-IN" sz="1800">
                <a:solidFill>
                  <a:schemeClr val="dk1"/>
                </a:solidFill>
                <a:latin typeface="Arial"/>
                <a:ea typeface="Arial"/>
                <a:cs typeface="Arial"/>
                <a:sym typeface="Arial"/>
              </a:rPr>
              <a:t>Terminal voltage,V=Eg-IaRa-IseRse-Vbrush</a:t>
            </a:r>
            <a:endParaRPr/>
          </a:p>
          <a:p>
            <a:pPr indent="0" lvl="0" marL="0" marR="0" rtl="0" algn="l">
              <a:lnSpc>
                <a:spcPct val="120000"/>
              </a:lnSpc>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20000"/>
              </a:lnSpc>
              <a:spcBef>
                <a:spcPts val="0"/>
              </a:spcBef>
              <a:spcAft>
                <a:spcPts val="0"/>
              </a:spcAft>
              <a:buNone/>
            </a:pPr>
            <a:r>
              <a:rPr lang="en-IN" sz="1800">
                <a:solidFill>
                  <a:schemeClr val="dk1"/>
                </a:solidFill>
                <a:latin typeface="Arial"/>
                <a:ea typeface="Arial"/>
                <a:cs typeface="Arial"/>
                <a:sym typeface="Arial"/>
              </a:rPr>
              <a:t>Power developed in armature = EgIa</a:t>
            </a:r>
            <a:endParaRPr/>
          </a:p>
          <a:p>
            <a:pPr indent="0" lvl="0" marL="0" marR="0" rtl="0" algn="l">
              <a:lnSpc>
                <a:spcPct val="120000"/>
              </a:lnSpc>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20000"/>
              </a:lnSpc>
              <a:spcBef>
                <a:spcPts val="0"/>
              </a:spcBef>
              <a:spcAft>
                <a:spcPts val="0"/>
              </a:spcAft>
              <a:buNone/>
            </a:pPr>
            <a:r>
              <a:rPr lang="en-IN" sz="1800">
                <a:solidFill>
                  <a:schemeClr val="dk1"/>
                </a:solidFill>
                <a:latin typeface="Arial"/>
                <a:ea typeface="Arial"/>
                <a:cs typeface="Arial"/>
                <a:sym typeface="Arial"/>
              </a:rPr>
              <a:t>Power delivered to load = VI</a:t>
            </a:r>
            <a:r>
              <a:rPr lang="en-IN" sz="1400">
                <a:solidFill>
                  <a:schemeClr val="dk1"/>
                </a:solidFill>
                <a:latin typeface="Arial"/>
                <a:ea typeface="Arial"/>
                <a:cs typeface="Arial"/>
                <a:sym typeface="Arial"/>
              </a:rPr>
              <a:t>L</a:t>
            </a:r>
            <a:endParaRPr sz="1800">
              <a:solidFill>
                <a:schemeClr val="dk1"/>
              </a:solidFill>
              <a:latin typeface="Arial"/>
              <a:ea typeface="Arial"/>
              <a:cs typeface="Arial"/>
              <a:sym typeface="Arial"/>
            </a:endParaRPr>
          </a:p>
        </p:txBody>
      </p:sp>
      <p:pic>
        <p:nvPicPr>
          <p:cNvPr id="316" name="Google Shape;316;p40"/>
          <p:cNvPicPr preferRelativeResize="0"/>
          <p:nvPr/>
        </p:nvPicPr>
        <p:blipFill rotWithShape="1">
          <a:blip r:embed="rId4">
            <a:alphaModFix/>
          </a:blip>
          <a:srcRect b="0" l="0" r="0" t="0"/>
          <a:stretch/>
        </p:blipFill>
        <p:spPr>
          <a:xfrm>
            <a:off x="2514600" y="4419600"/>
            <a:ext cx="1200150" cy="447675"/>
          </a:xfrm>
          <a:prstGeom prst="rect">
            <a:avLst/>
          </a:prstGeom>
          <a:noFill/>
          <a:ln>
            <a:noFill/>
          </a:ln>
        </p:spPr>
      </p:pic>
      <p:sp>
        <p:nvSpPr>
          <p:cNvPr id="317" name="Google Shape;317;p40"/>
          <p:cNvSpPr/>
          <p:nvPr/>
        </p:nvSpPr>
        <p:spPr>
          <a:xfrm>
            <a:off x="4572000" y="3657600"/>
            <a:ext cx="4800600" cy="3167063"/>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IN" sz="1800">
                <a:solidFill>
                  <a:schemeClr val="dk1"/>
                </a:solidFill>
                <a:latin typeface="Arial"/>
                <a:ea typeface="Arial"/>
                <a:cs typeface="Arial"/>
                <a:sym typeface="Arial"/>
              </a:rPr>
              <a:t>Series field current, Ise = Ia = I</a:t>
            </a:r>
            <a:r>
              <a:rPr lang="en-IN" sz="1400">
                <a:solidFill>
                  <a:schemeClr val="dk1"/>
                </a:solidFill>
                <a:latin typeface="Arial"/>
                <a:ea typeface="Arial"/>
                <a:cs typeface="Arial"/>
                <a:sym typeface="Arial"/>
              </a:rPr>
              <a:t>L</a:t>
            </a:r>
            <a:r>
              <a:rPr lang="en-IN" sz="1800">
                <a:solidFill>
                  <a:schemeClr val="dk1"/>
                </a:solidFill>
                <a:latin typeface="Arial"/>
                <a:ea typeface="Arial"/>
                <a:cs typeface="Arial"/>
                <a:sym typeface="Arial"/>
              </a:rPr>
              <a:t> + Ish</a:t>
            </a:r>
            <a:endParaRPr/>
          </a:p>
          <a:p>
            <a:pPr indent="0" lvl="0" marL="0" marR="0" rtl="0" algn="l">
              <a:lnSpc>
                <a:spcPct val="130000"/>
              </a:lnSpc>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30000"/>
              </a:lnSpc>
              <a:spcBef>
                <a:spcPts val="0"/>
              </a:spcBef>
              <a:spcAft>
                <a:spcPts val="0"/>
              </a:spcAft>
              <a:buNone/>
            </a:pPr>
            <a:r>
              <a:rPr lang="en-IN" sz="1800">
                <a:solidFill>
                  <a:schemeClr val="dk1"/>
                </a:solidFill>
                <a:latin typeface="Arial"/>
                <a:ea typeface="Arial"/>
                <a:cs typeface="Arial"/>
                <a:sym typeface="Arial"/>
              </a:rPr>
              <a:t>Shunt field current, Ish = V/Rsh</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30000"/>
              </a:lnSpc>
              <a:spcBef>
                <a:spcPts val="0"/>
              </a:spcBef>
              <a:spcAft>
                <a:spcPts val="0"/>
              </a:spcAft>
              <a:buNone/>
            </a:pPr>
            <a:r>
              <a:rPr lang="en-IN" sz="1800">
                <a:solidFill>
                  <a:schemeClr val="dk1"/>
                </a:solidFill>
                <a:latin typeface="Arial"/>
                <a:ea typeface="Arial"/>
                <a:cs typeface="Arial"/>
                <a:sym typeface="Arial"/>
              </a:rPr>
              <a:t>Terminal voltage, V=Eg-Ia(Ra+Rse)-Vbrush</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30000"/>
              </a:lnSpc>
              <a:spcBef>
                <a:spcPts val="0"/>
              </a:spcBef>
              <a:spcAft>
                <a:spcPts val="0"/>
              </a:spcAft>
              <a:buNone/>
            </a:pPr>
            <a:r>
              <a:rPr lang="en-IN" sz="1800">
                <a:solidFill>
                  <a:schemeClr val="dk1"/>
                </a:solidFill>
                <a:latin typeface="Arial"/>
                <a:ea typeface="Arial"/>
                <a:cs typeface="Arial"/>
                <a:sym typeface="Arial"/>
              </a:rPr>
              <a:t>Power developed in armature = EgIa</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30000"/>
              </a:lnSpc>
              <a:spcBef>
                <a:spcPts val="0"/>
              </a:spcBef>
              <a:spcAft>
                <a:spcPts val="0"/>
              </a:spcAft>
              <a:buNone/>
            </a:pPr>
            <a:r>
              <a:rPr lang="en-IN" sz="1800">
                <a:solidFill>
                  <a:schemeClr val="dk1"/>
                </a:solidFill>
                <a:latin typeface="Arial"/>
                <a:ea typeface="Arial"/>
                <a:cs typeface="Arial"/>
                <a:sym typeface="Arial"/>
              </a:rPr>
              <a:t>Power delivered to load = VI</a:t>
            </a:r>
            <a:r>
              <a:rPr lang="en-IN" sz="1400">
                <a:solidFill>
                  <a:schemeClr val="dk1"/>
                </a:solidFill>
                <a:latin typeface="Arial"/>
                <a:ea typeface="Arial"/>
                <a:cs typeface="Arial"/>
                <a:sym typeface="Arial"/>
              </a:rPr>
              <a:t>L</a:t>
            </a:r>
            <a:endParaRPr sz="180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1"/>
          <p:cNvSpPr txBox="1"/>
          <p:nvPr>
            <p:ph type="title"/>
          </p:nvPr>
        </p:nvSpPr>
        <p:spPr>
          <a:xfrm>
            <a:off x="304800" y="274638"/>
            <a:ext cx="8382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lang="en-IN"/>
            </a:br>
            <a:endParaRPr/>
          </a:p>
        </p:txBody>
      </p:sp>
      <p:sp>
        <p:nvSpPr>
          <p:cNvPr id="323" name="Google Shape;323;p41"/>
          <p:cNvSpPr/>
          <p:nvPr/>
        </p:nvSpPr>
        <p:spPr>
          <a:xfrm>
            <a:off x="381000" y="914400"/>
            <a:ext cx="8610600" cy="87325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None/>
            </a:pPr>
            <a:r>
              <a:rPr b="1" lang="en-IN" sz="1800">
                <a:solidFill>
                  <a:srgbClr val="7030A0"/>
                </a:solidFill>
                <a:latin typeface="Arial"/>
                <a:ea typeface="Arial"/>
                <a:cs typeface="Arial"/>
                <a:sym typeface="Arial"/>
              </a:rPr>
              <a:t>Open Circuit Characteristic (O.C.C.) or Magnetisation Characteristics :        </a:t>
            </a:r>
            <a:endParaRPr b="1" sz="1800">
              <a:solidFill>
                <a:srgbClr val="7030A0"/>
              </a:solidFill>
              <a:latin typeface="Arial"/>
              <a:ea typeface="Arial"/>
              <a:cs typeface="Arial"/>
              <a:sym typeface="Arial"/>
            </a:endParaRPr>
          </a:p>
          <a:p>
            <a:pPr indent="-342900" lvl="0" marL="342900" marR="0" rtl="0" algn="l">
              <a:lnSpc>
                <a:spcPct val="150000"/>
              </a:lnSpc>
              <a:spcBef>
                <a:spcPts val="0"/>
              </a:spcBef>
              <a:spcAft>
                <a:spcPts val="0"/>
              </a:spcAft>
              <a:buNone/>
            </a:pPr>
            <a:r>
              <a:rPr b="1" lang="en-IN" sz="1800">
                <a:solidFill>
                  <a:srgbClr val="7030A0"/>
                </a:solidFill>
                <a:latin typeface="Arial"/>
                <a:ea typeface="Arial"/>
                <a:cs typeface="Arial"/>
                <a:sym typeface="Arial"/>
              </a:rPr>
              <a:t> </a:t>
            </a:r>
            <a:r>
              <a:rPr lang="en-IN" sz="1800">
                <a:solidFill>
                  <a:schemeClr val="dk1"/>
                </a:solidFill>
                <a:latin typeface="Calibri"/>
                <a:ea typeface="Calibri"/>
                <a:cs typeface="Calibri"/>
                <a:sym typeface="Calibri"/>
              </a:rPr>
              <a:t>---gives relation between No-load EMF (E</a:t>
            </a:r>
            <a:r>
              <a:rPr lang="en-IN" sz="1050">
                <a:solidFill>
                  <a:schemeClr val="dk1"/>
                </a:solidFill>
                <a:latin typeface="Calibri"/>
                <a:ea typeface="Calibri"/>
                <a:cs typeface="Calibri"/>
                <a:sym typeface="Calibri"/>
              </a:rPr>
              <a:t>o</a:t>
            </a:r>
            <a:r>
              <a:rPr lang="en-IN" sz="1800">
                <a:solidFill>
                  <a:schemeClr val="dk1"/>
                </a:solidFill>
                <a:latin typeface="Calibri"/>
                <a:ea typeface="Calibri"/>
                <a:cs typeface="Calibri"/>
                <a:sym typeface="Calibri"/>
              </a:rPr>
              <a:t>) and field current (I</a:t>
            </a:r>
            <a:r>
              <a:rPr lang="en-IN" sz="1100">
                <a:solidFill>
                  <a:schemeClr val="dk1"/>
                </a:solidFill>
                <a:latin typeface="Calibri"/>
                <a:ea typeface="Calibri"/>
                <a:cs typeface="Calibri"/>
                <a:sym typeface="Calibri"/>
              </a:rPr>
              <a:t>f</a:t>
            </a:r>
            <a:r>
              <a:rPr lang="en-IN" sz="1800">
                <a:solidFill>
                  <a:schemeClr val="dk1"/>
                </a:solidFill>
                <a:latin typeface="Calibri"/>
                <a:ea typeface="Calibri"/>
                <a:cs typeface="Calibri"/>
                <a:sym typeface="Calibri"/>
              </a:rPr>
              <a:t>) at constant speed.</a:t>
            </a:r>
            <a:endParaRPr/>
          </a:p>
        </p:txBody>
      </p:sp>
      <p:pic>
        <p:nvPicPr>
          <p:cNvPr id="324" name="Google Shape;324;p41"/>
          <p:cNvPicPr preferRelativeResize="0"/>
          <p:nvPr/>
        </p:nvPicPr>
        <p:blipFill rotWithShape="1">
          <a:blip r:embed="rId3">
            <a:alphaModFix/>
          </a:blip>
          <a:srcRect b="0" l="0" r="0" t="0"/>
          <a:stretch/>
        </p:blipFill>
        <p:spPr>
          <a:xfrm>
            <a:off x="500034" y="1785926"/>
            <a:ext cx="7580313" cy="2857520"/>
          </a:xfrm>
          <a:prstGeom prst="rect">
            <a:avLst/>
          </a:prstGeom>
          <a:noFill/>
          <a:ln>
            <a:noFill/>
          </a:ln>
        </p:spPr>
      </p:pic>
      <p:sp>
        <p:nvSpPr>
          <p:cNvPr id="325" name="Google Shape;325;p41"/>
          <p:cNvSpPr txBox="1"/>
          <p:nvPr/>
        </p:nvSpPr>
        <p:spPr>
          <a:xfrm>
            <a:off x="571472" y="5072074"/>
            <a:ext cx="778674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From OCC characteristics we can determine critical field resistance and critical speed.</a:t>
            </a:r>
            <a:endParaRPr sz="180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2"/>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331" name="Google Shape;331;p42"/>
          <p:cNvPicPr preferRelativeResize="0"/>
          <p:nvPr/>
        </p:nvPicPr>
        <p:blipFill rotWithShape="1">
          <a:blip r:embed="rId3">
            <a:alphaModFix/>
          </a:blip>
          <a:srcRect b="0" l="0" r="0" t="0"/>
          <a:stretch/>
        </p:blipFill>
        <p:spPr>
          <a:xfrm>
            <a:off x="357158" y="857233"/>
            <a:ext cx="8429684" cy="1928825"/>
          </a:xfrm>
          <a:prstGeom prst="rect">
            <a:avLst/>
          </a:prstGeom>
          <a:noFill/>
          <a:ln>
            <a:noFill/>
          </a:ln>
        </p:spPr>
      </p:pic>
      <p:pic>
        <p:nvPicPr>
          <p:cNvPr id="332" name="Google Shape;332;p42"/>
          <p:cNvPicPr preferRelativeResize="0"/>
          <p:nvPr/>
        </p:nvPicPr>
        <p:blipFill rotWithShape="1">
          <a:blip r:embed="rId4">
            <a:alphaModFix/>
          </a:blip>
          <a:srcRect b="0" l="0" r="0" t="0"/>
          <a:stretch/>
        </p:blipFill>
        <p:spPr>
          <a:xfrm>
            <a:off x="2500298" y="2786058"/>
            <a:ext cx="4114800" cy="335758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3"/>
          <p:cNvSpPr txBox="1"/>
          <p:nvPr>
            <p:ph type="title"/>
          </p:nvPr>
        </p:nvSpPr>
        <p:spPr>
          <a:xfrm>
            <a:off x="457200" y="274637"/>
            <a:ext cx="8229600" cy="43971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sz="2800"/>
              <a:t>Critical Speed</a:t>
            </a:r>
            <a:endParaRPr sz="2800"/>
          </a:p>
        </p:txBody>
      </p:sp>
      <p:sp>
        <p:nvSpPr>
          <p:cNvPr id="338" name="Google Shape;338;p43"/>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339" name="Google Shape;339;p43"/>
          <p:cNvPicPr preferRelativeResize="0"/>
          <p:nvPr/>
        </p:nvPicPr>
        <p:blipFill rotWithShape="1">
          <a:blip r:embed="rId3">
            <a:alphaModFix/>
          </a:blip>
          <a:srcRect b="0" l="0" r="0" t="0"/>
          <a:stretch/>
        </p:blipFill>
        <p:spPr>
          <a:xfrm>
            <a:off x="142844" y="928670"/>
            <a:ext cx="8572560" cy="2095500"/>
          </a:xfrm>
          <a:prstGeom prst="rect">
            <a:avLst/>
          </a:prstGeom>
          <a:noFill/>
          <a:ln>
            <a:noFill/>
          </a:ln>
        </p:spPr>
      </p:pic>
      <p:pic>
        <p:nvPicPr>
          <p:cNvPr id="340" name="Google Shape;340;p43"/>
          <p:cNvPicPr preferRelativeResize="0"/>
          <p:nvPr/>
        </p:nvPicPr>
        <p:blipFill rotWithShape="1">
          <a:blip r:embed="rId4">
            <a:alphaModFix/>
          </a:blip>
          <a:srcRect b="0" l="0" r="0" t="0"/>
          <a:stretch/>
        </p:blipFill>
        <p:spPr>
          <a:xfrm>
            <a:off x="2643174" y="3071811"/>
            <a:ext cx="4019550" cy="285752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4"/>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346" name="Google Shape;346;p44"/>
          <p:cNvSpPr txBox="1"/>
          <p:nvPr/>
        </p:nvSpPr>
        <p:spPr>
          <a:xfrm>
            <a:off x="571472" y="1571612"/>
            <a:ext cx="7858180"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rgbClr val="C00000"/>
                </a:solidFill>
                <a:latin typeface="Arial"/>
                <a:ea typeface="Arial"/>
                <a:cs typeface="Arial"/>
                <a:sym typeface="Arial"/>
              </a:rPr>
              <a:t>Critical field resistance</a:t>
            </a:r>
            <a:r>
              <a:rPr lang="en-IN" sz="1800">
                <a:solidFill>
                  <a:schemeClr val="dk1"/>
                </a:solidFill>
                <a:latin typeface="Arial"/>
                <a:ea typeface="Arial"/>
                <a:cs typeface="Arial"/>
                <a:sym typeface="Arial"/>
              </a:rPr>
              <a:t>: It is defined as the maximum field circuit resistance for a given speed with which the shunt generator would just excite (build up the voltage).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rgbClr val="C00000"/>
                </a:solidFill>
                <a:latin typeface="Arial"/>
                <a:ea typeface="Arial"/>
                <a:cs typeface="Arial"/>
                <a:sym typeface="Arial"/>
              </a:rPr>
              <a:t>Critical Speed</a:t>
            </a:r>
            <a:r>
              <a:rPr lang="en-IN" sz="1800">
                <a:solidFill>
                  <a:schemeClr val="dk1"/>
                </a:solidFill>
                <a:latin typeface="Arial"/>
                <a:ea typeface="Arial"/>
                <a:cs typeface="Arial"/>
                <a:sym typeface="Arial"/>
              </a:rPr>
              <a:t>: It is defined as the value of speed below which the shunt generator fails to excite (or fails to build up the voltage).</a:t>
            </a:r>
            <a:endParaRPr sz="1800">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5"/>
          <p:cNvSpPr txBox="1"/>
          <p:nvPr>
            <p:ph idx="1" type="body"/>
          </p:nvPr>
        </p:nvSpPr>
        <p:spPr>
          <a:xfrm>
            <a:off x="228600" y="914400"/>
            <a:ext cx="8686800" cy="5867400"/>
          </a:xfrm>
          <a:prstGeom prst="rect">
            <a:avLst/>
          </a:prstGeom>
          <a:noFill/>
          <a:ln>
            <a:noFill/>
          </a:ln>
        </p:spPr>
        <p:txBody>
          <a:bodyPr anchorCtr="0" anchor="t" bIns="45700" lIns="91425" spcFirstLastPara="1" rIns="91425" wrap="square" tIns="45700">
            <a:noAutofit/>
          </a:bodyPr>
          <a:lstStyle/>
          <a:p>
            <a:pPr indent="-342900" lvl="0" marL="342900" rtl="0" algn="l">
              <a:lnSpc>
                <a:spcPct val="120000"/>
              </a:lnSpc>
              <a:spcBef>
                <a:spcPts val="0"/>
              </a:spcBef>
              <a:spcAft>
                <a:spcPts val="0"/>
              </a:spcAft>
              <a:buClr>
                <a:srgbClr val="974806"/>
              </a:buClr>
              <a:buSzPts val="2800"/>
              <a:buChar char="•"/>
            </a:pPr>
            <a:r>
              <a:rPr lang="en-IN" sz="2800">
                <a:solidFill>
                  <a:srgbClr val="974806"/>
                </a:solidFill>
              </a:rPr>
              <a:t>Principle of DC Motors</a:t>
            </a:r>
            <a:endParaRPr/>
          </a:p>
          <a:p>
            <a:pPr indent="-342900" lvl="0" marL="342900" rtl="0" algn="l">
              <a:lnSpc>
                <a:spcPct val="120000"/>
              </a:lnSpc>
              <a:spcBef>
                <a:spcPts val="560"/>
              </a:spcBef>
              <a:spcAft>
                <a:spcPts val="0"/>
              </a:spcAft>
              <a:buClr>
                <a:srgbClr val="C00000"/>
              </a:buClr>
              <a:buSzPts val="2800"/>
              <a:buChar char="•"/>
            </a:pPr>
            <a:r>
              <a:rPr lang="en-IN" sz="2800">
                <a:solidFill>
                  <a:srgbClr val="C00000"/>
                </a:solidFill>
              </a:rPr>
              <a:t>Back EMF and its significance </a:t>
            </a:r>
            <a:endParaRPr/>
          </a:p>
          <a:p>
            <a:pPr indent="-342900" lvl="0" marL="342900" rtl="0" algn="l">
              <a:lnSpc>
                <a:spcPct val="120000"/>
              </a:lnSpc>
              <a:spcBef>
                <a:spcPts val="560"/>
              </a:spcBef>
              <a:spcAft>
                <a:spcPts val="0"/>
              </a:spcAft>
              <a:buClr>
                <a:srgbClr val="00B050"/>
              </a:buClr>
              <a:buSzPts val="2800"/>
              <a:buChar char="•"/>
            </a:pPr>
            <a:r>
              <a:rPr lang="en-IN" sz="2800">
                <a:solidFill>
                  <a:srgbClr val="00B050"/>
                </a:solidFill>
              </a:rPr>
              <a:t>Types of DC Motors</a:t>
            </a:r>
            <a:endParaRPr/>
          </a:p>
          <a:p>
            <a:pPr indent="-342900" lvl="0" marL="342900" rtl="0" algn="l">
              <a:lnSpc>
                <a:spcPct val="120000"/>
              </a:lnSpc>
              <a:spcBef>
                <a:spcPts val="560"/>
              </a:spcBef>
              <a:spcAft>
                <a:spcPts val="0"/>
              </a:spcAft>
              <a:buClr>
                <a:srgbClr val="0070C0"/>
              </a:buClr>
              <a:buSzPts val="2800"/>
              <a:buChar char="•"/>
            </a:pPr>
            <a:r>
              <a:rPr lang="en-IN" sz="2800">
                <a:solidFill>
                  <a:srgbClr val="0070C0"/>
                </a:solidFill>
              </a:rPr>
              <a:t>Torque Equation</a:t>
            </a:r>
            <a:endParaRPr/>
          </a:p>
          <a:p>
            <a:pPr indent="-342900" lvl="0" marL="342900" rtl="0" algn="l">
              <a:lnSpc>
                <a:spcPct val="120000"/>
              </a:lnSpc>
              <a:spcBef>
                <a:spcPts val="560"/>
              </a:spcBef>
              <a:spcAft>
                <a:spcPts val="0"/>
              </a:spcAft>
              <a:buClr>
                <a:srgbClr val="660033"/>
              </a:buClr>
              <a:buSzPts val="2800"/>
              <a:buChar char="•"/>
            </a:pPr>
            <a:r>
              <a:rPr lang="en-IN" sz="2800">
                <a:solidFill>
                  <a:srgbClr val="660033"/>
                </a:solidFill>
              </a:rPr>
              <a:t>Speed Control of DC Shunt Motor- Flux and Armature Voltage control methods</a:t>
            </a:r>
            <a:endParaRPr/>
          </a:p>
          <a:p>
            <a:pPr indent="-342900" lvl="0" marL="342900" rtl="0" algn="l">
              <a:lnSpc>
                <a:spcPct val="120000"/>
              </a:lnSpc>
              <a:spcBef>
                <a:spcPts val="560"/>
              </a:spcBef>
              <a:spcAft>
                <a:spcPts val="0"/>
              </a:spcAft>
              <a:buClr>
                <a:srgbClr val="7030A0"/>
              </a:buClr>
              <a:buSzPts val="2800"/>
              <a:buChar char="•"/>
            </a:pPr>
            <a:r>
              <a:rPr lang="en-IN" sz="2800">
                <a:solidFill>
                  <a:srgbClr val="7030A0"/>
                </a:solidFill>
              </a:rPr>
              <a:t>Losses and Efficiency</a:t>
            </a:r>
            <a:endParaRPr sz="2800">
              <a:solidFill>
                <a:srgbClr val="660033"/>
              </a:solidFill>
            </a:endParaRPr>
          </a:p>
          <a:p>
            <a:pPr indent="-342900" lvl="0" marL="342900" rtl="0" algn="l">
              <a:lnSpc>
                <a:spcPct val="120000"/>
              </a:lnSpc>
              <a:spcBef>
                <a:spcPts val="560"/>
              </a:spcBef>
              <a:spcAft>
                <a:spcPts val="0"/>
              </a:spcAft>
              <a:buClr>
                <a:srgbClr val="FF00FF"/>
              </a:buClr>
              <a:buSzPts val="2800"/>
              <a:buChar char="•"/>
            </a:pPr>
            <a:r>
              <a:rPr lang="en-IN" sz="2800">
                <a:solidFill>
                  <a:srgbClr val="FF00FF"/>
                </a:solidFill>
              </a:rPr>
              <a:t>Swinburne‘s Test</a:t>
            </a:r>
            <a:endParaRPr/>
          </a:p>
        </p:txBody>
      </p:sp>
      <p:sp>
        <p:nvSpPr>
          <p:cNvPr id="352" name="Google Shape;352;p45"/>
          <p:cNvSpPr/>
          <p:nvPr/>
        </p:nvSpPr>
        <p:spPr>
          <a:xfrm>
            <a:off x="2667000" y="147638"/>
            <a:ext cx="4406900"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2400">
                <a:solidFill>
                  <a:schemeClr val="dk1"/>
                </a:solidFill>
                <a:latin typeface="Arial"/>
                <a:ea typeface="Arial"/>
                <a:cs typeface="Arial"/>
                <a:sym typeface="Arial"/>
              </a:rPr>
              <a:t>        (ii) DC Motors</a:t>
            </a:r>
            <a:endParaRPr sz="2400">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cap="none"/>
              <a:t>DC MOTOR</a:t>
            </a:r>
            <a:br>
              <a:rPr b="1" lang="en-IN" cap="none"/>
            </a:br>
            <a:endParaRPr/>
          </a:p>
        </p:txBody>
      </p:sp>
      <p:sp>
        <p:nvSpPr>
          <p:cNvPr id="358" name="Google Shape;358;p46"/>
          <p:cNvSpPr txBox="1"/>
          <p:nvPr>
            <p:ph idx="1" type="body"/>
          </p:nvPr>
        </p:nvSpPr>
        <p:spPr>
          <a:xfrm>
            <a:off x="457200" y="857233"/>
            <a:ext cx="8229600" cy="5268932"/>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3200"/>
              <a:buChar char="•"/>
            </a:pPr>
            <a:r>
              <a:rPr lang="en-IN"/>
              <a:t>A DC motor is a mechanical rotating device which converts electrical energy into mechanical energy. It is based on the principle of force acting on a current carrying wire in a magnetic field. </a:t>
            </a:r>
            <a:endParaRPr/>
          </a:p>
        </p:txBody>
      </p:sp>
      <p:sp>
        <p:nvSpPr>
          <p:cNvPr id="359" name="Google Shape;359;p46"/>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360" name="Google Shape;360;p46"/>
          <p:cNvPicPr preferRelativeResize="0"/>
          <p:nvPr/>
        </p:nvPicPr>
        <p:blipFill rotWithShape="1">
          <a:blip r:embed="rId3">
            <a:alphaModFix/>
          </a:blip>
          <a:srcRect b="0" l="0" r="0" t="0"/>
          <a:stretch/>
        </p:blipFill>
        <p:spPr>
          <a:xfrm>
            <a:off x="2500298" y="3643314"/>
            <a:ext cx="4429156" cy="214314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t>DC Motor Principle</a:t>
            </a:r>
            <a:br>
              <a:rPr b="1" lang="en-IN"/>
            </a:br>
            <a:endParaRPr/>
          </a:p>
        </p:txBody>
      </p:sp>
      <p:sp>
        <p:nvSpPr>
          <p:cNvPr id="366" name="Google Shape;366;p47"/>
          <p:cNvSpPr txBox="1"/>
          <p:nvPr>
            <p:ph idx="1" type="body"/>
          </p:nvPr>
        </p:nvSpPr>
        <p:spPr>
          <a:xfrm>
            <a:off x="214282" y="1285860"/>
            <a:ext cx="4929222"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IN" sz="2400"/>
              <a:t>DC motor working is based on the principle that when a current carrying conductor is placed in a magnetic field, the conductor experiences a mechanical force. </a:t>
            </a:r>
            <a:endParaRPr/>
          </a:p>
          <a:p>
            <a:pPr indent="-190500" lvl="0" marL="342900" rtl="0" algn="l">
              <a:spcBef>
                <a:spcPts val="480"/>
              </a:spcBef>
              <a:spcAft>
                <a:spcPts val="0"/>
              </a:spcAft>
              <a:buClr>
                <a:schemeClr val="dk1"/>
              </a:buClr>
              <a:buSzPts val="2400"/>
              <a:buNone/>
            </a:pPr>
            <a:r>
              <a:t/>
            </a:r>
            <a:endParaRPr sz="2400"/>
          </a:p>
          <a:p>
            <a:pPr indent="-342900" lvl="0" marL="342900" rtl="0" algn="l">
              <a:spcBef>
                <a:spcPts val="480"/>
              </a:spcBef>
              <a:spcAft>
                <a:spcPts val="0"/>
              </a:spcAft>
              <a:buClr>
                <a:schemeClr val="dk1"/>
              </a:buClr>
              <a:buSzPts val="2400"/>
              <a:buChar char="•"/>
            </a:pPr>
            <a:r>
              <a:rPr lang="en-IN" sz="2400"/>
              <a:t>The direction of this force is given by Fleming’s left-hand rule and magnitude is given by</a:t>
            </a:r>
            <a:endParaRPr/>
          </a:p>
          <a:p>
            <a:pPr indent="-342900" lvl="0" marL="342900" rtl="0" algn="l">
              <a:spcBef>
                <a:spcPts val="480"/>
              </a:spcBef>
              <a:spcAft>
                <a:spcPts val="0"/>
              </a:spcAft>
              <a:buClr>
                <a:schemeClr val="dk1"/>
              </a:buClr>
              <a:buSzPts val="2400"/>
              <a:buChar char="•"/>
            </a:pPr>
            <a:r>
              <a:rPr lang="en-IN" sz="2400"/>
              <a:t>F = BIL Newtons</a:t>
            </a:r>
            <a:endParaRPr sz="2400"/>
          </a:p>
          <a:p>
            <a:pPr indent="-139700" lvl="0" marL="342900" rtl="0" algn="l">
              <a:spcBef>
                <a:spcPts val="640"/>
              </a:spcBef>
              <a:spcAft>
                <a:spcPts val="0"/>
              </a:spcAft>
              <a:buClr>
                <a:schemeClr val="dk1"/>
              </a:buClr>
              <a:buSzPts val="3200"/>
              <a:buNone/>
            </a:pPr>
            <a:r>
              <a:t/>
            </a:r>
            <a:endParaRPr/>
          </a:p>
        </p:txBody>
      </p:sp>
      <p:sp>
        <p:nvSpPr>
          <p:cNvPr id="367" name="Google Shape;367;p47"/>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368" name="Google Shape;368;p47"/>
          <p:cNvPicPr preferRelativeResize="0"/>
          <p:nvPr/>
        </p:nvPicPr>
        <p:blipFill rotWithShape="1">
          <a:blip r:embed="rId3">
            <a:alphaModFix/>
          </a:blip>
          <a:srcRect b="0" l="0" r="0" t="0"/>
          <a:stretch/>
        </p:blipFill>
        <p:spPr>
          <a:xfrm>
            <a:off x="5072066" y="1357298"/>
            <a:ext cx="3929090" cy="44291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5000"/>
                                        <p:tgtEl>
                                          <p:spTgt spid="3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8"/>
          <p:cNvSpPr txBox="1"/>
          <p:nvPr>
            <p:ph type="title"/>
          </p:nvPr>
        </p:nvSpPr>
        <p:spPr>
          <a:xfrm>
            <a:off x="457200" y="274638"/>
            <a:ext cx="8229600" cy="51115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500">
                <a:solidFill>
                  <a:srgbClr val="990000"/>
                </a:solidFill>
              </a:rPr>
              <a:t>Operation of DC Motor</a:t>
            </a:r>
            <a:endParaRPr/>
          </a:p>
        </p:txBody>
      </p:sp>
      <p:sp>
        <p:nvSpPr>
          <p:cNvPr id="374" name="Google Shape;374;p48"/>
          <p:cNvSpPr txBox="1"/>
          <p:nvPr>
            <p:ph idx="1" type="body"/>
          </p:nvPr>
        </p:nvSpPr>
        <p:spPr>
          <a:xfrm>
            <a:off x="76200" y="1143000"/>
            <a:ext cx="86868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Font typeface="Arial"/>
              <a:buChar char="•"/>
            </a:pPr>
            <a:r>
              <a:rPr lang="en-IN" sz="2200"/>
              <a:t>When the terminals of the motor are connected to an external </a:t>
            </a:r>
            <a:endParaRPr/>
          </a:p>
          <a:p>
            <a:pPr indent="-342900" lvl="0" marL="342900" rtl="0" algn="l">
              <a:spcBef>
                <a:spcPts val="440"/>
              </a:spcBef>
              <a:spcAft>
                <a:spcPts val="0"/>
              </a:spcAft>
              <a:buClr>
                <a:schemeClr val="dk1"/>
              </a:buClr>
              <a:buSzPts val="2200"/>
              <a:buFont typeface="Calibri"/>
              <a:buNone/>
            </a:pPr>
            <a:r>
              <a:rPr lang="en-IN" sz="2200"/>
              <a:t>     source of d.c. supply:</a:t>
            </a:r>
            <a:endParaRPr/>
          </a:p>
          <a:p>
            <a:pPr indent="-514350" lvl="0" marL="514350" rtl="0" algn="l">
              <a:spcBef>
                <a:spcPts val="440"/>
              </a:spcBef>
              <a:spcAft>
                <a:spcPts val="0"/>
              </a:spcAft>
              <a:buClr>
                <a:schemeClr val="dk1"/>
              </a:buClr>
              <a:buSzPts val="2200"/>
              <a:buFont typeface="Calibri"/>
              <a:buAutoNum type="romanLcParenBoth"/>
            </a:pPr>
            <a:r>
              <a:rPr lang="en-IN" sz="2200"/>
              <a:t>The field magnets are excited </a:t>
            </a:r>
            <a:endParaRPr/>
          </a:p>
          <a:p>
            <a:pPr indent="-514350" lvl="0" marL="514350" rtl="0" algn="l">
              <a:spcBef>
                <a:spcPts val="440"/>
              </a:spcBef>
              <a:spcAft>
                <a:spcPts val="0"/>
              </a:spcAft>
              <a:buClr>
                <a:schemeClr val="dk1"/>
              </a:buClr>
              <a:buSzPts val="2200"/>
              <a:buFont typeface="Calibri"/>
              <a:buNone/>
            </a:pPr>
            <a:r>
              <a:rPr lang="en-IN" sz="2200"/>
              <a:t>      developing alternate N and S poles;</a:t>
            </a:r>
            <a:endParaRPr/>
          </a:p>
          <a:p>
            <a:pPr indent="-342900" lvl="0" marL="342900" rtl="0" algn="l">
              <a:spcBef>
                <a:spcPts val="440"/>
              </a:spcBef>
              <a:spcAft>
                <a:spcPts val="0"/>
              </a:spcAft>
              <a:buClr>
                <a:schemeClr val="dk1"/>
              </a:buClr>
              <a:buSzPts val="2200"/>
              <a:buFont typeface="Calibri"/>
              <a:buNone/>
            </a:pPr>
            <a:r>
              <a:rPr lang="en-IN" sz="2200"/>
              <a:t>(ii) The armature conductors carry current.</a:t>
            </a:r>
            <a:endParaRPr/>
          </a:p>
          <a:p>
            <a:pPr indent="-342900" lvl="0" marL="342900" rtl="0" algn="l">
              <a:spcBef>
                <a:spcPts val="440"/>
              </a:spcBef>
              <a:spcAft>
                <a:spcPts val="0"/>
              </a:spcAft>
              <a:buClr>
                <a:schemeClr val="dk1"/>
              </a:buClr>
              <a:buSzPts val="2200"/>
              <a:buFont typeface="Calibri"/>
              <a:buNone/>
            </a:pPr>
            <a:r>
              <a:rPr lang="en-IN" sz="2200"/>
              <a:t>     All conductors under N-pole carry </a:t>
            </a:r>
            <a:endParaRPr/>
          </a:p>
          <a:p>
            <a:pPr indent="-342900" lvl="0" marL="342900" rtl="0" algn="l">
              <a:spcBef>
                <a:spcPts val="440"/>
              </a:spcBef>
              <a:spcAft>
                <a:spcPts val="0"/>
              </a:spcAft>
              <a:buClr>
                <a:schemeClr val="dk1"/>
              </a:buClr>
              <a:buSzPts val="2200"/>
              <a:buFont typeface="Calibri"/>
              <a:buNone/>
            </a:pPr>
            <a:r>
              <a:rPr lang="en-IN" sz="2200"/>
              <a:t>     currents in one direction, while all the conductors under S-pole</a:t>
            </a:r>
            <a:endParaRPr/>
          </a:p>
          <a:p>
            <a:pPr indent="-342900" lvl="0" marL="342900" rtl="0" algn="l">
              <a:spcBef>
                <a:spcPts val="440"/>
              </a:spcBef>
              <a:spcAft>
                <a:spcPts val="0"/>
              </a:spcAft>
              <a:buClr>
                <a:schemeClr val="dk1"/>
              </a:buClr>
              <a:buSzPts val="2200"/>
              <a:buFont typeface="Calibri"/>
              <a:buNone/>
            </a:pPr>
            <a:r>
              <a:rPr lang="en-IN" sz="2200"/>
              <a:t>      carry currents in the opposite direction.</a:t>
            </a:r>
            <a:endParaRPr/>
          </a:p>
          <a:p>
            <a:pPr indent="-342900" lvl="0" marL="342900" rtl="0" algn="l">
              <a:spcBef>
                <a:spcPts val="440"/>
              </a:spcBef>
              <a:spcAft>
                <a:spcPts val="0"/>
              </a:spcAft>
              <a:buClr>
                <a:schemeClr val="dk1"/>
              </a:buClr>
              <a:buSzPts val="2200"/>
              <a:buChar char="•"/>
            </a:pPr>
            <a:r>
              <a:rPr lang="en-IN" sz="2200"/>
              <a:t>Suppose the conductors under N-pole carry currents into the plane of the paper and those under S-pole carry currents out of the plane of the paper. </a:t>
            </a:r>
            <a:endParaRPr/>
          </a:p>
          <a:p>
            <a:pPr indent="-342900" lvl="0" marL="342900" rtl="0" algn="l">
              <a:spcBef>
                <a:spcPts val="440"/>
              </a:spcBef>
              <a:spcAft>
                <a:spcPts val="0"/>
              </a:spcAft>
              <a:buClr>
                <a:schemeClr val="dk1"/>
              </a:buClr>
              <a:buSzPts val="2200"/>
              <a:buChar char="•"/>
            </a:pPr>
            <a:r>
              <a:rPr lang="en-IN" sz="2200"/>
              <a:t>Since each armature conductor is carrying current and is placed in the magnetic field, mechanical force acts on it.</a:t>
            </a:r>
            <a:endParaRPr/>
          </a:p>
        </p:txBody>
      </p:sp>
      <p:pic>
        <p:nvPicPr>
          <p:cNvPr id="375" name="Google Shape;375;p48"/>
          <p:cNvPicPr preferRelativeResize="0"/>
          <p:nvPr/>
        </p:nvPicPr>
        <p:blipFill rotWithShape="1">
          <a:blip r:embed="rId3">
            <a:alphaModFix/>
          </a:blip>
          <a:srcRect b="0" l="0" r="0" t="0"/>
          <a:stretch/>
        </p:blipFill>
        <p:spPr>
          <a:xfrm>
            <a:off x="5486400" y="1828800"/>
            <a:ext cx="3038475" cy="17526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9"/>
          <p:cNvSpPr txBox="1"/>
          <p:nvPr>
            <p:ph type="title"/>
          </p:nvPr>
        </p:nvSpPr>
        <p:spPr>
          <a:xfrm>
            <a:off x="5286380" y="857232"/>
            <a:ext cx="4000496" cy="64294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400">
                <a:solidFill>
                  <a:srgbClr val="990000"/>
                </a:solidFill>
              </a:rPr>
              <a:t>Fleming’s left hand rule</a:t>
            </a:r>
            <a:endParaRPr/>
          </a:p>
        </p:txBody>
      </p:sp>
      <p:sp>
        <p:nvSpPr>
          <p:cNvPr id="381" name="Google Shape;381;p49"/>
          <p:cNvSpPr txBox="1"/>
          <p:nvPr>
            <p:ph idx="1" type="body"/>
          </p:nvPr>
        </p:nvSpPr>
        <p:spPr>
          <a:xfrm>
            <a:off x="285720" y="1071546"/>
            <a:ext cx="4786346" cy="3619520"/>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2000"/>
              <a:buChar char="•"/>
            </a:pPr>
            <a:r>
              <a:rPr lang="en-IN" sz="2000"/>
              <a:t>Applying Fleming’s left hand rule, it is clear that force on each conductor is tending to rotate the armature in anticlockwise direction. </a:t>
            </a:r>
            <a:endParaRPr/>
          </a:p>
          <a:p>
            <a:pPr indent="-342900" lvl="0" marL="342900" rtl="0" algn="just">
              <a:spcBef>
                <a:spcPts val="400"/>
              </a:spcBef>
              <a:spcAft>
                <a:spcPts val="0"/>
              </a:spcAft>
              <a:buClr>
                <a:schemeClr val="dk1"/>
              </a:buClr>
              <a:buSzPts val="2000"/>
              <a:buChar char="•"/>
            </a:pPr>
            <a:r>
              <a:rPr lang="en-IN" sz="2000"/>
              <a:t>All these forces add together to produce a driving torque which sets the armature rotating.</a:t>
            </a:r>
            <a:endParaRPr/>
          </a:p>
          <a:p>
            <a:pPr indent="-342900" lvl="0" marL="342900" rtl="0" algn="just">
              <a:spcBef>
                <a:spcPts val="400"/>
              </a:spcBef>
              <a:spcAft>
                <a:spcPts val="0"/>
              </a:spcAft>
              <a:buClr>
                <a:schemeClr val="dk1"/>
              </a:buClr>
              <a:buSzPts val="2000"/>
              <a:buChar char="•"/>
            </a:pPr>
            <a:r>
              <a:rPr lang="en-IN" sz="2000"/>
              <a:t>When the conductor moves from one side of a brush to the other, the current in that conductor is reversed and at the same time it comes under the influence of next pole which is of opposite polarity.</a:t>
            </a:r>
            <a:endParaRPr/>
          </a:p>
          <a:p>
            <a:pPr indent="-342900" lvl="0" marL="342900" rtl="0" algn="just">
              <a:spcBef>
                <a:spcPts val="400"/>
              </a:spcBef>
              <a:spcAft>
                <a:spcPts val="0"/>
              </a:spcAft>
              <a:buClr>
                <a:schemeClr val="dk1"/>
              </a:buClr>
              <a:buSzPts val="2000"/>
              <a:buChar char="•"/>
            </a:pPr>
            <a:r>
              <a:rPr lang="en-IN" sz="2000"/>
              <a:t>Consequently, the direction of force on the conductor remains the same.</a:t>
            </a:r>
            <a:endParaRPr/>
          </a:p>
        </p:txBody>
      </p:sp>
      <p:pic>
        <p:nvPicPr>
          <p:cNvPr descr="Image result for fleming left hand rule" id="382" name="Google Shape;382;p49"/>
          <p:cNvPicPr preferRelativeResize="0"/>
          <p:nvPr/>
        </p:nvPicPr>
        <p:blipFill rotWithShape="1">
          <a:blip r:embed="rId3">
            <a:alphaModFix/>
          </a:blip>
          <a:srcRect b="0" l="0" r="0" t="0"/>
          <a:stretch/>
        </p:blipFill>
        <p:spPr>
          <a:xfrm>
            <a:off x="5572132" y="1643050"/>
            <a:ext cx="3286148" cy="400052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0"/>
          <p:cNvSpPr txBox="1"/>
          <p:nvPr>
            <p:ph type="title"/>
          </p:nvPr>
        </p:nvSpPr>
        <p:spPr>
          <a:xfrm>
            <a:off x="1857356" y="274637"/>
            <a:ext cx="6829444" cy="368281"/>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a:t>Back EMF in DC Motor</a:t>
            </a:r>
            <a:endParaRPr/>
          </a:p>
        </p:txBody>
      </p:sp>
      <p:sp>
        <p:nvSpPr>
          <p:cNvPr id="388" name="Google Shape;388;p50"/>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389" name="Google Shape;389;p50"/>
          <p:cNvSpPr txBox="1"/>
          <p:nvPr>
            <p:ph idx="1" type="body"/>
          </p:nvPr>
        </p:nvSpPr>
        <p:spPr>
          <a:xfrm>
            <a:off x="457200" y="1000109"/>
            <a:ext cx="8229600" cy="512605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1800"/>
              <a:buChar char="•"/>
            </a:pPr>
            <a:r>
              <a:rPr lang="en-IN" sz="1800"/>
              <a:t>When the current carrying conductor placed in a magnetic field, the torque induces on the conductor. The torque rotates the conductor (armature)which cuts the flux of the magnetic field. According to the Electromagnetic Induction Phenomenon when the conductor cuts the magnetic field, EMF induces in the conductor.</a:t>
            </a:r>
            <a:endParaRPr/>
          </a:p>
          <a:p>
            <a:pPr indent="-342900" lvl="0" marL="342900" rtl="0" algn="l">
              <a:spcBef>
                <a:spcPts val="360"/>
              </a:spcBef>
              <a:spcAft>
                <a:spcPts val="0"/>
              </a:spcAft>
              <a:buClr>
                <a:schemeClr val="dk1"/>
              </a:buClr>
              <a:buSzPts val="1800"/>
              <a:buChar char="•"/>
            </a:pPr>
            <a:r>
              <a:rPr lang="en-IN" sz="1800"/>
              <a:t>It is seen that</a:t>
            </a:r>
            <a:r>
              <a:rPr b="1" lang="en-IN" sz="1800"/>
              <a:t> the direction of the induced emf is opposite to the applied voltage according to Lenz’ law.</a:t>
            </a:r>
            <a:r>
              <a:rPr lang="en-IN" sz="1800"/>
              <a:t> Thereby the emf is known as the counter emf or back EMF (E</a:t>
            </a:r>
            <a:r>
              <a:rPr lang="en-IN" sz="1400"/>
              <a:t>b</a:t>
            </a:r>
            <a:r>
              <a:rPr lang="en-IN" sz="1800"/>
              <a:t>).</a:t>
            </a:r>
            <a:endParaRPr/>
          </a:p>
          <a:p>
            <a:pPr indent="-342900" lvl="0" marL="342900" rtl="0" algn="l">
              <a:spcBef>
                <a:spcPts val="360"/>
              </a:spcBef>
              <a:spcAft>
                <a:spcPts val="0"/>
              </a:spcAft>
              <a:buClr>
                <a:schemeClr val="dk1"/>
              </a:buClr>
              <a:buSzPts val="1800"/>
              <a:buChar char="•"/>
            </a:pPr>
            <a:r>
              <a:rPr b="1" lang="en-IN" sz="1800"/>
              <a:t>Lenz’ law: </a:t>
            </a:r>
            <a:r>
              <a:rPr lang="en-IN" sz="1800"/>
              <a:t>The direction of induced emf is given by Lenz’s law. According to this law, the induced emf will be acting in such a way so as to oppose the very cause of production of it . </a:t>
            </a:r>
            <a:endParaRPr/>
          </a:p>
          <a:p>
            <a:pPr indent="-228600" lvl="0" marL="342900" rtl="0" algn="l">
              <a:spcBef>
                <a:spcPts val="360"/>
              </a:spcBef>
              <a:spcAft>
                <a:spcPts val="0"/>
              </a:spcAft>
              <a:buClr>
                <a:schemeClr val="dk1"/>
              </a:buClr>
              <a:buSzPts val="1800"/>
              <a:buNone/>
            </a:pPr>
            <a:r>
              <a:t/>
            </a:r>
            <a:endParaRPr sz="18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1"/>
          <p:cNvSpPr txBox="1"/>
          <p:nvPr>
            <p:ph type="title"/>
          </p:nvPr>
        </p:nvSpPr>
        <p:spPr>
          <a:xfrm>
            <a:off x="381000" y="762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800">
                <a:solidFill>
                  <a:srgbClr val="990000"/>
                </a:solidFill>
              </a:rPr>
              <a:t>Back or Counter E.M.F.</a:t>
            </a:r>
            <a:endParaRPr sz="2800">
              <a:solidFill>
                <a:srgbClr val="990000"/>
              </a:solidFill>
            </a:endParaRPr>
          </a:p>
        </p:txBody>
      </p:sp>
      <p:sp>
        <p:nvSpPr>
          <p:cNvPr id="395" name="Google Shape;395;p51"/>
          <p:cNvSpPr txBox="1"/>
          <p:nvPr>
            <p:ph idx="1" type="body"/>
          </p:nvPr>
        </p:nvSpPr>
        <p:spPr>
          <a:xfrm>
            <a:off x="228600" y="10668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Char char="•"/>
            </a:pPr>
            <a:r>
              <a:rPr lang="en-IN" sz="2800"/>
              <a:t>E</a:t>
            </a:r>
            <a:r>
              <a:rPr baseline="-25000" lang="en-IN" sz="3600"/>
              <a:t>b</a:t>
            </a:r>
            <a:r>
              <a:rPr lang="en-IN" sz="2800"/>
              <a:t>=φZNP/60 A</a:t>
            </a:r>
            <a:endParaRPr sz="2800"/>
          </a:p>
          <a:p>
            <a:pPr indent="-342900" lvl="0" marL="342900" rtl="0" algn="l">
              <a:spcBef>
                <a:spcPts val="520"/>
              </a:spcBef>
              <a:spcAft>
                <a:spcPts val="0"/>
              </a:spcAft>
              <a:buClr>
                <a:schemeClr val="dk1"/>
              </a:buClr>
              <a:buSzPts val="2600"/>
              <a:buChar char="•"/>
            </a:pPr>
            <a:r>
              <a:rPr lang="en-IN" sz="2600"/>
              <a:t>The induced e.m.f. acts in opposite</a:t>
            </a:r>
            <a:endParaRPr/>
          </a:p>
          <a:p>
            <a:pPr indent="-342900" lvl="0" marL="342900" rtl="0" algn="l">
              <a:spcBef>
                <a:spcPts val="520"/>
              </a:spcBef>
              <a:spcAft>
                <a:spcPts val="0"/>
              </a:spcAft>
              <a:buClr>
                <a:schemeClr val="dk1"/>
              </a:buClr>
              <a:buSzPts val="2600"/>
              <a:buFont typeface="Calibri"/>
              <a:buNone/>
            </a:pPr>
            <a:r>
              <a:rPr lang="en-IN" sz="2600"/>
              <a:t>    direction to the applied voltage V</a:t>
            </a:r>
            <a:endParaRPr/>
          </a:p>
          <a:p>
            <a:pPr indent="-342900" lvl="0" marL="342900" rtl="0" algn="l">
              <a:spcBef>
                <a:spcPts val="520"/>
              </a:spcBef>
              <a:spcAft>
                <a:spcPts val="0"/>
              </a:spcAft>
              <a:buClr>
                <a:schemeClr val="dk1"/>
              </a:buClr>
              <a:buSzPts val="2600"/>
              <a:buFont typeface="Calibri"/>
              <a:buNone/>
            </a:pPr>
            <a:r>
              <a:rPr lang="en-IN" sz="2600"/>
              <a:t>    (Lenz’s law). </a:t>
            </a:r>
            <a:endParaRPr/>
          </a:p>
          <a:p>
            <a:pPr indent="-184150" lvl="0" marL="342900" rtl="0" algn="l">
              <a:spcBef>
                <a:spcPts val="500"/>
              </a:spcBef>
              <a:spcAft>
                <a:spcPts val="0"/>
              </a:spcAft>
              <a:buClr>
                <a:schemeClr val="dk1"/>
              </a:buClr>
              <a:buSzPts val="2500"/>
              <a:buNone/>
            </a:pPr>
            <a:r>
              <a:t/>
            </a:r>
            <a:endParaRPr sz="2500"/>
          </a:p>
          <a:p>
            <a:pPr indent="-184150" lvl="0" marL="342900" rtl="0" algn="l">
              <a:spcBef>
                <a:spcPts val="500"/>
              </a:spcBef>
              <a:spcAft>
                <a:spcPts val="0"/>
              </a:spcAft>
              <a:buClr>
                <a:schemeClr val="dk1"/>
              </a:buClr>
              <a:buSzPts val="2500"/>
              <a:buNone/>
            </a:pPr>
            <a:r>
              <a:t/>
            </a:r>
            <a:endParaRPr sz="2500"/>
          </a:p>
          <a:p>
            <a:pPr indent="-342900" lvl="0" marL="342900" rtl="0" algn="l">
              <a:spcBef>
                <a:spcPts val="500"/>
              </a:spcBef>
              <a:spcAft>
                <a:spcPts val="0"/>
              </a:spcAft>
              <a:buClr>
                <a:schemeClr val="dk1"/>
              </a:buClr>
              <a:buSzPts val="2500"/>
              <a:buChar char="•"/>
            </a:pPr>
            <a:r>
              <a:rPr lang="en-IN" sz="2500"/>
              <a:t>Net voltage across armature circuit = V - Eb</a:t>
            </a:r>
            <a:endParaRPr/>
          </a:p>
          <a:p>
            <a:pPr indent="-342900" lvl="0" marL="342900" rtl="0" algn="l">
              <a:spcBef>
                <a:spcPts val="640"/>
              </a:spcBef>
              <a:spcAft>
                <a:spcPts val="0"/>
              </a:spcAft>
              <a:buClr>
                <a:schemeClr val="dk1"/>
              </a:buClr>
              <a:buSzPts val="2500"/>
              <a:buChar char="•"/>
            </a:pPr>
            <a:r>
              <a:rPr lang="en-IN" sz="2500"/>
              <a:t>I</a:t>
            </a:r>
            <a:r>
              <a:rPr baseline="-25000" lang="en-IN"/>
              <a:t>a</a:t>
            </a:r>
            <a:r>
              <a:rPr lang="en-IN" sz="2500"/>
              <a:t>=</a:t>
            </a:r>
            <a:r>
              <a:rPr lang="en-IN" sz="2800"/>
              <a:t> (V – Eb)/</a:t>
            </a:r>
            <a:r>
              <a:rPr lang="en-IN" sz="2500"/>
              <a:t>R</a:t>
            </a:r>
            <a:r>
              <a:rPr baseline="-25000" lang="en-IN" sz="2800"/>
              <a:t>a</a:t>
            </a:r>
            <a:endParaRPr baseline="-25000" sz="2500"/>
          </a:p>
          <a:p>
            <a:pPr indent="-342900" lvl="0" marL="342900" rtl="0" algn="l">
              <a:spcBef>
                <a:spcPts val="500"/>
              </a:spcBef>
              <a:spcAft>
                <a:spcPts val="0"/>
              </a:spcAft>
              <a:buClr>
                <a:schemeClr val="dk1"/>
              </a:buClr>
              <a:buSzPts val="2500"/>
              <a:buFont typeface="Calibri"/>
              <a:buNone/>
            </a:pPr>
            <a:r>
              <a:t/>
            </a:r>
            <a:endParaRPr baseline="-25000" sz="2500"/>
          </a:p>
        </p:txBody>
      </p:sp>
      <p:pic>
        <p:nvPicPr>
          <p:cNvPr id="396" name="Google Shape;396;p51"/>
          <p:cNvPicPr preferRelativeResize="0"/>
          <p:nvPr/>
        </p:nvPicPr>
        <p:blipFill rotWithShape="1">
          <a:blip r:embed="rId3">
            <a:alphaModFix/>
          </a:blip>
          <a:srcRect b="0" l="0" r="0" t="0"/>
          <a:stretch/>
        </p:blipFill>
        <p:spPr>
          <a:xfrm>
            <a:off x="5943600" y="1524000"/>
            <a:ext cx="2281238" cy="21336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000">
                <a:solidFill>
                  <a:srgbClr val="990000"/>
                </a:solidFill>
              </a:rPr>
              <a:t>Significance of Back EMF</a:t>
            </a:r>
            <a:endParaRPr/>
          </a:p>
        </p:txBody>
      </p:sp>
      <p:sp>
        <p:nvSpPr>
          <p:cNvPr id="402" name="Google Shape;402;p52"/>
          <p:cNvSpPr txBox="1"/>
          <p:nvPr>
            <p:ph idx="1" type="body"/>
          </p:nvPr>
        </p:nvSpPr>
        <p:spPr>
          <a:xfrm>
            <a:off x="428596" y="2000241"/>
            <a:ext cx="8443914" cy="4143404"/>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1800"/>
              <a:buChar char="•"/>
            </a:pPr>
            <a:r>
              <a:rPr lang="en-IN" sz="1800"/>
              <a:t>The back emf opposes the supply voltage. The supply voltage induces the current in the coil which rotates the armature. The electrical work required by the motor for causing the current against the back emf is converted into the mechanical energy. And that energy is induced in the armature of the motor. Thus, we can say that energy conversion in DC motor is possible only because of the back emf.</a:t>
            </a:r>
            <a:endParaRPr/>
          </a:p>
          <a:p>
            <a:pPr indent="-342900" lvl="0" marL="342900" rtl="0" algn="just">
              <a:spcBef>
                <a:spcPts val="360"/>
              </a:spcBef>
              <a:spcAft>
                <a:spcPts val="0"/>
              </a:spcAft>
              <a:buClr>
                <a:srgbClr val="FF0000"/>
              </a:buClr>
              <a:buSzPts val="1800"/>
              <a:buChar char="•"/>
            </a:pPr>
            <a:r>
              <a:rPr b="1" lang="en-IN" sz="1800">
                <a:solidFill>
                  <a:srgbClr val="FF0000"/>
                </a:solidFill>
              </a:rPr>
              <a:t>The back emf makes the DC motor self-regulating machine, i.e., the back emf develops the armature current according to the need of the motor. </a:t>
            </a:r>
            <a:endParaRPr/>
          </a:p>
          <a:p>
            <a:pPr indent="-342900" lvl="0" marL="342900" rtl="0" algn="l">
              <a:spcBef>
                <a:spcPts val="560"/>
              </a:spcBef>
              <a:spcAft>
                <a:spcPts val="0"/>
              </a:spcAft>
              <a:buClr>
                <a:schemeClr val="dk1"/>
              </a:buClr>
              <a:buSzPts val="2800"/>
              <a:buNone/>
            </a:pPr>
            <a:r>
              <a:t/>
            </a:r>
            <a:endParaRPr sz="2800"/>
          </a:p>
          <a:p>
            <a:pPr indent="-342900" lvl="0" marL="342900" rtl="0" algn="l">
              <a:spcBef>
                <a:spcPts val="560"/>
              </a:spcBef>
              <a:spcAft>
                <a:spcPts val="0"/>
              </a:spcAft>
              <a:buClr>
                <a:schemeClr val="dk1"/>
              </a:buClr>
              <a:buSzPts val="2800"/>
              <a:buNone/>
            </a:pPr>
            <a:r>
              <a:t/>
            </a:r>
            <a:endParaRPr sz="2800"/>
          </a:p>
        </p:txBody>
      </p:sp>
      <p:pic>
        <p:nvPicPr>
          <p:cNvPr id="403" name="Google Shape;403;p52"/>
          <p:cNvPicPr preferRelativeResize="0"/>
          <p:nvPr/>
        </p:nvPicPr>
        <p:blipFill rotWithShape="1">
          <a:blip r:embed="rId3">
            <a:alphaModFix/>
          </a:blip>
          <a:srcRect b="0" l="0" r="0" t="0"/>
          <a:stretch/>
        </p:blipFill>
        <p:spPr>
          <a:xfrm>
            <a:off x="2057400" y="1071546"/>
            <a:ext cx="4629150" cy="785818"/>
          </a:xfrm>
          <a:prstGeom prst="rect">
            <a:avLst/>
          </a:prstGeom>
          <a:noFill/>
          <a:ln>
            <a:noFill/>
          </a:ln>
        </p:spPr>
      </p:pic>
      <p:sp>
        <p:nvSpPr>
          <p:cNvPr id="404" name="Google Shape;404;p52"/>
          <p:cNvSpPr/>
          <p:nvPr/>
        </p:nvSpPr>
        <p:spPr>
          <a:xfrm>
            <a:off x="642910" y="4214818"/>
            <a:ext cx="6615113" cy="5238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800">
                <a:solidFill>
                  <a:schemeClr val="dk1"/>
                </a:solidFill>
                <a:latin typeface="Arial"/>
                <a:ea typeface="Arial"/>
                <a:cs typeface="Arial"/>
                <a:sym typeface="Arial"/>
              </a:rPr>
              <a:t>V = E</a:t>
            </a:r>
            <a:r>
              <a:rPr baseline="-25000" lang="en-IN" sz="2800">
                <a:solidFill>
                  <a:schemeClr val="dk1"/>
                </a:solidFill>
                <a:latin typeface="Arial"/>
                <a:ea typeface="Arial"/>
                <a:cs typeface="Arial"/>
                <a:sym typeface="Arial"/>
              </a:rPr>
              <a:t>b</a:t>
            </a:r>
            <a:r>
              <a:rPr lang="en-IN" sz="2800">
                <a:solidFill>
                  <a:schemeClr val="dk1"/>
                </a:solidFill>
                <a:latin typeface="Arial"/>
                <a:ea typeface="Arial"/>
                <a:cs typeface="Arial"/>
                <a:sym typeface="Arial"/>
              </a:rPr>
              <a:t>+I</a:t>
            </a:r>
            <a:r>
              <a:rPr baseline="-25000" lang="en-IN" sz="2800">
                <a:solidFill>
                  <a:schemeClr val="dk1"/>
                </a:solidFill>
                <a:latin typeface="Arial"/>
                <a:ea typeface="Arial"/>
                <a:cs typeface="Arial"/>
                <a:sym typeface="Arial"/>
              </a:rPr>
              <a:t>a</a:t>
            </a:r>
            <a:r>
              <a:rPr lang="en-IN" sz="2800">
                <a:solidFill>
                  <a:schemeClr val="dk1"/>
                </a:solidFill>
                <a:latin typeface="Arial"/>
                <a:ea typeface="Arial"/>
                <a:cs typeface="Arial"/>
                <a:sym typeface="Arial"/>
              </a:rPr>
              <a:t>R</a:t>
            </a:r>
            <a:r>
              <a:rPr baseline="-25000" lang="en-IN" sz="2800">
                <a:solidFill>
                  <a:schemeClr val="dk1"/>
                </a:solidFill>
                <a:latin typeface="Arial"/>
                <a:ea typeface="Arial"/>
                <a:cs typeface="Arial"/>
                <a:sym typeface="Arial"/>
              </a:rPr>
              <a:t>a</a:t>
            </a:r>
            <a:r>
              <a:rPr lang="en-IN" sz="2800">
                <a:solidFill>
                  <a:schemeClr val="dk1"/>
                </a:solidFill>
                <a:latin typeface="Arial"/>
                <a:ea typeface="Arial"/>
                <a:cs typeface="Arial"/>
                <a:sym typeface="Arial"/>
              </a:rPr>
              <a:t>  ............... Voltage Equation</a:t>
            </a:r>
            <a:endParaRPr/>
          </a:p>
        </p:txBody>
      </p:sp>
      <p:sp>
        <p:nvSpPr>
          <p:cNvPr id="405" name="Google Shape;405;p52"/>
          <p:cNvSpPr/>
          <p:nvPr/>
        </p:nvSpPr>
        <p:spPr>
          <a:xfrm>
            <a:off x="642910" y="4929198"/>
            <a:ext cx="6403975" cy="5238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800">
                <a:solidFill>
                  <a:schemeClr val="dk1"/>
                </a:solidFill>
                <a:latin typeface="Arial"/>
                <a:ea typeface="Arial"/>
                <a:cs typeface="Arial"/>
                <a:sym typeface="Arial"/>
              </a:rPr>
              <a:t>VI</a:t>
            </a:r>
            <a:r>
              <a:rPr baseline="-25000" lang="en-IN" sz="2800">
                <a:solidFill>
                  <a:schemeClr val="dk1"/>
                </a:solidFill>
                <a:latin typeface="Arial"/>
                <a:ea typeface="Arial"/>
                <a:cs typeface="Arial"/>
                <a:sym typeface="Arial"/>
              </a:rPr>
              <a:t>a</a:t>
            </a:r>
            <a:r>
              <a:rPr lang="en-IN" sz="2800">
                <a:solidFill>
                  <a:schemeClr val="dk1"/>
                </a:solidFill>
                <a:latin typeface="Arial"/>
                <a:ea typeface="Arial"/>
                <a:cs typeface="Arial"/>
                <a:sym typeface="Arial"/>
              </a:rPr>
              <a:t> = E</a:t>
            </a:r>
            <a:r>
              <a:rPr baseline="-25000" lang="en-IN" sz="2800">
                <a:solidFill>
                  <a:schemeClr val="dk1"/>
                </a:solidFill>
                <a:latin typeface="Arial"/>
                <a:ea typeface="Arial"/>
                <a:cs typeface="Arial"/>
                <a:sym typeface="Arial"/>
              </a:rPr>
              <a:t>b</a:t>
            </a:r>
            <a:r>
              <a:rPr lang="en-IN" sz="2800">
                <a:solidFill>
                  <a:schemeClr val="dk1"/>
                </a:solidFill>
                <a:latin typeface="Arial"/>
                <a:ea typeface="Arial"/>
                <a:cs typeface="Arial"/>
                <a:sym typeface="Arial"/>
              </a:rPr>
              <a:t>I</a:t>
            </a:r>
            <a:r>
              <a:rPr baseline="-25000" lang="en-IN" sz="2800">
                <a:solidFill>
                  <a:schemeClr val="dk1"/>
                </a:solidFill>
                <a:latin typeface="Arial"/>
                <a:ea typeface="Arial"/>
                <a:cs typeface="Arial"/>
                <a:sym typeface="Arial"/>
              </a:rPr>
              <a:t>a</a:t>
            </a:r>
            <a:r>
              <a:rPr lang="en-IN" sz="2800">
                <a:solidFill>
                  <a:schemeClr val="dk1"/>
                </a:solidFill>
                <a:latin typeface="Arial"/>
                <a:ea typeface="Arial"/>
                <a:cs typeface="Arial"/>
                <a:sym typeface="Arial"/>
              </a:rPr>
              <a:t> + I</a:t>
            </a:r>
            <a:r>
              <a:rPr baseline="-25000" lang="en-IN" sz="2800">
                <a:solidFill>
                  <a:schemeClr val="dk1"/>
                </a:solidFill>
                <a:latin typeface="Arial"/>
                <a:ea typeface="Arial"/>
                <a:cs typeface="Arial"/>
                <a:sym typeface="Arial"/>
              </a:rPr>
              <a:t>a</a:t>
            </a:r>
            <a:r>
              <a:rPr baseline="30000" lang="en-IN" sz="2800">
                <a:solidFill>
                  <a:schemeClr val="dk1"/>
                </a:solidFill>
                <a:latin typeface="Arial"/>
                <a:ea typeface="Arial"/>
                <a:cs typeface="Arial"/>
                <a:sym typeface="Arial"/>
              </a:rPr>
              <a:t>2</a:t>
            </a:r>
            <a:r>
              <a:rPr lang="en-IN" sz="2800">
                <a:solidFill>
                  <a:schemeClr val="dk1"/>
                </a:solidFill>
                <a:latin typeface="Arial"/>
                <a:ea typeface="Arial"/>
                <a:cs typeface="Arial"/>
                <a:sym typeface="Arial"/>
              </a:rPr>
              <a:t>R</a:t>
            </a:r>
            <a:r>
              <a:rPr baseline="-25000" lang="en-IN" sz="2800">
                <a:solidFill>
                  <a:schemeClr val="dk1"/>
                </a:solidFill>
                <a:latin typeface="Arial"/>
                <a:ea typeface="Arial"/>
                <a:cs typeface="Arial"/>
                <a:sym typeface="Arial"/>
              </a:rPr>
              <a:t>a</a:t>
            </a:r>
            <a:r>
              <a:rPr lang="en-IN" sz="2800">
                <a:solidFill>
                  <a:schemeClr val="dk1"/>
                </a:solidFill>
                <a:latin typeface="Arial"/>
                <a:ea typeface="Arial"/>
                <a:cs typeface="Arial"/>
                <a:sym typeface="Arial"/>
              </a:rPr>
              <a:t> ........Power Equation</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3"/>
          <p:cNvSpPr txBox="1"/>
          <p:nvPr>
            <p:ph type="title"/>
          </p:nvPr>
        </p:nvSpPr>
        <p:spPr>
          <a:xfrm>
            <a:off x="1357290" y="274637"/>
            <a:ext cx="732951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t>Torque equation of a DC motor</a:t>
            </a:r>
            <a:br>
              <a:rPr b="1" lang="en-IN"/>
            </a:br>
            <a:endParaRPr/>
          </a:p>
        </p:txBody>
      </p:sp>
      <p:sp>
        <p:nvSpPr>
          <p:cNvPr id="411" name="Google Shape;411;p53"/>
          <p:cNvSpPr txBox="1"/>
          <p:nvPr>
            <p:ph idx="1" type="body"/>
          </p:nvPr>
        </p:nvSpPr>
        <p:spPr>
          <a:xfrm>
            <a:off x="457200" y="928671"/>
            <a:ext cx="8401080" cy="5197494"/>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Char char="•"/>
            </a:pPr>
            <a:r>
              <a:rPr lang="en-IN" sz="2800"/>
              <a:t>When armature conductors of DC motor carry current in the presence of stator field flux, a mechanical torque is developed between the armature and the stator. Torque is given by the product of the force and the radius at which this force acts.</a:t>
            </a:r>
            <a:endParaRPr/>
          </a:p>
          <a:p>
            <a:pPr indent="-342900" lvl="0" marL="342900" rtl="0" algn="l">
              <a:spcBef>
                <a:spcPts val="560"/>
              </a:spcBef>
              <a:spcAft>
                <a:spcPts val="0"/>
              </a:spcAft>
              <a:buClr>
                <a:schemeClr val="dk1"/>
              </a:buClr>
              <a:buSzPts val="2800"/>
              <a:buChar char="•"/>
            </a:pPr>
            <a:r>
              <a:rPr lang="en-IN" sz="2800"/>
              <a:t>Torque T = F × r (N-m) …where, F = force and r = radius of the armature</a:t>
            </a:r>
            <a:endParaRPr/>
          </a:p>
          <a:p>
            <a:pPr indent="-342900" lvl="0" marL="342900" rtl="0" algn="l">
              <a:spcBef>
                <a:spcPts val="560"/>
              </a:spcBef>
              <a:spcAft>
                <a:spcPts val="0"/>
              </a:spcAft>
              <a:buClr>
                <a:schemeClr val="dk1"/>
              </a:buClr>
              <a:buSzPts val="2800"/>
              <a:buChar char="•"/>
            </a:pPr>
            <a:r>
              <a:rPr lang="en-IN" sz="2800"/>
              <a:t>Work done by this force in once revolution = Force × distance = F × 2πr    (where, 2πr = circumference of the armature)</a:t>
            </a:r>
            <a:endParaRPr/>
          </a:p>
          <a:p>
            <a:pPr indent="-139700" lvl="0" marL="342900" rtl="0" algn="l">
              <a:spcBef>
                <a:spcPts val="640"/>
              </a:spcBef>
              <a:spcAft>
                <a:spcPts val="0"/>
              </a:spcAft>
              <a:buClr>
                <a:schemeClr val="dk1"/>
              </a:buClr>
              <a:buSzPts val="3200"/>
              <a:buNone/>
            </a:pPr>
            <a:r>
              <a:t/>
            </a:r>
            <a:endParaRPr/>
          </a:p>
        </p:txBody>
      </p:sp>
      <p:sp>
        <p:nvSpPr>
          <p:cNvPr id="412" name="Google Shape;412;p53"/>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4"/>
          <p:cNvSpPr txBox="1"/>
          <p:nvPr>
            <p:ph idx="1" type="body"/>
          </p:nvPr>
        </p:nvSpPr>
        <p:spPr>
          <a:xfrm>
            <a:off x="457200" y="1071547"/>
            <a:ext cx="8472518" cy="505461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Char char="•"/>
            </a:pPr>
            <a:r>
              <a:rPr lang="en-IN" sz="2800"/>
              <a:t>Net power developed in the armature = word done / time </a:t>
            </a:r>
            <a:br>
              <a:rPr lang="en-IN" sz="2800"/>
            </a:br>
            <a:r>
              <a:rPr lang="en-IN" sz="2800"/>
              <a:t>= (force × circumference × no. of revolutions) / time </a:t>
            </a:r>
            <a:br>
              <a:rPr lang="en-IN" sz="2800"/>
            </a:br>
            <a:r>
              <a:rPr lang="en-IN" sz="2800"/>
              <a:t>= (F × 2πr × N) / 60 (Joules per second)</a:t>
            </a:r>
            <a:endParaRPr/>
          </a:p>
          <a:p>
            <a:pPr indent="-342900" lvl="0" marL="342900" rtl="0" algn="l">
              <a:spcBef>
                <a:spcPts val="560"/>
              </a:spcBef>
              <a:spcAft>
                <a:spcPts val="0"/>
              </a:spcAft>
              <a:buClr>
                <a:schemeClr val="dk1"/>
              </a:buClr>
              <a:buSzPts val="2800"/>
              <a:buChar char="•"/>
            </a:pPr>
            <a:r>
              <a:rPr lang="en-IN" sz="2800"/>
              <a:t>But, F × r = T and 2πN/60 = angular velocity ω in radians per second. Putting these in the above equation </a:t>
            </a:r>
            <a:br>
              <a:rPr lang="en-IN" sz="2800"/>
            </a:br>
            <a:r>
              <a:rPr lang="en-IN" sz="2800"/>
              <a:t>Net power developed in the armature = P = T × ω (Joules per second)</a:t>
            </a:r>
            <a:endParaRPr sz="2800"/>
          </a:p>
        </p:txBody>
      </p:sp>
      <p:sp>
        <p:nvSpPr>
          <p:cNvPr id="418" name="Google Shape;418;p54"/>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5"/>
          <p:cNvSpPr txBox="1"/>
          <p:nvPr>
            <p:ph type="title"/>
          </p:nvPr>
        </p:nvSpPr>
        <p:spPr>
          <a:xfrm>
            <a:off x="1643042" y="274637"/>
            <a:ext cx="7043758"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t>Armature torque (Ta)</a:t>
            </a:r>
            <a:br>
              <a:rPr b="1" lang="en-IN" sz="3200"/>
            </a:br>
            <a:endParaRPr sz="3200"/>
          </a:p>
        </p:txBody>
      </p:sp>
      <p:sp>
        <p:nvSpPr>
          <p:cNvPr id="424" name="Google Shape;424;p55"/>
          <p:cNvSpPr txBox="1"/>
          <p:nvPr>
            <p:ph idx="1" type="body"/>
          </p:nvPr>
        </p:nvSpPr>
        <p:spPr>
          <a:xfrm>
            <a:off x="457200" y="928671"/>
            <a:ext cx="8229600" cy="5197494"/>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Char char="•"/>
            </a:pPr>
            <a:r>
              <a:rPr lang="en-IN" sz="2800"/>
              <a:t>The power developed in the armature can be given as, Pa = Ta × ω = Ta × 2πN/60</a:t>
            </a:r>
            <a:endParaRPr/>
          </a:p>
          <a:p>
            <a:pPr indent="-342900" lvl="0" marL="342900" rtl="0" algn="l">
              <a:spcBef>
                <a:spcPts val="560"/>
              </a:spcBef>
              <a:spcAft>
                <a:spcPts val="0"/>
              </a:spcAft>
              <a:buClr>
                <a:schemeClr val="dk1"/>
              </a:buClr>
              <a:buSzPts val="2800"/>
              <a:buChar char="•"/>
            </a:pPr>
            <a:r>
              <a:rPr lang="en-IN" sz="2800"/>
              <a:t>The mechanical power developed in the armature is converted from the electrical power,</a:t>
            </a:r>
            <a:br>
              <a:rPr lang="en-IN" sz="2800"/>
            </a:br>
            <a:r>
              <a:rPr lang="en-IN" sz="2800"/>
              <a:t>Therefore, mechanical power = electrical power </a:t>
            </a:r>
            <a:br>
              <a:rPr lang="en-IN" sz="2800"/>
            </a:br>
            <a:r>
              <a:rPr lang="en-IN" sz="2800"/>
              <a:t>That means, Ta × 2πN/60 = Eb.Ia</a:t>
            </a:r>
            <a:endParaRPr sz="2800"/>
          </a:p>
          <a:p>
            <a:pPr indent="-342900" lvl="0" marL="342900" rtl="0" algn="l">
              <a:spcBef>
                <a:spcPts val="560"/>
              </a:spcBef>
              <a:spcAft>
                <a:spcPts val="0"/>
              </a:spcAft>
              <a:buClr>
                <a:schemeClr val="dk1"/>
              </a:buClr>
              <a:buSzPts val="2800"/>
              <a:buChar char="•"/>
            </a:pPr>
            <a:r>
              <a:rPr lang="en-IN" sz="2800"/>
              <a:t>We know, Eb = PΦNZ / 60A</a:t>
            </a:r>
            <a:endParaRPr/>
          </a:p>
          <a:p>
            <a:pPr indent="-342900" lvl="0" marL="342900" rtl="0" algn="l">
              <a:spcBef>
                <a:spcPts val="560"/>
              </a:spcBef>
              <a:spcAft>
                <a:spcPts val="0"/>
              </a:spcAft>
              <a:buClr>
                <a:schemeClr val="dk1"/>
              </a:buClr>
              <a:buSzPts val="2800"/>
              <a:buChar char="•"/>
            </a:pPr>
            <a:r>
              <a:rPr lang="en-IN" sz="2800"/>
              <a:t>Therefore, Ta × 2πN/60 = (PΦNZ / 60A) × Ia</a:t>
            </a:r>
            <a:endParaRPr sz="2800"/>
          </a:p>
          <a:p>
            <a:pPr indent="-342900" lvl="0" marL="342900" rtl="0" algn="l">
              <a:spcBef>
                <a:spcPts val="560"/>
              </a:spcBef>
              <a:spcAft>
                <a:spcPts val="0"/>
              </a:spcAft>
              <a:buClr>
                <a:schemeClr val="dk1"/>
              </a:buClr>
              <a:buSzPts val="2800"/>
              <a:buChar char="•"/>
            </a:pPr>
            <a:r>
              <a:rPr lang="en-IN" sz="2800"/>
              <a:t>Rearranging the above equation,</a:t>
            </a:r>
            <a:br>
              <a:rPr lang="en-IN" sz="2800"/>
            </a:br>
            <a:r>
              <a:rPr b="1" lang="en-IN" sz="2800"/>
              <a:t>Ta = (PZ / 2πA) × Φ.Ia = 0.159ΦZI</a:t>
            </a:r>
            <a:r>
              <a:rPr b="1" lang="en-IN" sz="2000"/>
              <a:t>a. </a:t>
            </a:r>
            <a:r>
              <a:rPr b="1" lang="en-IN" sz="2800"/>
              <a:t>P /A  </a:t>
            </a:r>
            <a:r>
              <a:rPr lang="en-IN" sz="2800"/>
              <a:t>(N-m)</a:t>
            </a:r>
            <a:endParaRPr/>
          </a:p>
        </p:txBody>
      </p:sp>
      <p:sp>
        <p:nvSpPr>
          <p:cNvPr id="425" name="Google Shape;425;p55"/>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6"/>
          <p:cNvSpPr txBox="1"/>
          <p:nvPr>
            <p:ph type="title"/>
          </p:nvPr>
        </p:nvSpPr>
        <p:spPr>
          <a:xfrm>
            <a:off x="1000100" y="0"/>
            <a:ext cx="8586790" cy="128586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t>Shaft Torque (Tsh)</a:t>
            </a:r>
            <a:br>
              <a:rPr b="1" lang="en-IN" sz="3200"/>
            </a:br>
            <a:endParaRPr sz="3200"/>
          </a:p>
        </p:txBody>
      </p:sp>
      <p:sp>
        <p:nvSpPr>
          <p:cNvPr id="431" name="Google Shape;431;p56"/>
          <p:cNvSpPr txBox="1"/>
          <p:nvPr>
            <p:ph idx="1" type="body"/>
          </p:nvPr>
        </p:nvSpPr>
        <p:spPr>
          <a:xfrm>
            <a:off x="457200" y="1071547"/>
            <a:ext cx="8229600" cy="505461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Char char="•"/>
            </a:pPr>
            <a:r>
              <a:rPr lang="en-IN" sz="2800"/>
              <a:t>Due to iron and friction losses in dc machines, the total developed armature torque is not available at the shaft of the machine. Some torque is lost, and therefore, shaft torque is always less than the armature torque.</a:t>
            </a:r>
            <a:br>
              <a:rPr lang="en-IN" sz="2800"/>
            </a:br>
            <a:br>
              <a:rPr lang="en-IN" sz="2800"/>
            </a:br>
            <a:r>
              <a:rPr lang="en-IN" sz="2800"/>
              <a:t>Shaft torque of a DC motor is given as,</a:t>
            </a:r>
            <a:br>
              <a:rPr lang="en-IN" sz="2800"/>
            </a:br>
            <a:r>
              <a:rPr lang="en-IN" sz="2800"/>
              <a:t>Tsh = output in watts / (2πN/60) ....(where, N is speed in RPM)</a:t>
            </a:r>
            <a:endParaRPr sz="2800"/>
          </a:p>
        </p:txBody>
      </p:sp>
      <p:sp>
        <p:nvSpPr>
          <p:cNvPr id="432" name="Google Shape;432;p56"/>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grpSp>
        <p:nvGrpSpPr>
          <p:cNvPr id="437" name="Google Shape;437;p57"/>
          <p:cNvGrpSpPr/>
          <p:nvPr/>
        </p:nvGrpSpPr>
        <p:grpSpPr>
          <a:xfrm>
            <a:off x="1066800" y="304800"/>
            <a:ext cx="7335838" cy="5246688"/>
            <a:chOff x="284309" y="304800"/>
            <a:chExt cx="7335691" cy="5246132"/>
          </a:xfrm>
        </p:grpSpPr>
        <p:sp>
          <p:nvSpPr>
            <p:cNvPr id="438" name="Google Shape;438;p57"/>
            <p:cNvSpPr txBox="1"/>
            <p:nvPr/>
          </p:nvSpPr>
          <p:spPr>
            <a:xfrm>
              <a:off x="3352800" y="914400"/>
              <a:ext cx="18902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D.C. Motors</a:t>
              </a:r>
              <a:endParaRPr/>
            </a:p>
          </p:txBody>
        </p:sp>
        <p:sp>
          <p:nvSpPr>
            <p:cNvPr id="439" name="Google Shape;439;p57"/>
            <p:cNvSpPr txBox="1"/>
            <p:nvPr/>
          </p:nvSpPr>
          <p:spPr>
            <a:xfrm>
              <a:off x="284309" y="2480172"/>
              <a:ext cx="2126556" cy="3982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Series Wound</a:t>
              </a:r>
              <a:endParaRPr/>
            </a:p>
          </p:txBody>
        </p:sp>
        <p:sp>
          <p:nvSpPr>
            <p:cNvPr id="440" name="Google Shape;440;p57"/>
            <p:cNvSpPr txBox="1"/>
            <p:nvPr/>
          </p:nvSpPr>
          <p:spPr>
            <a:xfrm>
              <a:off x="5257800" y="4114800"/>
              <a:ext cx="2126556" cy="3982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Short Shunt</a:t>
              </a:r>
              <a:endParaRPr/>
            </a:p>
          </p:txBody>
        </p:sp>
        <p:sp>
          <p:nvSpPr>
            <p:cNvPr id="441" name="Google Shape;441;p57"/>
            <p:cNvSpPr/>
            <p:nvPr/>
          </p:nvSpPr>
          <p:spPr>
            <a:xfrm>
              <a:off x="2286000" y="304800"/>
              <a:ext cx="4234108"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IN" sz="3600">
                  <a:solidFill>
                    <a:schemeClr val="dk1"/>
                  </a:solidFill>
                  <a:latin typeface="Arial"/>
                  <a:ea typeface="Arial"/>
                  <a:cs typeface="Arial"/>
                  <a:sym typeface="Arial"/>
                </a:rPr>
                <a:t>Types of DC MOTORS</a:t>
              </a:r>
              <a:endParaRPr/>
            </a:p>
          </p:txBody>
        </p:sp>
        <p:sp>
          <p:nvSpPr>
            <p:cNvPr id="442" name="Google Shape;442;p57"/>
            <p:cNvSpPr txBox="1"/>
            <p:nvPr/>
          </p:nvSpPr>
          <p:spPr>
            <a:xfrm>
              <a:off x="4114800" y="5181600"/>
              <a:ext cx="3505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C.C          D.C            </a:t>
              </a:r>
              <a:endParaRPr/>
            </a:p>
          </p:txBody>
        </p:sp>
        <p:grpSp>
          <p:nvGrpSpPr>
            <p:cNvPr id="443" name="Google Shape;443;p57"/>
            <p:cNvGrpSpPr/>
            <p:nvPr/>
          </p:nvGrpSpPr>
          <p:grpSpPr>
            <a:xfrm>
              <a:off x="914534" y="1330216"/>
              <a:ext cx="5562489" cy="4220716"/>
              <a:chOff x="914534" y="1330216"/>
              <a:chExt cx="5562489" cy="4220716"/>
            </a:xfrm>
          </p:grpSpPr>
          <p:cxnSp>
            <p:nvCxnSpPr>
              <p:cNvPr id="444" name="Google Shape;444;p57"/>
              <p:cNvCxnSpPr/>
              <p:nvPr/>
            </p:nvCxnSpPr>
            <p:spPr>
              <a:xfrm rot="10800000">
                <a:off x="5324521" y="1904830"/>
                <a:ext cx="0" cy="576202"/>
              </a:xfrm>
              <a:prstGeom prst="straightConnector1">
                <a:avLst/>
              </a:prstGeom>
              <a:noFill/>
              <a:ln cap="flat" cmpd="sng" w="9525">
                <a:solidFill>
                  <a:srgbClr val="4A7DBA"/>
                </a:solidFill>
                <a:prstDash val="solid"/>
                <a:round/>
                <a:headEnd len="sm" w="sm" type="none"/>
                <a:tailEnd len="sm" w="sm" type="none"/>
              </a:ln>
            </p:spPr>
          </p:cxnSp>
          <p:cxnSp>
            <p:nvCxnSpPr>
              <p:cNvPr id="445" name="Google Shape;445;p57"/>
              <p:cNvCxnSpPr/>
              <p:nvPr/>
            </p:nvCxnSpPr>
            <p:spPr>
              <a:xfrm rot="10800000">
                <a:off x="3986285" y="1330216"/>
                <a:ext cx="0" cy="574614"/>
              </a:xfrm>
              <a:prstGeom prst="straightConnector1">
                <a:avLst/>
              </a:prstGeom>
              <a:noFill/>
              <a:ln cap="flat" cmpd="sng" w="9525">
                <a:solidFill>
                  <a:srgbClr val="4A7DBA"/>
                </a:solidFill>
                <a:prstDash val="solid"/>
                <a:round/>
                <a:headEnd len="sm" w="sm" type="none"/>
                <a:tailEnd len="sm" w="sm" type="none"/>
              </a:ln>
            </p:spPr>
          </p:cxnSp>
          <p:cxnSp>
            <p:nvCxnSpPr>
              <p:cNvPr id="446" name="Google Shape;446;p57"/>
              <p:cNvCxnSpPr/>
              <p:nvPr/>
            </p:nvCxnSpPr>
            <p:spPr>
              <a:xfrm>
                <a:off x="914534" y="1904830"/>
                <a:ext cx="4409987" cy="0"/>
              </a:xfrm>
              <a:prstGeom prst="straightConnector1">
                <a:avLst/>
              </a:prstGeom>
              <a:noFill/>
              <a:ln cap="flat" cmpd="sng" w="9525">
                <a:solidFill>
                  <a:srgbClr val="4A7DBA"/>
                </a:solidFill>
                <a:prstDash val="solid"/>
                <a:round/>
                <a:headEnd len="sm" w="sm" type="none"/>
                <a:tailEnd len="sm" w="sm" type="none"/>
              </a:ln>
            </p:spPr>
          </p:cxnSp>
          <p:cxnSp>
            <p:nvCxnSpPr>
              <p:cNvPr id="447" name="Google Shape;447;p57"/>
              <p:cNvCxnSpPr/>
              <p:nvPr/>
            </p:nvCxnSpPr>
            <p:spPr>
              <a:xfrm rot="10800000">
                <a:off x="914534" y="1904830"/>
                <a:ext cx="0" cy="576202"/>
              </a:xfrm>
              <a:prstGeom prst="straightConnector1">
                <a:avLst/>
              </a:prstGeom>
              <a:noFill/>
              <a:ln cap="flat" cmpd="sng" w="9525">
                <a:solidFill>
                  <a:srgbClr val="4A7DBA"/>
                </a:solidFill>
                <a:prstDash val="solid"/>
                <a:round/>
                <a:headEnd len="sm" w="sm" type="none"/>
                <a:tailEnd len="sm" w="sm" type="none"/>
              </a:ln>
            </p:spPr>
          </p:cxnSp>
          <p:cxnSp>
            <p:nvCxnSpPr>
              <p:cNvPr id="448" name="Google Shape;448;p57"/>
              <p:cNvCxnSpPr/>
              <p:nvPr/>
            </p:nvCxnSpPr>
            <p:spPr>
              <a:xfrm rot="10800000">
                <a:off x="3592593" y="1904830"/>
                <a:ext cx="0" cy="576202"/>
              </a:xfrm>
              <a:prstGeom prst="straightConnector1">
                <a:avLst/>
              </a:prstGeom>
              <a:noFill/>
              <a:ln cap="flat" cmpd="sng" w="9525">
                <a:solidFill>
                  <a:srgbClr val="4A7DBA"/>
                </a:solidFill>
                <a:prstDash val="solid"/>
                <a:round/>
                <a:headEnd len="sm" w="sm" type="none"/>
                <a:tailEnd len="sm" w="sm" type="none"/>
              </a:ln>
            </p:spPr>
          </p:cxnSp>
          <p:cxnSp>
            <p:nvCxnSpPr>
              <p:cNvPr id="449" name="Google Shape;449;p57"/>
              <p:cNvCxnSpPr/>
              <p:nvPr/>
            </p:nvCxnSpPr>
            <p:spPr>
              <a:xfrm rot="10800000">
                <a:off x="5324521" y="2973105"/>
                <a:ext cx="0" cy="576201"/>
              </a:xfrm>
              <a:prstGeom prst="straightConnector1">
                <a:avLst/>
              </a:prstGeom>
              <a:noFill/>
              <a:ln cap="flat" cmpd="sng" w="9525">
                <a:solidFill>
                  <a:srgbClr val="4A7DBA"/>
                </a:solidFill>
                <a:prstDash val="solid"/>
                <a:round/>
                <a:headEnd len="sm" w="sm" type="none"/>
                <a:tailEnd len="sm" w="sm" type="none"/>
              </a:ln>
            </p:spPr>
          </p:cxnSp>
          <p:cxnSp>
            <p:nvCxnSpPr>
              <p:cNvPr id="450" name="Google Shape;450;p57"/>
              <p:cNvCxnSpPr/>
              <p:nvPr/>
            </p:nvCxnSpPr>
            <p:spPr>
              <a:xfrm>
                <a:off x="4379977" y="3549306"/>
                <a:ext cx="1574769" cy="0"/>
              </a:xfrm>
              <a:prstGeom prst="straightConnector1">
                <a:avLst/>
              </a:prstGeom>
              <a:noFill/>
              <a:ln cap="flat" cmpd="sng" w="9525">
                <a:solidFill>
                  <a:srgbClr val="4A7DBA"/>
                </a:solidFill>
                <a:prstDash val="solid"/>
                <a:round/>
                <a:headEnd len="sm" w="sm" type="none"/>
                <a:tailEnd len="sm" w="sm" type="none"/>
              </a:ln>
            </p:spPr>
          </p:cxnSp>
          <p:cxnSp>
            <p:nvCxnSpPr>
              <p:cNvPr id="451" name="Google Shape;451;p57"/>
              <p:cNvCxnSpPr/>
              <p:nvPr/>
            </p:nvCxnSpPr>
            <p:spPr>
              <a:xfrm rot="10800000">
                <a:off x="5954745" y="3549306"/>
                <a:ext cx="0" cy="574614"/>
              </a:xfrm>
              <a:prstGeom prst="straightConnector1">
                <a:avLst/>
              </a:prstGeom>
              <a:noFill/>
              <a:ln cap="flat" cmpd="sng" w="9525">
                <a:solidFill>
                  <a:srgbClr val="4A7DBA"/>
                </a:solidFill>
                <a:prstDash val="solid"/>
                <a:round/>
                <a:headEnd len="sm" w="sm" type="none"/>
                <a:tailEnd len="sm" w="sm" type="none"/>
              </a:ln>
            </p:spPr>
          </p:cxnSp>
          <p:cxnSp>
            <p:nvCxnSpPr>
              <p:cNvPr id="452" name="Google Shape;452;p57"/>
              <p:cNvCxnSpPr/>
              <p:nvPr/>
            </p:nvCxnSpPr>
            <p:spPr>
              <a:xfrm rot="10800000">
                <a:off x="4379977" y="3549306"/>
                <a:ext cx="0" cy="574614"/>
              </a:xfrm>
              <a:prstGeom prst="straightConnector1">
                <a:avLst/>
              </a:prstGeom>
              <a:noFill/>
              <a:ln cap="flat" cmpd="sng" w="9525">
                <a:solidFill>
                  <a:srgbClr val="4A7DBA"/>
                </a:solidFill>
                <a:prstDash val="solid"/>
                <a:round/>
                <a:headEnd len="sm" w="sm" type="none"/>
                <a:tailEnd len="sm" w="sm" type="none"/>
              </a:ln>
            </p:spPr>
          </p:cxnSp>
          <p:sp>
            <p:nvSpPr>
              <p:cNvPr id="453" name="Google Shape;453;p57"/>
              <p:cNvSpPr txBox="1"/>
              <p:nvPr/>
            </p:nvSpPr>
            <p:spPr>
              <a:xfrm>
                <a:off x="4143616" y="2562339"/>
                <a:ext cx="2126556" cy="3982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Compound Wound</a:t>
                </a:r>
                <a:endParaRPr/>
              </a:p>
            </p:txBody>
          </p:sp>
          <p:sp>
            <p:nvSpPr>
              <p:cNvPr id="454" name="Google Shape;454;p57"/>
              <p:cNvSpPr txBox="1"/>
              <p:nvPr/>
            </p:nvSpPr>
            <p:spPr>
              <a:xfrm>
                <a:off x="2174582" y="2562339"/>
                <a:ext cx="2126556" cy="3982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Shunt Wound</a:t>
                </a:r>
                <a:endParaRPr/>
              </a:p>
            </p:txBody>
          </p:sp>
          <p:sp>
            <p:nvSpPr>
              <p:cNvPr id="455" name="Google Shape;455;p57"/>
              <p:cNvSpPr txBox="1"/>
              <p:nvPr/>
            </p:nvSpPr>
            <p:spPr>
              <a:xfrm>
                <a:off x="3277241" y="4123520"/>
                <a:ext cx="2126556" cy="3982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Long Shunt</a:t>
                </a:r>
                <a:endParaRPr/>
              </a:p>
            </p:txBody>
          </p:sp>
          <p:cxnSp>
            <p:nvCxnSpPr>
              <p:cNvPr id="456" name="Google Shape;456;p57"/>
              <p:cNvCxnSpPr/>
              <p:nvPr/>
            </p:nvCxnSpPr>
            <p:spPr>
              <a:xfrm rot="10800000">
                <a:off x="4343466" y="4571548"/>
                <a:ext cx="0" cy="304768"/>
              </a:xfrm>
              <a:prstGeom prst="straightConnector1">
                <a:avLst/>
              </a:prstGeom>
              <a:noFill/>
              <a:ln cap="flat" cmpd="sng" w="9525">
                <a:solidFill>
                  <a:srgbClr val="4A7DBA"/>
                </a:solidFill>
                <a:prstDash val="solid"/>
                <a:round/>
                <a:headEnd len="sm" w="sm" type="none"/>
                <a:tailEnd len="sm" w="sm" type="none"/>
              </a:ln>
            </p:spPr>
          </p:cxnSp>
          <p:cxnSp>
            <p:nvCxnSpPr>
              <p:cNvPr id="457" name="Google Shape;457;p57"/>
              <p:cNvCxnSpPr/>
              <p:nvPr/>
            </p:nvCxnSpPr>
            <p:spPr>
              <a:xfrm rot="10800000">
                <a:off x="5943634" y="4571548"/>
                <a:ext cx="0" cy="304768"/>
              </a:xfrm>
              <a:prstGeom prst="straightConnector1">
                <a:avLst/>
              </a:prstGeom>
              <a:noFill/>
              <a:ln cap="flat" cmpd="sng" w="9525">
                <a:solidFill>
                  <a:srgbClr val="4A7DBA"/>
                </a:solidFill>
                <a:prstDash val="solid"/>
                <a:round/>
                <a:headEnd len="sm" w="sm" type="none"/>
                <a:tailEnd len="sm" w="sm" type="none"/>
              </a:ln>
            </p:spPr>
          </p:cxnSp>
          <p:cxnSp>
            <p:nvCxnSpPr>
              <p:cNvPr id="458" name="Google Shape;458;p57"/>
              <p:cNvCxnSpPr/>
              <p:nvPr/>
            </p:nvCxnSpPr>
            <p:spPr>
              <a:xfrm>
                <a:off x="3810076" y="4876315"/>
                <a:ext cx="1066779" cy="0"/>
              </a:xfrm>
              <a:prstGeom prst="straightConnector1">
                <a:avLst/>
              </a:prstGeom>
              <a:noFill/>
              <a:ln cap="flat" cmpd="sng" w="9525">
                <a:solidFill>
                  <a:srgbClr val="4A7DBA"/>
                </a:solidFill>
                <a:prstDash val="solid"/>
                <a:round/>
                <a:headEnd len="sm" w="sm" type="none"/>
                <a:tailEnd len="sm" w="sm" type="none"/>
              </a:ln>
            </p:spPr>
          </p:cxnSp>
          <p:cxnSp>
            <p:nvCxnSpPr>
              <p:cNvPr id="459" name="Google Shape;459;p57"/>
              <p:cNvCxnSpPr/>
              <p:nvPr/>
            </p:nvCxnSpPr>
            <p:spPr>
              <a:xfrm rot="10800000">
                <a:off x="3810076" y="4876315"/>
                <a:ext cx="0" cy="304768"/>
              </a:xfrm>
              <a:prstGeom prst="straightConnector1">
                <a:avLst/>
              </a:prstGeom>
              <a:noFill/>
              <a:ln cap="flat" cmpd="sng" w="9525">
                <a:solidFill>
                  <a:srgbClr val="4A7DBA"/>
                </a:solidFill>
                <a:prstDash val="solid"/>
                <a:round/>
                <a:headEnd len="sm" w="sm" type="none"/>
                <a:tailEnd len="sm" w="sm" type="none"/>
              </a:ln>
            </p:spPr>
          </p:cxnSp>
          <p:cxnSp>
            <p:nvCxnSpPr>
              <p:cNvPr id="460" name="Google Shape;460;p57"/>
              <p:cNvCxnSpPr/>
              <p:nvPr/>
            </p:nvCxnSpPr>
            <p:spPr>
              <a:xfrm rot="10800000">
                <a:off x="4876855" y="4876315"/>
                <a:ext cx="0" cy="304768"/>
              </a:xfrm>
              <a:prstGeom prst="straightConnector1">
                <a:avLst/>
              </a:prstGeom>
              <a:noFill/>
              <a:ln cap="flat" cmpd="sng" w="9525">
                <a:solidFill>
                  <a:srgbClr val="4A7DBA"/>
                </a:solidFill>
                <a:prstDash val="solid"/>
                <a:round/>
                <a:headEnd len="sm" w="sm" type="none"/>
                <a:tailEnd len="sm" w="sm" type="none"/>
              </a:ln>
            </p:spPr>
          </p:cxnSp>
          <p:cxnSp>
            <p:nvCxnSpPr>
              <p:cNvPr id="461" name="Google Shape;461;p57"/>
              <p:cNvCxnSpPr/>
              <p:nvPr/>
            </p:nvCxnSpPr>
            <p:spPr>
              <a:xfrm>
                <a:off x="5410244" y="4876315"/>
                <a:ext cx="1066779" cy="0"/>
              </a:xfrm>
              <a:prstGeom prst="straightConnector1">
                <a:avLst/>
              </a:prstGeom>
              <a:noFill/>
              <a:ln cap="flat" cmpd="sng" w="9525">
                <a:solidFill>
                  <a:srgbClr val="4A7DBA"/>
                </a:solidFill>
                <a:prstDash val="solid"/>
                <a:round/>
                <a:headEnd len="sm" w="sm" type="none"/>
                <a:tailEnd len="sm" w="sm" type="none"/>
              </a:ln>
            </p:spPr>
          </p:cxnSp>
          <p:cxnSp>
            <p:nvCxnSpPr>
              <p:cNvPr id="462" name="Google Shape;462;p57"/>
              <p:cNvCxnSpPr/>
              <p:nvPr/>
            </p:nvCxnSpPr>
            <p:spPr>
              <a:xfrm rot="10800000">
                <a:off x="6477023" y="4876315"/>
                <a:ext cx="0" cy="304768"/>
              </a:xfrm>
              <a:prstGeom prst="straightConnector1">
                <a:avLst/>
              </a:prstGeom>
              <a:noFill/>
              <a:ln cap="flat" cmpd="sng" w="9525">
                <a:solidFill>
                  <a:srgbClr val="4A7DBA"/>
                </a:solidFill>
                <a:prstDash val="solid"/>
                <a:round/>
                <a:headEnd len="sm" w="sm" type="none"/>
                <a:tailEnd len="sm" w="sm" type="none"/>
              </a:ln>
            </p:spPr>
          </p:cxnSp>
          <p:sp>
            <p:nvSpPr>
              <p:cNvPr id="463" name="Google Shape;463;p57"/>
              <p:cNvSpPr txBox="1"/>
              <p:nvPr/>
            </p:nvSpPr>
            <p:spPr>
              <a:xfrm>
                <a:off x="2514600" y="5181600"/>
                <a:ext cx="3505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                C.C           D.C            </a:t>
                </a:r>
                <a:endParaRPr/>
              </a:p>
            </p:txBody>
          </p:sp>
          <p:cxnSp>
            <p:nvCxnSpPr>
              <p:cNvPr id="464" name="Google Shape;464;p57"/>
              <p:cNvCxnSpPr/>
              <p:nvPr/>
            </p:nvCxnSpPr>
            <p:spPr>
              <a:xfrm rot="10800000">
                <a:off x="5410244" y="4876315"/>
                <a:ext cx="0" cy="304768"/>
              </a:xfrm>
              <a:prstGeom prst="straightConnector1">
                <a:avLst/>
              </a:prstGeom>
              <a:noFill/>
              <a:ln cap="flat" cmpd="sng" w="9525">
                <a:solidFill>
                  <a:srgbClr val="4A7DBA"/>
                </a:solidFill>
                <a:prstDash val="solid"/>
                <a:round/>
                <a:headEnd len="sm" w="sm" type="none"/>
                <a:tailEnd len="sm" w="sm" type="none"/>
              </a:ln>
            </p:spPr>
          </p:cxnSp>
        </p:gr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8"/>
          <p:cNvSpPr txBox="1"/>
          <p:nvPr>
            <p:ph type="title"/>
          </p:nvPr>
        </p:nvSpPr>
        <p:spPr>
          <a:xfrm>
            <a:off x="457200" y="274637"/>
            <a:ext cx="8229600" cy="5111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a:t>Series Motor</a:t>
            </a:r>
            <a:endParaRPr/>
          </a:p>
        </p:txBody>
      </p:sp>
      <p:sp>
        <p:nvSpPr>
          <p:cNvPr id="470" name="Google Shape;470;p58"/>
          <p:cNvSpPr/>
          <p:nvPr/>
        </p:nvSpPr>
        <p:spPr>
          <a:xfrm>
            <a:off x="785786" y="3429000"/>
            <a:ext cx="6786610" cy="200054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400">
                <a:solidFill>
                  <a:schemeClr val="dk1"/>
                </a:solidFill>
                <a:latin typeface="Arial"/>
                <a:ea typeface="Arial"/>
                <a:cs typeface="Arial"/>
                <a:sym typeface="Arial"/>
              </a:rPr>
              <a:t>Armature current, Ia = Ise = I</a:t>
            </a:r>
            <a:r>
              <a:rPr lang="en-IN" sz="1800">
                <a:solidFill>
                  <a:schemeClr val="dk1"/>
                </a:solidFill>
                <a:latin typeface="Arial"/>
                <a:ea typeface="Arial"/>
                <a:cs typeface="Arial"/>
                <a:sym typeface="Arial"/>
              </a:rPr>
              <a:t>L</a:t>
            </a:r>
            <a:r>
              <a:rPr lang="en-IN" sz="2400">
                <a:solidFill>
                  <a:schemeClr val="dk1"/>
                </a:solidFill>
                <a:latin typeface="Arial"/>
                <a:ea typeface="Arial"/>
                <a:cs typeface="Arial"/>
                <a:sym typeface="Arial"/>
              </a:rPr>
              <a:t> = I</a:t>
            </a:r>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rPr lang="en-IN" sz="2400">
                <a:solidFill>
                  <a:schemeClr val="dk1"/>
                </a:solidFill>
                <a:latin typeface="Arial"/>
                <a:ea typeface="Arial"/>
                <a:cs typeface="Arial"/>
                <a:sym typeface="Arial"/>
              </a:rPr>
              <a:t>Terminal voltage, V = E</a:t>
            </a:r>
            <a:r>
              <a:rPr baseline="-25000" lang="en-IN" sz="3600">
                <a:solidFill>
                  <a:schemeClr val="dk1"/>
                </a:solidFill>
                <a:latin typeface="Arial"/>
                <a:ea typeface="Arial"/>
                <a:cs typeface="Arial"/>
                <a:sym typeface="Arial"/>
              </a:rPr>
              <a:t>b</a:t>
            </a:r>
            <a:r>
              <a:rPr lang="en-IN" sz="2400">
                <a:solidFill>
                  <a:schemeClr val="dk1"/>
                </a:solidFill>
                <a:latin typeface="Arial"/>
                <a:ea typeface="Arial"/>
                <a:cs typeface="Arial"/>
                <a:sym typeface="Arial"/>
              </a:rPr>
              <a:t> + I(Ra + Rse) + V</a:t>
            </a:r>
            <a:r>
              <a:rPr baseline="-25000" lang="en-IN" sz="2800">
                <a:solidFill>
                  <a:schemeClr val="dk1"/>
                </a:solidFill>
                <a:latin typeface="Arial"/>
                <a:ea typeface="Arial"/>
                <a:cs typeface="Arial"/>
                <a:sym typeface="Arial"/>
              </a:rPr>
              <a:t>brush</a:t>
            </a:r>
            <a:endParaRPr sz="2400">
              <a:solidFill>
                <a:schemeClr val="dk1"/>
              </a:solidFill>
              <a:latin typeface="Arial"/>
              <a:ea typeface="Arial"/>
              <a:cs typeface="Arial"/>
              <a:sym typeface="Arial"/>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pic>
        <p:nvPicPr>
          <p:cNvPr id="471" name="Google Shape;471;p58"/>
          <p:cNvPicPr preferRelativeResize="0"/>
          <p:nvPr/>
        </p:nvPicPr>
        <p:blipFill rotWithShape="1">
          <a:blip r:embed="rId3">
            <a:alphaModFix/>
          </a:blip>
          <a:srcRect b="0" l="0" r="0" t="0"/>
          <a:stretch/>
        </p:blipFill>
        <p:spPr>
          <a:xfrm>
            <a:off x="2857488" y="785794"/>
            <a:ext cx="3517912" cy="2495552"/>
          </a:xfrm>
          <a:prstGeom prst="rect">
            <a:avLst/>
          </a:prstGeom>
          <a:noFill/>
          <a:ln>
            <a:noFill/>
          </a:ln>
        </p:spPr>
      </p:pic>
      <p:sp>
        <p:nvSpPr>
          <p:cNvPr id="472" name="Google Shape;472;p58"/>
          <p:cNvSpPr/>
          <p:nvPr/>
        </p:nvSpPr>
        <p:spPr>
          <a:xfrm>
            <a:off x="357158" y="4572008"/>
            <a:ext cx="7786742" cy="147732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t/>
            </a:r>
            <a:endParaRPr sz="1800">
              <a:solidFill>
                <a:schemeClr val="dk1"/>
              </a:solidFill>
              <a:latin typeface="Arial"/>
              <a:ea typeface="Arial"/>
              <a:cs typeface="Arial"/>
              <a:sym typeface="Arial"/>
            </a:endParaRPr>
          </a:p>
          <a:p>
            <a:pPr indent="0" lvl="0" marL="0" marR="0" rtl="0" algn="just">
              <a:spcBef>
                <a:spcPts val="0"/>
              </a:spcBef>
              <a:spcAft>
                <a:spcPts val="0"/>
              </a:spcAft>
              <a:buNone/>
            </a:pPr>
            <a:r>
              <a:t/>
            </a:r>
            <a:endParaRPr sz="1800">
              <a:solidFill>
                <a:schemeClr val="dk1"/>
              </a:solidFill>
              <a:latin typeface="Arial"/>
              <a:ea typeface="Arial"/>
              <a:cs typeface="Arial"/>
              <a:sym typeface="Arial"/>
            </a:endParaRPr>
          </a:p>
          <a:p>
            <a:pPr indent="0" lvl="0" marL="0" marR="0" rtl="0" algn="just">
              <a:spcBef>
                <a:spcPts val="0"/>
              </a:spcBef>
              <a:spcAft>
                <a:spcPts val="0"/>
              </a:spcAft>
              <a:buNone/>
            </a:pPr>
            <a:r>
              <a:rPr lang="en-IN" sz="1800">
                <a:solidFill>
                  <a:srgbClr val="FF0000"/>
                </a:solidFill>
                <a:latin typeface="Arial"/>
                <a:ea typeface="Arial"/>
                <a:cs typeface="Arial"/>
                <a:sym typeface="Arial"/>
              </a:rPr>
              <a:t>Applications</a:t>
            </a:r>
            <a:r>
              <a:rPr lang="en-IN" sz="1800">
                <a:solidFill>
                  <a:schemeClr val="dk1"/>
                </a:solidFill>
                <a:latin typeface="Arial"/>
                <a:ea typeface="Arial"/>
                <a:cs typeface="Arial"/>
                <a:sym typeface="Arial"/>
              </a:rPr>
              <a:t>: Series Motors  are used in Electric traction, Trolley cars, cranes and hoists, elevators, air compressors, vacuum cleaners, hair drier, sewing machines etc.</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9"/>
          <p:cNvSpPr txBox="1"/>
          <p:nvPr>
            <p:ph type="title"/>
          </p:nvPr>
        </p:nvSpPr>
        <p:spPr>
          <a:xfrm>
            <a:off x="457200" y="76200"/>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IN"/>
              <a:t>Shunt Motor</a:t>
            </a:r>
            <a:br>
              <a:rPr b="1" lang="en-IN"/>
            </a:br>
            <a:endParaRPr/>
          </a:p>
        </p:txBody>
      </p:sp>
      <p:sp>
        <p:nvSpPr>
          <p:cNvPr id="478" name="Google Shape;478;p59"/>
          <p:cNvSpPr txBox="1"/>
          <p:nvPr>
            <p:ph idx="1" type="body"/>
          </p:nvPr>
        </p:nvSpPr>
        <p:spPr>
          <a:xfrm>
            <a:off x="357158" y="3929066"/>
            <a:ext cx="8548718" cy="210980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Calibri"/>
              <a:buNone/>
            </a:pPr>
            <a:r>
              <a:rPr lang="en-IN" sz="2800"/>
              <a:t>Shunt field current, Ish = V/Rsh</a:t>
            </a:r>
            <a:endParaRPr sz="2800"/>
          </a:p>
          <a:p>
            <a:pPr indent="-342900" lvl="0" marL="342900" rtl="0" algn="l">
              <a:spcBef>
                <a:spcPts val="560"/>
              </a:spcBef>
              <a:spcAft>
                <a:spcPts val="0"/>
              </a:spcAft>
              <a:buClr>
                <a:schemeClr val="dk1"/>
              </a:buClr>
              <a:buSzPts val="2800"/>
              <a:buFont typeface="Calibri"/>
              <a:buNone/>
            </a:pPr>
            <a:r>
              <a:rPr lang="en-IN" sz="2800"/>
              <a:t>Armature current, Ia = I</a:t>
            </a:r>
            <a:r>
              <a:rPr lang="en-IN" sz="1800"/>
              <a:t>L</a:t>
            </a:r>
            <a:r>
              <a:rPr lang="en-IN" sz="2800"/>
              <a:t> – Ish</a:t>
            </a:r>
            <a:endParaRPr sz="2800"/>
          </a:p>
          <a:p>
            <a:pPr indent="-342900" lvl="0" marL="342900" rtl="0" algn="l">
              <a:spcBef>
                <a:spcPts val="800"/>
              </a:spcBef>
              <a:spcAft>
                <a:spcPts val="0"/>
              </a:spcAft>
              <a:buClr>
                <a:schemeClr val="dk1"/>
              </a:buClr>
              <a:buSzPts val="2800"/>
              <a:buFont typeface="Calibri"/>
              <a:buNone/>
            </a:pPr>
            <a:r>
              <a:rPr lang="en-IN" sz="2800"/>
              <a:t>Terminal voltage, V = E</a:t>
            </a:r>
            <a:r>
              <a:rPr baseline="-25000" lang="en-IN" sz="4000"/>
              <a:t>b</a:t>
            </a:r>
            <a:r>
              <a:rPr lang="en-IN" sz="2800"/>
              <a:t> + IaRa + V</a:t>
            </a:r>
            <a:r>
              <a:rPr baseline="-25000" lang="en-IN" sz="2800"/>
              <a:t>brush</a:t>
            </a:r>
            <a:endParaRPr baseline="-25000" sz="2800"/>
          </a:p>
          <a:p>
            <a:pPr indent="-342900" lvl="0" marL="342900" rtl="0" algn="l">
              <a:spcBef>
                <a:spcPts val="560"/>
              </a:spcBef>
              <a:spcAft>
                <a:spcPts val="0"/>
              </a:spcAft>
              <a:buClr>
                <a:schemeClr val="dk1"/>
              </a:buClr>
              <a:buSzPts val="2800"/>
              <a:buFont typeface="Calibri"/>
              <a:buNone/>
            </a:pPr>
            <a:r>
              <a:t/>
            </a:r>
            <a:endParaRPr sz="2800"/>
          </a:p>
        </p:txBody>
      </p:sp>
      <p:pic>
        <p:nvPicPr>
          <p:cNvPr id="479" name="Google Shape;479;p59"/>
          <p:cNvPicPr preferRelativeResize="0"/>
          <p:nvPr/>
        </p:nvPicPr>
        <p:blipFill rotWithShape="1">
          <a:blip r:embed="rId3">
            <a:alphaModFix/>
          </a:blip>
          <a:srcRect b="0" l="0" r="0" t="0"/>
          <a:stretch/>
        </p:blipFill>
        <p:spPr>
          <a:xfrm>
            <a:off x="4071934" y="928670"/>
            <a:ext cx="4932363" cy="2809876"/>
          </a:xfrm>
          <a:prstGeom prst="rect">
            <a:avLst/>
          </a:prstGeom>
          <a:noFill/>
          <a:ln>
            <a:noFill/>
          </a:ln>
        </p:spPr>
      </p:pic>
      <p:sp>
        <p:nvSpPr>
          <p:cNvPr id="480" name="Google Shape;480;p59"/>
          <p:cNvSpPr/>
          <p:nvPr/>
        </p:nvSpPr>
        <p:spPr>
          <a:xfrm>
            <a:off x="285720" y="1285860"/>
            <a:ext cx="3571900" cy="147732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t/>
            </a:r>
            <a:endParaRPr sz="1800">
              <a:solidFill>
                <a:schemeClr val="dk1"/>
              </a:solidFill>
              <a:latin typeface="Arial"/>
              <a:ea typeface="Arial"/>
              <a:cs typeface="Arial"/>
              <a:sym typeface="Arial"/>
            </a:endParaRPr>
          </a:p>
          <a:p>
            <a:pPr indent="0" lvl="0" marL="0" marR="0" rtl="0" algn="just">
              <a:spcBef>
                <a:spcPts val="0"/>
              </a:spcBef>
              <a:spcAft>
                <a:spcPts val="0"/>
              </a:spcAft>
              <a:buNone/>
            </a:pPr>
            <a:r>
              <a:rPr lang="en-IN" sz="1800">
                <a:solidFill>
                  <a:srgbClr val="FF0000"/>
                </a:solidFill>
                <a:latin typeface="Arial"/>
                <a:ea typeface="Arial"/>
                <a:cs typeface="Arial"/>
                <a:sym typeface="Arial"/>
              </a:rPr>
              <a:t>Applications</a:t>
            </a:r>
            <a:r>
              <a:rPr lang="en-IN" sz="1800">
                <a:solidFill>
                  <a:schemeClr val="dk1"/>
                </a:solidFill>
                <a:latin typeface="Arial"/>
                <a:ea typeface="Arial"/>
                <a:cs typeface="Arial"/>
                <a:sym typeface="Arial"/>
              </a:rPr>
              <a:t>: Shunt Motors are used for Lathes, Machine tools, Blowers and fans, Reciprocating pumps.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IN"/>
              <a:t>Compound Motor</a:t>
            </a:r>
            <a:br>
              <a:rPr lang="en-IN"/>
            </a:br>
            <a:endParaRPr/>
          </a:p>
        </p:txBody>
      </p:sp>
      <p:sp>
        <p:nvSpPr>
          <p:cNvPr id="486" name="Google Shape;486;p60"/>
          <p:cNvSpPr/>
          <p:nvPr/>
        </p:nvSpPr>
        <p:spPr>
          <a:xfrm>
            <a:off x="1752600" y="838200"/>
            <a:ext cx="1676400" cy="4302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200">
                <a:solidFill>
                  <a:schemeClr val="dk1"/>
                </a:solidFill>
                <a:latin typeface="Arial"/>
                <a:ea typeface="Arial"/>
                <a:cs typeface="Arial"/>
                <a:sym typeface="Arial"/>
              </a:rPr>
              <a:t>Short Shunt</a:t>
            </a:r>
            <a:endParaRPr/>
          </a:p>
        </p:txBody>
      </p:sp>
      <p:sp>
        <p:nvSpPr>
          <p:cNvPr id="487" name="Google Shape;487;p60"/>
          <p:cNvSpPr/>
          <p:nvPr/>
        </p:nvSpPr>
        <p:spPr>
          <a:xfrm>
            <a:off x="5562600" y="838200"/>
            <a:ext cx="1460500" cy="4302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2200">
                <a:solidFill>
                  <a:schemeClr val="dk1"/>
                </a:solidFill>
                <a:latin typeface="Arial"/>
                <a:ea typeface="Arial"/>
                <a:cs typeface="Arial"/>
                <a:sym typeface="Arial"/>
              </a:rPr>
              <a:t>Long Shunt</a:t>
            </a:r>
            <a:endParaRPr/>
          </a:p>
        </p:txBody>
      </p:sp>
      <p:sp>
        <p:nvSpPr>
          <p:cNvPr id="488" name="Google Shape;488;p60"/>
          <p:cNvSpPr/>
          <p:nvPr/>
        </p:nvSpPr>
        <p:spPr>
          <a:xfrm>
            <a:off x="0" y="4038600"/>
            <a:ext cx="4800600" cy="1765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Series field current, Ise = I</a:t>
            </a:r>
            <a:r>
              <a:rPr lang="en-IN" sz="1400">
                <a:solidFill>
                  <a:schemeClr val="dk1"/>
                </a:solidFill>
                <a:latin typeface="Arial"/>
                <a:ea typeface="Arial"/>
                <a:cs typeface="Arial"/>
                <a:sym typeface="Arial"/>
              </a:rPr>
              <a:t>L</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Shunt field current, Ish</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Terminal voltage,V= E</a:t>
            </a:r>
            <a:r>
              <a:rPr baseline="-25000" lang="en-IN" sz="2800">
                <a:solidFill>
                  <a:schemeClr val="dk1"/>
                </a:solidFill>
                <a:latin typeface="Arial"/>
                <a:ea typeface="Arial"/>
                <a:cs typeface="Arial"/>
                <a:sym typeface="Arial"/>
              </a:rPr>
              <a:t>b </a:t>
            </a:r>
            <a:r>
              <a:rPr lang="en-IN" sz="1800">
                <a:solidFill>
                  <a:schemeClr val="dk1"/>
                </a:solidFill>
                <a:latin typeface="Arial"/>
                <a:ea typeface="Arial"/>
                <a:cs typeface="Arial"/>
                <a:sym typeface="Arial"/>
              </a:rPr>
              <a:t>+ IaRa + IseRse + Vbrush</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9" name="Google Shape;489;p60"/>
          <p:cNvSpPr/>
          <p:nvPr/>
        </p:nvSpPr>
        <p:spPr>
          <a:xfrm>
            <a:off x="4572000" y="4114800"/>
            <a:ext cx="4800600" cy="1765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Series field current, Ise = Ia = I</a:t>
            </a:r>
            <a:r>
              <a:rPr lang="en-IN" sz="1400">
                <a:solidFill>
                  <a:schemeClr val="dk1"/>
                </a:solidFill>
                <a:latin typeface="Arial"/>
                <a:ea typeface="Arial"/>
                <a:cs typeface="Arial"/>
                <a:sym typeface="Arial"/>
              </a:rPr>
              <a:t>L</a:t>
            </a:r>
            <a:r>
              <a:rPr lang="en-IN" sz="1800">
                <a:solidFill>
                  <a:schemeClr val="dk1"/>
                </a:solidFill>
                <a:latin typeface="Arial"/>
                <a:ea typeface="Arial"/>
                <a:cs typeface="Arial"/>
                <a:sym typeface="Arial"/>
              </a:rPr>
              <a:t> - Ish</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Shunt field current, Ish = V/Rsh</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Terminal voltage, V = E</a:t>
            </a:r>
            <a:r>
              <a:rPr baseline="-25000" lang="en-IN" sz="2800">
                <a:solidFill>
                  <a:schemeClr val="dk1"/>
                </a:solidFill>
                <a:latin typeface="Arial"/>
                <a:ea typeface="Arial"/>
                <a:cs typeface="Arial"/>
                <a:sym typeface="Arial"/>
              </a:rPr>
              <a:t>b</a:t>
            </a:r>
            <a:r>
              <a:rPr lang="en-IN" sz="1800">
                <a:solidFill>
                  <a:schemeClr val="dk1"/>
                </a:solidFill>
                <a:latin typeface="Arial"/>
                <a:ea typeface="Arial"/>
                <a:cs typeface="Arial"/>
                <a:sym typeface="Arial"/>
              </a:rPr>
              <a:t> + Ia(Ra + Rse) + Vbrush</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490" name="Google Shape;490;p60"/>
          <p:cNvPicPr preferRelativeResize="0"/>
          <p:nvPr/>
        </p:nvPicPr>
        <p:blipFill rotWithShape="1">
          <a:blip r:embed="rId3">
            <a:alphaModFix/>
          </a:blip>
          <a:srcRect b="0" l="0" r="0" t="0"/>
          <a:stretch/>
        </p:blipFill>
        <p:spPr>
          <a:xfrm>
            <a:off x="149225" y="1219200"/>
            <a:ext cx="8004175" cy="2695575"/>
          </a:xfrm>
          <a:prstGeom prst="rect">
            <a:avLst/>
          </a:prstGeom>
          <a:noFill/>
          <a:ln>
            <a:noFill/>
          </a:ln>
        </p:spPr>
      </p:pic>
      <p:pic>
        <p:nvPicPr>
          <p:cNvPr id="491" name="Google Shape;491;p60"/>
          <p:cNvPicPr preferRelativeResize="0"/>
          <p:nvPr/>
        </p:nvPicPr>
        <p:blipFill rotWithShape="1">
          <a:blip r:embed="rId4">
            <a:alphaModFix/>
          </a:blip>
          <a:srcRect b="0" l="0" r="0" t="0"/>
          <a:stretch/>
        </p:blipFill>
        <p:spPr>
          <a:xfrm>
            <a:off x="2209800" y="4495800"/>
            <a:ext cx="1104900" cy="6000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a:t>Applications</a:t>
            </a:r>
            <a:endParaRPr/>
          </a:p>
        </p:txBody>
      </p:sp>
      <p:sp>
        <p:nvSpPr>
          <p:cNvPr id="497" name="Google Shape;497;p61"/>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3200"/>
              <a:buChar char="•"/>
            </a:pPr>
            <a:r>
              <a:rPr lang="en-IN"/>
              <a:t>Cumulatively Compound generators are used for Motor driving, for lamp loads and for heavy power services such as electric railways.</a:t>
            </a:r>
            <a:endParaRPr/>
          </a:p>
          <a:p>
            <a:pPr indent="-342900" lvl="0" marL="342900" rtl="0" algn="just">
              <a:spcBef>
                <a:spcPts val="640"/>
              </a:spcBef>
              <a:spcAft>
                <a:spcPts val="0"/>
              </a:spcAft>
              <a:buClr>
                <a:schemeClr val="dk1"/>
              </a:buClr>
              <a:buSzPts val="3200"/>
              <a:buFont typeface="Calibri"/>
              <a:buNone/>
            </a:pPr>
            <a:r>
              <a:t/>
            </a:r>
            <a:endParaRPr/>
          </a:p>
          <a:p>
            <a:pPr indent="-342900" lvl="0" marL="342900" rtl="0" algn="just">
              <a:spcBef>
                <a:spcPts val="640"/>
              </a:spcBef>
              <a:spcAft>
                <a:spcPts val="0"/>
              </a:spcAft>
              <a:buClr>
                <a:schemeClr val="dk1"/>
              </a:buClr>
              <a:buSzPts val="3200"/>
              <a:buChar char="•"/>
            </a:pPr>
            <a:r>
              <a:rPr lang="en-IN"/>
              <a:t>Differentially Compound Generators are used in Arc welding.</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2"/>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800">
                <a:solidFill>
                  <a:srgbClr val="FF0000"/>
                </a:solidFill>
              </a:rPr>
              <a:t>Speed Control of D.C. Motors</a:t>
            </a:r>
            <a:endParaRPr sz="2800">
              <a:solidFill>
                <a:srgbClr val="FF0000"/>
              </a:solidFill>
            </a:endParaRPr>
          </a:p>
        </p:txBody>
      </p:sp>
      <p:pic>
        <p:nvPicPr>
          <p:cNvPr id="503" name="Google Shape;503;p62"/>
          <p:cNvPicPr preferRelativeResize="0"/>
          <p:nvPr>
            <p:ph idx="1" type="body"/>
          </p:nvPr>
        </p:nvPicPr>
        <p:blipFill rotWithShape="1">
          <a:blip r:embed="rId3">
            <a:alphaModFix/>
          </a:blip>
          <a:srcRect b="0" l="0" r="0" t="0"/>
          <a:stretch/>
        </p:blipFill>
        <p:spPr>
          <a:xfrm>
            <a:off x="1836737" y="1285860"/>
            <a:ext cx="7307263" cy="2506663"/>
          </a:xfrm>
          <a:prstGeom prst="rect">
            <a:avLst/>
          </a:prstGeom>
          <a:noFill/>
          <a:ln>
            <a:noFill/>
          </a:ln>
        </p:spPr>
      </p:pic>
      <p:sp>
        <p:nvSpPr>
          <p:cNvPr id="504" name="Google Shape;504;p62"/>
          <p:cNvSpPr/>
          <p:nvPr/>
        </p:nvSpPr>
        <p:spPr>
          <a:xfrm>
            <a:off x="609600" y="4159250"/>
            <a:ext cx="8001000" cy="101566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IN" sz="2000">
                <a:solidFill>
                  <a:schemeClr val="dk1"/>
                </a:solidFill>
                <a:latin typeface="Arial"/>
                <a:ea typeface="Arial"/>
                <a:cs typeface="Arial"/>
                <a:sym typeface="Arial"/>
              </a:rPr>
              <a:t>(i)  Flux control method</a:t>
            </a:r>
            <a:endParaRPr/>
          </a:p>
          <a:p>
            <a:pPr indent="0" lvl="0" marL="0" marR="0" rtl="0" algn="l">
              <a:lnSpc>
                <a:spcPct val="150000"/>
              </a:lnSpc>
              <a:spcBef>
                <a:spcPts val="0"/>
              </a:spcBef>
              <a:spcAft>
                <a:spcPts val="0"/>
              </a:spcAft>
              <a:buNone/>
            </a:pPr>
            <a:r>
              <a:rPr lang="en-IN" sz="2000">
                <a:solidFill>
                  <a:schemeClr val="dk1"/>
                </a:solidFill>
                <a:latin typeface="Arial"/>
                <a:ea typeface="Arial"/>
                <a:cs typeface="Arial"/>
                <a:sym typeface="Arial"/>
              </a:rPr>
              <a:t>(ii) Armature voltage control method</a:t>
            </a:r>
            <a:endParaRPr sz="2000">
              <a:solidFill>
                <a:schemeClr val="dk1"/>
              </a:solidFill>
              <a:latin typeface="Arial"/>
              <a:ea typeface="Arial"/>
              <a:cs typeface="Arial"/>
              <a:sym typeface="Arial"/>
            </a:endParaRPr>
          </a:p>
        </p:txBody>
      </p:sp>
      <p:sp>
        <p:nvSpPr>
          <p:cNvPr id="505" name="Google Shape;505;p62"/>
          <p:cNvSpPr txBox="1"/>
          <p:nvPr/>
        </p:nvSpPr>
        <p:spPr>
          <a:xfrm>
            <a:off x="571472" y="1000108"/>
            <a:ext cx="45005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The speed of DC motor is</a:t>
            </a:r>
            <a:endParaRPr sz="1800">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63"/>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400">
                <a:solidFill>
                  <a:srgbClr val="7030A0"/>
                </a:solidFill>
              </a:rPr>
              <a:t>              Speed Control methods of D.C. Shunt Motors</a:t>
            </a:r>
            <a:endParaRPr sz="2400">
              <a:solidFill>
                <a:srgbClr val="7030A0"/>
              </a:solidFill>
            </a:endParaRPr>
          </a:p>
        </p:txBody>
      </p:sp>
      <p:sp>
        <p:nvSpPr>
          <p:cNvPr id="511" name="Google Shape;511;p63"/>
          <p:cNvSpPr txBox="1"/>
          <p:nvPr>
            <p:ph idx="1" type="body"/>
          </p:nvPr>
        </p:nvSpPr>
        <p:spPr>
          <a:xfrm>
            <a:off x="304800" y="838200"/>
            <a:ext cx="8553480" cy="487681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00B0F0"/>
              </a:buClr>
              <a:buSzPts val="2200"/>
              <a:buFont typeface="Calibri"/>
              <a:buNone/>
            </a:pPr>
            <a:r>
              <a:rPr b="1" lang="en-IN" sz="2200">
                <a:solidFill>
                  <a:srgbClr val="00B0F0"/>
                </a:solidFill>
              </a:rPr>
              <a:t>(i)  Flux control method:</a:t>
            </a:r>
            <a:endParaRPr/>
          </a:p>
          <a:p>
            <a:pPr indent="-342900" lvl="0" marL="342900" rtl="0" algn="l">
              <a:spcBef>
                <a:spcPts val="400"/>
              </a:spcBef>
              <a:spcAft>
                <a:spcPts val="0"/>
              </a:spcAft>
              <a:buClr>
                <a:schemeClr val="dk1"/>
              </a:buClr>
              <a:buSzPts val="2000"/>
              <a:buChar char="•"/>
            </a:pPr>
            <a:r>
              <a:rPr lang="en-IN" sz="2000"/>
              <a:t>N ∝ 1/Φ; </a:t>
            </a:r>
            <a:endParaRPr/>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just">
              <a:lnSpc>
                <a:spcPct val="150000"/>
              </a:lnSpc>
              <a:spcBef>
                <a:spcPts val="400"/>
              </a:spcBef>
              <a:spcAft>
                <a:spcPts val="0"/>
              </a:spcAft>
              <a:buClr>
                <a:schemeClr val="dk1"/>
              </a:buClr>
              <a:buSzPts val="2000"/>
              <a:buNone/>
            </a:pPr>
            <a:r>
              <a:t/>
            </a:r>
            <a:endParaRPr sz="2000"/>
          </a:p>
          <a:p>
            <a:pPr indent="-342900" lvl="0" marL="342900" rtl="0" algn="l">
              <a:spcBef>
                <a:spcPts val="400"/>
              </a:spcBef>
              <a:spcAft>
                <a:spcPts val="0"/>
              </a:spcAft>
              <a:buClr>
                <a:schemeClr val="dk1"/>
              </a:buClr>
              <a:buSzPts val="2000"/>
              <a:buFont typeface="Calibri"/>
              <a:buNone/>
            </a:pPr>
            <a:r>
              <a:t/>
            </a:r>
            <a:endParaRPr sz="2000"/>
          </a:p>
        </p:txBody>
      </p:sp>
      <p:pic>
        <p:nvPicPr>
          <p:cNvPr id="512" name="Google Shape;512;p63"/>
          <p:cNvPicPr preferRelativeResize="0"/>
          <p:nvPr/>
        </p:nvPicPr>
        <p:blipFill rotWithShape="1">
          <a:blip r:embed="rId3">
            <a:alphaModFix/>
          </a:blip>
          <a:srcRect b="0" l="0" r="0" t="0"/>
          <a:stretch/>
        </p:blipFill>
        <p:spPr>
          <a:xfrm>
            <a:off x="381000" y="1676400"/>
            <a:ext cx="2836863" cy="2286000"/>
          </a:xfrm>
          <a:prstGeom prst="rect">
            <a:avLst/>
          </a:prstGeom>
          <a:noFill/>
          <a:ln>
            <a:noFill/>
          </a:ln>
        </p:spPr>
      </p:pic>
      <p:pic>
        <p:nvPicPr>
          <p:cNvPr id="513" name="Google Shape;513;p63"/>
          <p:cNvPicPr preferRelativeResize="0"/>
          <p:nvPr/>
        </p:nvPicPr>
        <p:blipFill rotWithShape="1">
          <a:blip r:embed="rId4">
            <a:alphaModFix/>
          </a:blip>
          <a:srcRect b="0" l="0" r="0" t="0"/>
          <a:stretch/>
        </p:blipFill>
        <p:spPr>
          <a:xfrm>
            <a:off x="4114800" y="1654175"/>
            <a:ext cx="2805113" cy="2079625"/>
          </a:xfrm>
          <a:prstGeom prst="rect">
            <a:avLst/>
          </a:prstGeom>
          <a:noFill/>
          <a:ln>
            <a:noFill/>
          </a:ln>
        </p:spPr>
      </p:pic>
      <p:sp>
        <p:nvSpPr>
          <p:cNvPr id="514" name="Google Shape;514;p63"/>
          <p:cNvSpPr/>
          <p:nvPr/>
        </p:nvSpPr>
        <p:spPr>
          <a:xfrm>
            <a:off x="428596" y="4000504"/>
            <a:ext cx="8429684" cy="1754326"/>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IN" sz="1800">
                <a:solidFill>
                  <a:schemeClr val="dk1"/>
                </a:solidFill>
                <a:latin typeface="Times New Roman"/>
                <a:ea typeface="Times New Roman"/>
                <a:cs typeface="Times New Roman"/>
                <a:sym typeface="Times New Roman"/>
              </a:rPr>
              <a:t>It is based on the fact that by varying the flux </a:t>
            </a:r>
            <a:r>
              <a:rPr b="1" lang="en-IN" sz="1800">
                <a:solidFill>
                  <a:schemeClr val="dk1"/>
                </a:solidFill>
                <a:latin typeface="Times New Roman"/>
                <a:ea typeface="Times New Roman"/>
                <a:cs typeface="Times New Roman"/>
                <a:sym typeface="Times New Roman"/>
              </a:rPr>
              <a:t>Φ , </a:t>
            </a:r>
            <a:r>
              <a:rPr lang="en-IN" sz="1800">
                <a:solidFill>
                  <a:schemeClr val="dk1"/>
                </a:solidFill>
                <a:latin typeface="Times New Roman"/>
                <a:ea typeface="Times New Roman"/>
                <a:cs typeface="Times New Roman"/>
                <a:sym typeface="Times New Roman"/>
              </a:rPr>
              <a:t>the motor speed can be changed and hence the name flux/field control method. </a:t>
            </a:r>
            <a:endParaRPr/>
          </a:p>
          <a:p>
            <a:pPr indent="0" lvl="0" marL="0" marR="0" rtl="0" algn="just">
              <a:spcBef>
                <a:spcPts val="0"/>
              </a:spcBef>
              <a:spcAft>
                <a:spcPts val="0"/>
              </a:spcAft>
              <a:buNone/>
            </a:pPr>
            <a:r>
              <a:rPr lang="en-IN" sz="1800">
                <a:solidFill>
                  <a:schemeClr val="dk1"/>
                </a:solidFill>
                <a:latin typeface="Times New Roman"/>
                <a:ea typeface="Times New Roman"/>
                <a:cs typeface="Times New Roman"/>
                <a:sym typeface="Times New Roman"/>
              </a:rPr>
              <a:t>In this method a variable resistance is placed in series with field winding as shown in figure.</a:t>
            </a:r>
            <a:endParaRPr/>
          </a:p>
          <a:p>
            <a:pPr indent="0" lvl="0" marL="0" marR="0" rtl="0" algn="just">
              <a:spcBef>
                <a:spcPts val="0"/>
              </a:spcBef>
              <a:spcAft>
                <a:spcPts val="0"/>
              </a:spcAft>
              <a:buNone/>
            </a:pPr>
            <a:r>
              <a:rPr lang="en-IN" sz="1800">
                <a:solidFill>
                  <a:schemeClr val="dk1"/>
                </a:solidFill>
                <a:latin typeface="Times New Roman"/>
                <a:ea typeface="Times New Roman"/>
                <a:cs typeface="Times New Roman"/>
                <a:sym typeface="Times New Roman"/>
              </a:rPr>
              <a:t>The field rheostat reduces the field current </a:t>
            </a:r>
            <a:r>
              <a:rPr b="1" lang="en-IN" sz="1800">
                <a:solidFill>
                  <a:schemeClr val="dk1"/>
                </a:solidFill>
                <a:latin typeface="Times New Roman"/>
                <a:ea typeface="Times New Roman"/>
                <a:cs typeface="Times New Roman"/>
                <a:sym typeface="Times New Roman"/>
              </a:rPr>
              <a:t>I</a:t>
            </a:r>
            <a:r>
              <a:rPr b="1" baseline="-25000" lang="en-IN" sz="1800">
                <a:solidFill>
                  <a:schemeClr val="dk1"/>
                </a:solidFill>
                <a:latin typeface="Times New Roman"/>
                <a:ea typeface="Times New Roman"/>
                <a:cs typeface="Times New Roman"/>
                <a:sym typeface="Times New Roman"/>
              </a:rPr>
              <a:t>f</a:t>
            </a:r>
            <a:r>
              <a:rPr lang="en-IN" sz="1800">
                <a:solidFill>
                  <a:schemeClr val="dk1"/>
                </a:solidFill>
                <a:latin typeface="Times New Roman"/>
                <a:ea typeface="Times New Roman"/>
                <a:cs typeface="Times New Roman"/>
                <a:sym typeface="Times New Roman"/>
              </a:rPr>
              <a:t>. Hence the flux is reduced, therefore we can only raise the speed of the motor </a:t>
            </a:r>
            <a:r>
              <a:rPr lang="en-IN" sz="1800">
                <a:solidFill>
                  <a:srgbClr val="FF0000"/>
                </a:solidFill>
                <a:latin typeface="Times New Roman"/>
                <a:ea typeface="Times New Roman"/>
                <a:cs typeface="Times New Roman"/>
                <a:sym typeface="Times New Roman"/>
              </a:rPr>
              <a:t>above the normal speed</a:t>
            </a:r>
            <a:r>
              <a:rPr lang="en-IN" sz="1800">
                <a:solidFill>
                  <a:schemeClr val="dk1"/>
                </a:solidFill>
                <a:latin typeface="Times New Roman"/>
                <a:ea typeface="Times New Roman"/>
                <a:cs typeface="Times New Roman"/>
                <a:sym typeface="Times New Roman"/>
              </a:rPr>
              <a:t>.</a:t>
            </a:r>
            <a:endParaRPr/>
          </a:p>
        </p:txBody>
      </p:sp>
      <p:sp>
        <p:nvSpPr>
          <p:cNvPr id="515" name="Google Shape;515;p63"/>
          <p:cNvSpPr/>
          <p:nvPr/>
        </p:nvSpPr>
        <p:spPr>
          <a:xfrm>
            <a:off x="3286116" y="857232"/>
            <a:ext cx="365997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1800">
                <a:solidFill>
                  <a:schemeClr val="dk1"/>
                </a:solidFill>
                <a:latin typeface="Arial"/>
                <a:ea typeface="Arial"/>
                <a:cs typeface="Arial"/>
                <a:sym typeface="Arial"/>
              </a:rPr>
              <a:t>(Speeds above the normal speed)</a:t>
            </a:r>
            <a:endParaRPr sz="1800">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64"/>
          <p:cNvSpPr txBox="1"/>
          <p:nvPr>
            <p:ph idx="1" type="body"/>
          </p:nvPr>
        </p:nvSpPr>
        <p:spPr>
          <a:xfrm>
            <a:off x="381000" y="714356"/>
            <a:ext cx="8548718" cy="5429288"/>
          </a:xfrm>
          <a:prstGeom prst="rect">
            <a:avLst/>
          </a:prstGeom>
          <a:noFill/>
          <a:ln>
            <a:noFill/>
          </a:ln>
        </p:spPr>
        <p:txBody>
          <a:bodyPr anchorCtr="0" anchor="t" bIns="45700" lIns="91425" spcFirstLastPara="1" rIns="91425" wrap="square" tIns="45700">
            <a:noAutofit/>
          </a:bodyPr>
          <a:lstStyle/>
          <a:p>
            <a:pPr indent="-342900" lvl="0" marL="342900" rtl="0" algn="l">
              <a:lnSpc>
                <a:spcPct val="150000"/>
              </a:lnSpc>
              <a:spcBef>
                <a:spcPts val="0"/>
              </a:spcBef>
              <a:spcAft>
                <a:spcPts val="0"/>
              </a:spcAft>
              <a:buClr>
                <a:schemeClr val="dk1"/>
              </a:buClr>
              <a:buSzPts val="1800"/>
              <a:buFont typeface="Calibri"/>
              <a:buNone/>
            </a:pPr>
            <a:r>
              <a:rPr b="1" lang="en-IN" sz="1800"/>
              <a:t>Advantages:</a:t>
            </a:r>
            <a:endParaRPr/>
          </a:p>
          <a:p>
            <a:pPr indent="-342900" lvl="0" marL="342900" rtl="0" algn="l">
              <a:lnSpc>
                <a:spcPct val="150000"/>
              </a:lnSpc>
              <a:spcBef>
                <a:spcPts val="360"/>
              </a:spcBef>
              <a:spcAft>
                <a:spcPts val="0"/>
              </a:spcAft>
              <a:buClr>
                <a:schemeClr val="dk1"/>
              </a:buClr>
              <a:buSzPts val="1800"/>
              <a:buFont typeface="Calibri"/>
              <a:buNone/>
            </a:pPr>
            <a:r>
              <a:rPr lang="en-IN" sz="1800"/>
              <a:t>(i)  This is an easy and convenient method.</a:t>
            </a:r>
            <a:endParaRPr/>
          </a:p>
          <a:p>
            <a:pPr indent="-342900" lvl="0" marL="342900" rtl="0" algn="l">
              <a:lnSpc>
                <a:spcPct val="150000"/>
              </a:lnSpc>
              <a:spcBef>
                <a:spcPts val="360"/>
              </a:spcBef>
              <a:spcAft>
                <a:spcPts val="0"/>
              </a:spcAft>
              <a:buClr>
                <a:schemeClr val="dk1"/>
              </a:buClr>
              <a:buSzPts val="1800"/>
              <a:buFont typeface="Calibri"/>
              <a:buNone/>
            </a:pPr>
            <a:r>
              <a:rPr lang="en-IN" sz="1800"/>
              <a:t>(ii)  It is an inexpensive method since very little power is wasted in the shunt field rheostat due to relatively small value of I</a:t>
            </a:r>
            <a:r>
              <a:rPr baseline="-25000" lang="en-IN" sz="1800"/>
              <a:t>sh</a:t>
            </a:r>
            <a:r>
              <a:rPr lang="en-IN" sz="1800"/>
              <a:t>.</a:t>
            </a:r>
            <a:endParaRPr/>
          </a:p>
          <a:p>
            <a:pPr indent="-342900" lvl="0" marL="342900" rtl="0" algn="l">
              <a:lnSpc>
                <a:spcPct val="150000"/>
              </a:lnSpc>
              <a:spcBef>
                <a:spcPts val="360"/>
              </a:spcBef>
              <a:spcAft>
                <a:spcPts val="0"/>
              </a:spcAft>
              <a:buClr>
                <a:schemeClr val="dk1"/>
              </a:buClr>
              <a:buSzPts val="1800"/>
              <a:buFont typeface="Calibri"/>
              <a:buNone/>
            </a:pPr>
            <a:r>
              <a:rPr lang="en-IN" sz="1800"/>
              <a:t>(iii) The speed control exercised by this method is independent of load on the machine.</a:t>
            </a:r>
            <a:endParaRPr/>
          </a:p>
          <a:p>
            <a:pPr indent="-342900" lvl="0" marL="342900" rtl="0" algn="l">
              <a:lnSpc>
                <a:spcPct val="150000"/>
              </a:lnSpc>
              <a:spcBef>
                <a:spcPts val="360"/>
              </a:spcBef>
              <a:spcAft>
                <a:spcPts val="0"/>
              </a:spcAft>
              <a:buClr>
                <a:schemeClr val="dk1"/>
              </a:buClr>
              <a:buSzPts val="1800"/>
              <a:buFont typeface="Calibri"/>
              <a:buNone/>
            </a:pPr>
            <a:r>
              <a:rPr b="1" lang="en-IN" sz="1800"/>
              <a:t>Disadvantages:</a:t>
            </a:r>
            <a:endParaRPr/>
          </a:p>
          <a:p>
            <a:pPr indent="-342900" lvl="0" marL="342900" rtl="0" algn="l">
              <a:lnSpc>
                <a:spcPct val="150000"/>
              </a:lnSpc>
              <a:spcBef>
                <a:spcPts val="360"/>
              </a:spcBef>
              <a:spcAft>
                <a:spcPts val="0"/>
              </a:spcAft>
              <a:buClr>
                <a:schemeClr val="dk1"/>
              </a:buClr>
              <a:buSzPts val="1800"/>
              <a:buFont typeface="Calibri"/>
              <a:buNone/>
            </a:pPr>
            <a:r>
              <a:rPr lang="en-IN" sz="1800"/>
              <a:t>(i)  Only speeds higher than the normal speed can be obtained since the total field circuit resistance cannot be reduced below R</a:t>
            </a:r>
            <a:r>
              <a:rPr baseline="-25000" lang="en-IN" sz="1800"/>
              <a:t>sh</a:t>
            </a:r>
            <a:r>
              <a:rPr lang="en-IN" sz="1800"/>
              <a:t>.</a:t>
            </a:r>
            <a:endParaRPr/>
          </a:p>
          <a:p>
            <a:pPr indent="-342900" lvl="0" marL="342900" rtl="0" algn="l">
              <a:lnSpc>
                <a:spcPct val="150000"/>
              </a:lnSpc>
              <a:spcBef>
                <a:spcPts val="360"/>
              </a:spcBef>
              <a:spcAft>
                <a:spcPts val="0"/>
              </a:spcAft>
              <a:buClr>
                <a:schemeClr val="dk1"/>
              </a:buClr>
              <a:buSzPts val="1800"/>
              <a:buFont typeface="Calibri"/>
              <a:buNone/>
            </a:pPr>
            <a:r>
              <a:rPr lang="en-IN" sz="1800"/>
              <a:t>(ii) There is a limit to the maximum speed obtainable by this method. It is because if the flux is too much weakened, commutation becomes poorer.</a:t>
            </a:r>
            <a:endParaRPr/>
          </a:p>
          <a:p>
            <a:pPr indent="-342900" lvl="0" marL="342900" rtl="0" algn="just">
              <a:lnSpc>
                <a:spcPct val="150000"/>
              </a:lnSpc>
              <a:spcBef>
                <a:spcPts val="360"/>
              </a:spcBef>
              <a:spcAft>
                <a:spcPts val="0"/>
              </a:spcAft>
              <a:buClr>
                <a:schemeClr val="dk1"/>
              </a:buClr>
              <a:buSzPts val="1800"/>
              <a:buFont typeface="Calibri"/>
              <a:buNone/>
            </a:pPr>
            <a:r>
              <a:rPr b="1" lang="en-IN" sz="1800"/>
              <a:t>Note: The field of a shunt motor in operation should never be opened because    </a:t>
            </a:r>
            <a:br>
              <a:rPr b="1" lang="en-IN" sz="1800"/>
            </a:br>
            <a:r>
              <a:rPr b="1" lang="en-IN" sz="1800"/>
              <a:t>     its speed will increase to an extremely high value.</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5"/>
          <p:cNvSpPr txBox="1"/>
          <p:nvPr>
            <p:ph idx="1" type="body"/>
          </p:nvPr>
        </p:nvSpPr>
        <p:spPr>
          <a:xfrm>
            <a:off x="304800" y="1"/>
            <a:ext cx="8229600" cy="4071942"/>
          </a:xfrm>
          <a:prstGeom prst="rect">
            <a:avLst/>
          </a:prstGeom>
          <a:noFill/>
          <a:ln>
            <a:noFill/>
          </a:ln>
        </p:spPr>
        <p:txBody>
          <a:bodyPr anchorCtr="0" anchor="t" bIns="45700" lIns="91425" spcFirstLastPara="1" rIns="91425" wrap="square" tIns="45700">
            <a:noAutofit/>
          </a:bodyPr>
          <a:lstStyle/>
          <a:p>
            <a:pPr indent="-514350" lvl="0" marL="514350" rtl="0" algn="l">
              <a:spcBef>
                <a:spcPts val="0"/>
              </a:spcBef>
              <a:spcAft>
                <a:spcPts val="0"/>
              </a:spcAft>
              <a:buClr>
                <a:srgbClr val="00B0F0"/>
              </a:buClr>
              <a:buSzPts val="2200"/>
              <a:buNone/>
            </a:pPr>
            <a:r>
              <a:rPr b="1" lang="en-IN" sz="2200">
                <a:solidFill>
                  <a:srgbClr val="00B0F0"/>
                </a:solidFill>
              </a:rPr>
              <a:t>                                                 (ii)Armature voltage Control method</a:t>
            </a:r>
            <a:endParaRPr/>
          </a:p>
          <a:p>
            <a:pPr indent="-514350" lvl="0" marL="514350" rtl="0" algn="l">
              <a:spcBef>
                <a:spcPts val="440"/>
              </a:spcBef>
              <a:spcAft>
                <a:spcPts val="0"/>
              </a:spcAft>
              <a:buClr>
                <a:srgbClr val="00B0F0"/>
              </a:buClr>
              <a:buSzPts val="2200"/>
              <a:buFont typeface="Calibri"/>
              <a:buNone/>
            </a:pPr>
            <a:r>
              <a:rPr b="1" lang="en-IN" sz="2200">
                <a:solidFill>
                  <a:srgbClr val="00B0F0"/>
                </a:solidFill>
              </a:rPr>
              <a:t>                                                      (speeds below the normal speed)</a:t>
            </a:r>
            <a:endParaRPr/>
          </a:p>
          <a:p>
            <a:pPr indent="-342900" lvl="0" marL="342900" rtl="0" algn="l">
              <a:spcBef>
                <a:spcPts val="400"/>
              </a:spcBef>
              <a:spcAft>
                <a:spcPts val="0"/>
              </a:spcAft>
              <a:buClr>
                <a:schemeClr val="dk1"/>
              </a:buClr>
              <a:buSzPts val="2000"/>
              <a:buChar char="•"/>
            </a:pPr>
            <a:r>
              <a:rPr lang="en-IN" sz="2000"/>
              <a:t>N ∝ E</a:t>
            </a:r>
            <a:r>
              <a:rPr baseline="-25000" lang="en-IN" sz="2000"/>
              <a:t>b</a:t>
            </a:r>
            <a:r>
              <a:rPr lang="en-IN" sz="2000"/>
              <a:t> ∝ V - I</a:t>
            </a:r>
            <a:r>
              <a:rPr baseline="-25000" lang="en-IN" sz="2000"/>
              <a:t>a</a:t>
            </a:r>
            <a:r>
              <a:rPr lang="en-IN" sz="2000"/>
              <a:t> (R</a:t>
            </a:r>
            <a:r>
              <a:rPr baseline="-25000" lang="en-IN" sz="2000"/>
              <a:t>a</a:t>
            </a:r>
            <a:r>
              <a:rPr lang="en-IN" sz="2000"/>
              <a:t> + R</a:t>
            </a:r>
            <a:r>
              <a:rPr baseline="-25000" lang="en-IN" sz="2000"/>
              <a:t>C</a:t>
            </a:r>
            <a:r>
              <a:rPr lang="en-IN" sz="2000"/>
              <a:t> )</a:t>
            </a:r>
            <a:endParaRPr sz="2000"/>
          </a:p>
          <a:p>
            <a:pPr indent="-215900" lvl="0" marL="342900" rtl="0" algn="l">
              <a:spcBef>
                <a:spcPts val="400"/>
              </a:spcBef>
              <a:spcAft>
                <a:spcPts val="0"/>
              </a:spcAft>
              <a:buClr>
                <a:schemeClr val="dk1"/>
              </a:buClr>
              <a:buSzPts val="2000"/>
              <a:buNone/>
            </a:pPr>
            <a:r>
              <a:t/>
            </a:r>
            <a:endParaRPr sz="2000"/>
          </a:p>
          <a:p>
            <a:pPr indent="-342900" lvl="0" marL="342900" rtl="0" algn="l">
              <a:spcBef>
                <a:spcPts val="400"/>
              </a:spcBef>
              <a:spcAft>
                <a:spcPts val="0"/>
              </a:spcAft>
              <a:buClr>
                <a:schemeClr val="dk1"/>
              </a:buClr>
              <a:buSzPts val="2000"/>
              <a:buFont typeface="Calibri"/>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342900" lvl="0" marL="342900" rtl="0" algn="l">
              <a:spcBef>
                <a:spcPts val="400"/>
              </a:spcBef>
              <a:spcAft>
                <a:spcPts val="0"/>
              </a:spcAft>
              <a:buClr>
                <a:schemeClr val="dk1"/>
              </a:buClr>
              <a:buSzPts val="2000"/>
              <a:buFont typeface="Calibri"/>
              <a:buNone/>
            </a:pPr>
            <a:r>
              <a:t/>
            </a:r>
            <a:endParaRPr sz="2000"/>
          </a:p>
          <a:p>
            <a:pPr indent="-342900" lvl="0" marL="342900" rtl="0" algn="just">
              <a:lnSpc>
                <a:spcPct val="150000"/>
              </a:lnSpc>
              <a:spcBef>
                <a:spcPts val="400"/>
              </a:spcBef>
              <a:spcAft>
                <a:spcPts val="0"/>
              </a:spcAft>
              <a:buClr>
                <a:schemeClr val="dk1"/>
              </a:buClr>
              <a:buSzPts val="2000"/>
              <a:buNone/>
            </a:pPr>
            <a:r>
              <a:t/>
            </a:r>
            <a:endParaRPr sz="2000"/>
          </a:p>
          <a:p>
            <a:pPr indent="-342900" lvl="0" marL="342900" rtl="0" algn="l">
              <a:spcBef>
                <a:spcPts val="400"/>
              </a:spcBef>
              <a:spcAft>
                <a:spcPts val="0"/>
              </a:spcAft>
              <a:buClr>
                <a:schemeClr val="dk1"/>
              </a:buClr>
              <a:buSzPts val="2000"/>
              <a:buFont typeface="Calibri"/>
              <a:buNone/>
            </a:pPr>
            <a:r>
              <a:t/>
            </a:r>
            <a:endParaRPr sz="2000"/>
          </a:p>
        </p:txBody>
      </p:sp>
      <p:pic>
        <p:nvPicPr>
          <p:cNvPr id="526" name="Google Shape;526;p65"/>
          <p:cNvPicPr preferRelativeResize="0"/>
          <p:nvPr/>
        </p:nvPicPr>
        <p:blipFill rotWithShape="1">
          <a:blip r:embed="rId3">
            <a:alphaModFix/>
          </a:blip>
          <a:srcRect b="0" l="0" r="0" t="0"/>
          <a:stretch/>
        </p:blipFill>
        <p:spPr>
          <a:xfrm>
            <a:off x="457200" y="1600200"/>
            <a:ext cx="2913063" cy="2133600"/>
          </a:xfrm>
          <a:prstGeom prst="rect">
            <a:avLst/>
          </a:prstGeom>
          <a:noFill/>
          <a:ln>
            <a:noFill/>
          </a:ln>
        </p:spPr>
      </p:pic>
      <p:pic>
        <p:nvPicPr>
          <p:cNvPr id="527" name="Google Shape;527;p65"/>
          <p:cNvPicPr preferRelativeResize="0"/>
          <p:nvPr/>
        </p:nvPicPr>
        <p:blipFill rotWithShape="1">
          <a:blip r:embed="rId4">
            <a:alphaModFix/>
          </a:blip>
          <a:srcRect b="0" l="0" r="0" t="0"/>
          <a:stretch/>
        </p:blipFill>
        <p:spPr>
          <a:xfrm>
            <a:off x="3994150" y="1489075"/>
            <a:ext cx="3059113" cy="2168525"/>
          </a:xfrm>
          <a:prstGeom prst="rect">
            <a:avLst/>
          </a:prstGeom>
          <a:noFill/>
          <a:ln>
            <a:noFill/>
          </a:ln>
        </p:spPr>
      </p:pic>
      <p:sp>
        <p:nvSpPr>
          <p:cNvPr id="528" name="Google Shape;528;p65"/>
          <p:cNvSpPr/>
          <p:nvPr/>
        </p:nvSpPr>
        <p:spPr>
          <a:xfrm>
            <a:off x="357158" y="4000504"/>
            <a:ext cx="8501122" cy="203132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IN" sz="1800">
                <a:solidFill>
                  <a:schemeClr val="dk1"/>
                </a:solidFill>
                <a:latin typeface="Times New Roman"/>
                <a:ea typeface="Times New Roman"/>
                <a:cs typeface="Times New Roman"/>
                <a:sym typeface="Times New Roman"/>
              </a:rPr>
              <a:t>This method is based on the fact that by varying the voltage available across the armature . The voltage across the armature is varied by inserting a variable resistance (Rheostat) in series with the armature circuit as shown in figure.</a:t>
            </a:r>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en-IN" sz="1800">
                <a:solidFill>
                  <a:schemeClr val="dk1"/>
                </a:solidFill>
                <a:latin typeface="Times New Roman"/>
                <a:ea typeface="Times New Roman"/>
                <a:cs typeface="Times New Roman"/>
                <a:sym typeface="Times New Roman"/>
              </a:rPr>
              <a:t>When R increases voltage drop increases then E</a:t>
            </a:r>
            <a:r>
              <a:rPr baseline="-25000" lang="en-IN" sz="1800">
                <a:solidFill>
                  <a:schemeClr val="dk1"/>
                </a:solidFill>
                <a:latin typeface="Times New Roman"/>
                <a:ea typeface="Times New Roman"/>
                <a:cs typeface="Times New Roman"/>
                <a:sym typeface="Times New Roman"/>
              </a:rPr>
              <a:t>b</a:t>
            </a:r>
            <a:r>
              <a:rPr lang="en-IN" sz="1800">
                <a:solidFill>
                  <a:schemeClr val="dk1"/>
                </a:solidFill>
                <a:latin typeface="Times New Roman"/>
                <a:ea typeface="Times New Roman"/>
                <a:cs typeface="Times New Roman"/>
                <a:sym typeface="Times New Roman"/>
              </a:rPr>
              <a:t> decreases. The highest speed obtainable is  normal speed. Hence this methods is used when </a:t>
            </a:r>
            <a:r>
              <a:rPr lang="en-IN" sz="1800">
                <a:solidFill>
                  <a:srgbClr val="FF0000"/>
                </a:solidFill>
                <a:latin typeface="Times New Roman"/>
                <a:ea typeface="Times New Roman"/>
                <a:cs typeface="Times New Roman"/>
                <a:sym typeface="Times New Roman"/>
              </a:rPr>
              <a:t>speed below the normal speeds</a:t>
            </a:r>
            <a:r>
              <a:rPr lang="en-IN" sz="1800">
                <a:solidFill>
                  <a:schemeClr val="dk1"/>
                </a:solidFill>
                <a:latin typeface="Times New Roman"/>
                <a:ea typeface="Times New Roman"/>
                <a:cs typeface="Times New Roman"/>
                <a:sym typeface="Times New Roman"/>
              </a:rPr>
              <a:t> are required.</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66"/>
          <p:cNvSpPr txBox="1"/>
          <p:nvPr>
            <p:ph type="title"/>
          </p:nvPr>
        </p:nvSpPr>
        <p:spPr>
          <a:xfrm>
            <a:off x="2285984" y="214290"/>
            <a:ext cx="6615130" cy="35721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200"/>
              <a:t>Types of Losses in DC machine</a:t>
            </a:r>
            <a:endParaRPr b="1" sz="3200"/>
          </a:p>
        </p:txBody>
      </p:sp>
      <p:sp>
        <p:nvSpPr>
          <p:cNvPr id="534" name="Google Shape;534;p66"/>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IN"/>
              <a:t>Electrical or Copper losses (I</a:t>
            </a:r>
            <a:r>
              <a:rPr baseline="30000" lang="en-IN"/>
              <a:t>2</a:t>
            </a:r>
            <a:r>
              <a:rPr lang="en-IN"/>
              <a:t>R Losses)</a:t>
            </a:r>
            <a:endParaRPr/>
          </a:p>
          <a:p>
            <a:pPr indent="-342900" lvl="0" marL="342900" rtl="0" algn="l">
              <a:spcBef>
                <a:spcPts val="640"/>
              </a:spcBef>
              <a:spcAft>
                <a:spcPts val="0"/>
              </a:spcAft>
              <a:buClr>
                <a:schemeClr val="dk1"/>
              </a:buClr>
              <a:buSzPts val="3200"/>
              <a:buChar char="•"/>
            </a:pPr>
            <a:r>
              <a:rPr lang="en-IN"/>
              <a:t>Core Losses or Iron Looses</a:t>
            </a:r>
            <a:endParaRPr/>
          </a:p>
          <a:p>
            <a:pPr indent="-342900" lvl="0" marL="342900" rtl="0" algn="l">
              <a:spcBef>
                <a:spcPts val="640"/>
              </a:spcBef>
              <a:spcAft>
                <a:spcPts val="0"/>
              </a:spcAft>
              <a:buClr>
                <a:schemeClr val="dk1"/>
              </a:buClr>
              <a:buSzPts val="3200"/>
              <a:buChar char="•"/>
            </a:pPr>
            <a:r>
              <a:rPr lang="en-IN"/>
              <a:t>Mechanical losses</a:t>
            </a:r>
            <a:endParaRPr/>
          </a:p>
          <a:p>
            <a:pPr indent="-342900" lvl="0" marL="342900" rtl="0" algn="l">
              <a:spcBef>
                <a:spcPts val="640"/>
              </a:spcBef>
              <a:spcAft>
                <a:spcPts val="0"/>
              </a:spcAft>
              <a:buClr>
                <a:schemeClr val="dk1"/>
              </a:buClr>
              <a:buSzPts val="3200"/>
              <a:buChar char="•"/>
            </a:pPr>
            <a:r>
              <a:rPr lang="en-IN"/>
              <a:t>Stray Load Losses</a:t>
            </a:r>
            <a:endParaRPr/>
          </a:p>
          <a:p>
            <a:pPr indent="-342900" lvl="0" marL="342900" rtl="0" algn="l">
              <a:spcBef>
                <a:spcPts val="640"/>
              </a:spcBef>
              <a:spcAft>
                <a:spcPts val="0"/>
              </a:spcAft>
              <a:buClr>
                <a:schemeClr val="dk1"/>
              </a:buClr>
              <a:buSzPts val="3200"/>
              <a:buNone/>
            </a:pPr>
            <a:br>
              <a:rPr lang="en-IN"/>
            </a:br>
            <a:endParaRPr/>
          </a:p>
        </p:txBody>
      </p:sp>
      <p:sp>
        <p:nvSpPr>
          <p:cNvPr id="535" name="Google Shape;535;p66"/>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7"/>
          <p:cNvSpPr txBox="1"/>
          <p:nvPr>
            <p:ph type="title"/>
          </p:nvPr>
        </p:nvSpPr>
        <p:spPr>
          <a:xfrm>
            <a:off x="1857356" y="274637"/>
            <a:ext cx="6829444"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t>Electrical or Copper losses </a:t>
            </a:r>
            <a:br>
              <a:rPr b="1" lang="en-IN"/>
            </a:br>
            <a:endParaRPr/>
          </a:p>
        </p:txBody>
      </p:sp>
      <p:sp>
        <p:nvSpPr>
          <p:cNvPr id="541" name="Google Shape;541;p67"/>
          <p:cNvSpPr txBox="1"/>
          <p:nvPr>
            <p:ph idx="1" type="body"/>
          </p:nvPr>
        </p:nvSpPr>
        <p:spPr>
          <a:xfrm>
            <a:off x="500034" y="1071546"/>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IN" sz="2400"/>
              <a:t>Resistive losses in the armature and field windings of the machine are called electrical or copper losses or Ohmic losses.</a:t>
            </a:r>
            <a:endParaRPr/>
          </a:p>
          <a:p>
            <a:pPr indent="-342900" lvl="0" marL="342900" rtl="0" algn="l">
              <a:spcBef>
                <a:spcPts val="480"/>
              </a:spcBef>
              <a:spcAft>
                <a:spcPts val="0"/>
              </a:spcAft>
              <a:buClr>
                <a:schemeClr val="dk1"/>
              </a:buClr>
              <a:buSzPts val="2400"/>
              <a:buChar char="•"/>
            </a:pPr>
            <a:r>
              <a:rPr lang="en-IN" sz="2400"/>
              <a:t>This loss varies with the variation of load on the machine and is called variable loss. When a motor is loaded, its armature current increases.</a:t>
            </a:r>
            <a:endParaRPr/>
          </a:p>
          <a:p>
            <a:pPr indent="-139700" lvl="0" marL="342900" rtl="0" algn="l">
              <a:spcBef>
                <a:spcPts val="640"/>
              </a:spcBef>
              <a:spcAft>
                <a:spcPts val="0"/>
              </a:spcAft>
              <a:buClr>
                <a:schemeClr val="dk1"/>
              </a:buClr>
              <a:buSzPts val="3200"/>
              <a:buNone/>
            </a:pPr>
            <a:r>
              <a:t/>
            </a:r>
            <a:endParaRPr/>
          </a:p>
        </p:txBody>
      </p:sp>
      <p:sp>
        <p:nvSpPr>
          <p:cNvPr id="542" name="Google Shape;542;p67"/>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543" name="Google Shape;543;p67"/>
          <p:cNvSpPr txBox="1"/>
          <p:nvPr/>
        </p:nvSpPr>
        <p:spPr>
          <a:xfrm>
            <a:off x="357158" y="3071810"/>
            <a:ext cx="8472518" cy="4525963"/>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None/>
            </a:pPr>
            <a:r>
              <a:rPr b="0" i="0" lang="en-IN" sz="3200" u="none" cap="none" strike="noStrike">
                <a:solidFill>
                  <a:schemeClr val="dk1"/>
                </a:solidFill>
                <a:latin typeface="Calibri"/>
                <a:ea typeface="Calibri"/>
                <a:cs typeface="Calibri"/>
                <a:sym typeface="Calibri"/>
              </a:rPr>
              <a:t> </a:t>
            </a:r>
            <a:r>
              <a:rPr b="0" i="0" lang="en-IN" sz="2400" u="none" cap="none" strike="noStrike">
                <a:solidFill>
                  <a:schemeClr val="dk1"/>
                </a:solidFill>
                <a:latin typeface="Calibri"/>
                <a:ea typeface="Calibri"/>
                <a:cs typeface="Calibri"/>
                <a:sym typeface="Calibri"/>
              </a:rPr>
              <a:t>The various copper losses in the DC machine are as follows.</a:t>
            </a:r>
            <a:endParaRPr/>
          </a:p>
          <a:p>
            <a:pPr indent="-342900" lvl="0" marL="342900" marR="0" rtl="0" algn="l">
              <a:lnSpc>
                <a:spcPct val="100000"/>
              </a:lnSpc>
              <a:spcBef>
                <a:spcPts val="480"/>
              </a:spcBef>
              <a:spcAft>
                <a:spcPts val="0"/>
              </a:spcAft>
              <a:buClr>
                <a:schemeClr val="dk1"/>
              </a:buClr>
              <a:buSzPts val="2400"/>
              <a:buFont typeface="Arial"/>
              <a:buChar char="•"/>
            </a:pPr>
            <a:r>
              <a:rPr b="0" i="0" lang="en-IN" sz="2400" u="none" cap="none" strike="noStrike">
                <a:solidFill>
                  <a:schemeClr val="dk1"/>
                </a:solidFill>
                <a:latin typeface="Calibri"/>
                <a:ea typeface="Calibri"/>
                <a:cs typeface="Calibri"/>
                <a:sym typeface="Calibri"/>
              </a:rPr>
              <a:t>Armature copper loss =</a:t>
            </a:r>
            <a:r>
              <a:rPr b="1" i="0" lang="en-IN" sz="2400" u="none" cap="none" strike="noStrike">
                <a:solidFill>
                  <a:schemeClr val="dk1"/>
                </a:solidFill>
                <a:latin typeface="Calibri"/>
                <a:ea typeface="Calibri"/>
                <a:cs typeface="Calibri"/>
                <a:sym typeface="Calibri"/>
              </a:rPr>
              <a:t> I</a:t>
            </a:r>
            <a:r>
              <a:rPr b="1" baseline="30000" i="0" lang="en-IN" sz="2400" u="none" cap="none" strike="noStrike">
                <a:solidFill>
                  <a:schemeClr val="dk1"/>
                </a:solidFill>
                <a:latin typeface="Calibri"/>
                <a:ea typeface="Calibri"/>
                <a:cs typeface="Calibri"/>
                <a:sym typeface="Calibri"/>
              </a:rPr>
              <a:t>2</a:t>
            </a:r>
            <a:r>
              <a:rPr b="1" baseline="-25000" i="0" lang="en-IN" sz="2400" u="none" cap="none" strike="noStrike">
                <a:solidFill>
                  <a:schemeClr val="dk1"/>
                </a:solidFill>
                <a:latin typeface="Calibri"/>
                <a:ea typeface="Calibri"/>
                <a:cs typeface="Calibri"/>
                <a:sym typeface="Calibri"/>
              </a:rPr>
              <a:t>a</a:t>
            </a:r>
            <a:r>
              <a:rPr b="1" i="0" lang="en-IN" sz="2400" u="none" cap="none" strike="noStrike">
                <a:solidFill>
                  <a:schemeClr val="dk1"/>
                </a:solidFill>
                <a:latin typeface="Calibri"/>
                <a:ea typeface="Calibri"/>
                <a:cs typeface="Calibri"/>
                <a:sym typeface="Calibri"/>
              </a:rPr>
              <a:t>R</a:t>
            </a:r>
            <a:r>
              <a:rPr b="1" baseline="-25000" i="0" lang="en-IN" sz="2400" u="none" cap="none" strike="noStrike">
                <a:solidFill>
                  <a:schemeClr val="dk1"/>
                </a:solidFill>
                <a:latin typeface="Calibri"/>
                <a:ea typeface="Calibri"/>
                <a:cs typeface="Calibri"/>
                <a:sym typeface="Calibri"/>
              </a:rPr>
              <a:t>a</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chemeClr val="dk1"/>
              </a:buClr>
              <a:buSzPts val="2400"/>
              <a:buFont typeface="Arial"/>
              <a:buChar char="•"/>
            </a:pPr>
            <a:r>
              <a:rPr b="0" i="0" lang="en-IN" sz="2400" u="none" cap="none" strike="noStrike">
                <a:solidFill>
                  <a:schemeClr val="dk1"/>
                </a:solidFill>
                <a:latin typeface="Calibri"/>
                <a:ea typeface="Calibri"/>
                <a:cs typeface="Calibri"/>
                <a:sym typeface="Calibri"/>
              </a:rPr>
              <a:t>Shunt field copper loss = V</a:t>
            </a:r>
            <a:r>
              <a:rPr b="1" i="0" lang="en-IN" sz="2400" u="none" cap="none" strike="noStrike">
                <a:solidFill>
                  <a:schemeClr val="dk1"/>
                </a:solidFill>
                <a:latin typeface="Calibri"/>
                <a:ea typeface="Calibri"/>
                <a:cs typeface="Calibri"/>
                <a:sym typeface="Calibri"/>
              </a:rPr>
              <a:t>I</a:t>
            </a:r>
            <a:r>
              <a:rPr b="1" baseline="-25000" i="0" lang="en-IN" sz="2400" u="none" cap="none" strike="noStrike">
                <a:solidFill>
                  <a:schemeClr val="dk1"/>
                </a:solidFill>
                <a:latin typeface="Calibri"/>
                <a:ea typeface="Calibri"/>
                <a:cs typeface="Calibri"/>
                <a:sym typeface="Calibri"/>
              </a:rPr>
              <a:t>sh</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chemeClr val="dk1"/>
              </a:buClr>
              <a:buSzPts val="2400"/>
              <a:buFont typeface="Arial"/>
              <a:buChar char="•"/>
            </a:pPr>
            <a:r>
              <a:rPr b="0" i="0" lang="en-IN" sz="2400" u="none" cap="none" strike="noStrike">
                <a:solidFill>
                  <a:schemeClr val="dk1"/>
                </a:solidFill>
                <a:latin typeface="Calibri"/>
                <a:ea typeface="Calibri"/>
                <a:cs typeface="Calibri"/>
                <a:sym typeface="Calibri"/>
              </a:rPr>
              <a:t>Series field copper loss = </a:t>
            </a:r>
            <a:r>
              <a:rPr b="1" i="0" lang="en-IN" sz="2400" u="none" cap="none" strike="noStrike">
                <a:solidFill>
                  <a:schemeClr val="dk1"/>
                </a:solidFill>
                <a:latin typeface="Calibri"/>
                <a:ea typeface="Calibri"/>
                <a:cs typeface="Calibri"/>
                <a:sym typeface="Calibri"/>
              </a:rPr>
              <a:t>I</a:t>
            </a:r>
            <a:r>
              <a:rPr b="1" baseline="30000" i="0" lang="en-IN" sz="2400" u="none" cap="none" strike="noStrike">
                <a:solidFill>
                  <a:schemeClr val="dk1"/>
                </a:solidFill>
                <a:latin typeface="Calibri"/>
                <a:ea typeface="Calibri"/>
                <a:cs typeface="Calibri"/>
                <a:sym typeface="Calibri"/>
              </a:rPr>
              <a:t>2</a:t>
            </a:r>
            <a:r>
              <a:rPr b="1" baseline="-25000" i="0" lang="en-IN" sz="2400" u="none" cap="none" strike="noStrike">
                <a:solidFill>
                  <a:schemeClr val="dk1"/>
                </a:solidFill>
                <a:latin typeface="Calibri"/>
                <a:ea typeface="Calibri"/>
                <a:cs typeface="Calibri"/>
                <a:sym typeface="Calibri"/>
              </a:rPr>
              <a:t>se</a:t>
            </a:r>
            <a:r>
              <a:rPr b="1" i="0" lang="en-IN" sz="2400" u="none" cap="none" strike="noStrike">
                <a:solidFill>
                  <a:schemeClr val="dk1"/>
                </a:solidFill>
                <a:latin typeface="Calibri"/>
                <a:ea typeface="Calibri"/>
                <a:cs typeface="Calibri"/>
                <a:sym typeface="Calibri"/>
              </a:rPr>
              <a:t>R</a:t>
            </a:r>
            <a:r>
              <a:rPr b="1" baseline="-25000" i="0" lang="en-IN" sz="2400" u="none" cap="none" strike="noStrike">
                <a:solidFill>
                  <a:schemeClr val="dk1"/>
                </a:solidFill>
                <a:latin typeface="Calibri"/>
                <a:ea typeface="Calibri"/>
                <a:cs typeface="Calibri"/>
                <a:sym typeface="Calibri"/>
              </a:rPr>
              <a:t>se</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68"/>
          <p:cNvSpPr txBox="1"/>
          <p:nvPr>
            <p:ph type="title"/>
          </p:nvPr>
        </p:nvSpPr>
        <p:spPr>
          <a:xfrm>
            <a:off x="1643042" y="214290"/>
            <a:ext cx="7258072" cy="654033"/>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3600"/>
              <a:t>Core Losses or Iron Looses</a:t>
            </a:r>
            <a:br>
              <a:rPr b="1" lang="en-IN" sz="3600"/>
            </a:br>
            <a:endParaRPr sz="3600"/>
          </a:p>
        </p:txBody>
      </p:sp>
      <p:sp>
        <p:nvSpPr>
          <p:cNvPr id="549" name="Google Shape;549;p68"/>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IN"/>
              <a:t>Core losses are also known as iron losses or Magnetic losses. Core losses can be classified into two types:-</a:t>
            </a:r>
            <a:endParaRPr/>
          </a:p>
          <a:p>
            <a:pPr indent="-342900" lvl="0" marL="342900" rtl="0" algn="l">
              <a:spcBef>
                <a:spcPts val="640"/>
              </a:spcBef>
              <a:spcAft>
                <a:spcPts val="0"/>
              </a:spcAft>
              <a:buClr>
                <a:schemeClr val="dk1"/>
              </a:buClr>
              <a:buSzPts val="3200"/>
              <a:buChar char="•"/>
            </a:pPr>
            <a:r>
              <a:rPr lang="en-IN"/>
              <a:t>Hysteresis Losses</a:t>
            </a:r>
            <a:endParaRPr/>
          </a:p>
          <a:p>
            <a:pPr indent="-342900" lvl="0" marL="342900" rtl="0" algn="l">
              <a:spcBef>
                <a:spcPts val="640"/>
              </a:spcBef>
              <a:spcAft>
                <a:spcPts val="0"/>
              </a:spcAft>
              <a:buClr>
                <a:schemeClr val="dk1"/>
              </a:buClr>
              <a:buSzPts val="3200"/>
              <a:buChar char="•"/>
            </a:pPr>
            <a:r>
              <a:rPr lang="en-IN"/>
              <a:t>Eddy current Losses</a:t>
            </a:r>
            <a:endParaRPr/>
          </a:p>
          <a:p>
            <a:pPr indent="-139700" lvl="0" marL="342900" rtl="0" algn="l">
              <a:spcBef>
                <a:spcPts val="640"/>
              </a:spcBef>
              <a:spcAft>
                <a:spcPts val="0"/>
              </a:spcAft>
              <a:buClr>
                <a:schemeClr val="dk1"/>
              </a:buClr>
              <a:buSzPts val="3200"/>
              <a:buNone/>
            </a:pPr>
            <a:r>
              <a:t/>
            </a:r>
            <a:endParaRPr/>
          </a:p>
        </p:txBody>
      </p:sp>
      <p:sp>
        <p:nvSpPr>
          <p:cNvPr id="550" name="Google Shape;550;p68"/>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6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t>Hysteresis Losses</a:t>
            </a:r>
            <a:br>
              <a:rPr b="1" lang="en-IN"/>
            </a:br>
            <a:endParaRPr/>
          </a:p>
        </p:txBody>
      </p:sp>
      <p:sp>
        <p:nvSpPr>
          <p:cNvPr id="556" name="Google Shape;556;p69"/>
          <p:cNvSpPr txBox="1"/>
          <p:nvPr>
            <p:ph idx="1" type="body"/>
          </p:nvPr>
        </p:nvSpPr>
        <p:spPr>
          <a:xfrm>
            <a:off x="457200" y="1285861"/>
            <a:ext cx="8229600" cy="4840304"/>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IN"/>
              <a:t>The armature core is made up of magnetic material and is subjected to variations in magnetic flux. When the armature rotates it comes under North and South poles alternately.</a:t>
            </a:r>
            <a:endParaRPr/>
          </a:p>
          <a:p>
            <a:pPr indent="-342900" lvl="0" marL="342900" rtl="0" algn="l">
              <a:spcBef>
                <a:spcPts val="640"/>
              </a:spcBef>
              <a:spcAft>
                <a:spcPts val="0"/>
              </a:spcAft>
              <a:buClr>
                <a:schemeClr val="dk1"/>
              </a:buClr>
              <a:buSzPts val="3200"/>
              <a:buChar char="•"/>
            </a:pPr>
            <a:r>
              <a:rPr lang="en-IN"/>
              <a:t> Hysteresis loss occurs due to the alternate magnetization of the atoms, forming domains in the magnetic material of the core</a:t>
            </a:r>
            <a:endParaRPr/>
          </a:p>
          <a:p>
            <a:pPr indent="-342900" lvl="0" marL="342900" rtl="0" algn="l">
              <a:spcBef>
                <a:spcPts val="640"/>
              </a:spcBef>
              <a:spcAft>
                <a:spcPts val="0"/>
              </a:spcAft>
              <a:buClr>
                <a:schemeClr val="dk1"/>
              </a:buClr>
              <a:buSzPts val="3200"/>
              <a:buChar char="•"/>
            </a:pPr>
            <a:r>
              <a:rPr b="1" lang="en-IN"/>
              <a:t>Hysteresis Loss = K</a:t>
            </a:r>
            <a:r>
              <a:rPr b="1" baseline="-25000" lang="en-IN"/>
              <a:t>h</a:t>
            </a:r>
            <a:r>
              <a:rPr b="1" lang="en-IN"/>
              <a:t>.V.f.B</a:t>
            </a:r>
            <a:r>
              <a:rPr b="1" baseline="-25000" lang="en-IN"/>
              <a:t>m</a:t>
            </a:r>
            <a:r>
              <a:rPr b="1" baseline="30000" lang="en-IN"/>
              <a:t>1.6</a:t>
            </a:r>
            <a:endParaRPr/>
          </a:p>
          <a:p>
            <a:pPr indent="-139700" lvl="0" marL="342900" rtl="0" algn="l">
              <a:spcBef>
                <a:spcPts val="640"/>
              </a:spcBef>
              <a:spcAft>
                <a:spcPts val="0"/>
              </a:spcAft>
              <a:buClr>
                <a:schemeClr val="dk1"/>
              </a:buClr>
              <a:buSzPts val="3200"/>
              <a:buNone/>
            </a:pPr>
            <a:r>
              <a:t/>
            </a:r>
            <a:endParaRPr/>
          </a:p>
        </p:txBody>
      </p:sp>
      <p:sp>
        <p:nvSpPr>
          <p:cNvPr id="557" name="Google Shape;557;p69"/>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7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t>Eddy current loss</a:t>
            </a:r>
            <a:br>
              <a:rPr b="1" lang="en-IN"/>
            </a:br>
            <a:endParaRPr/>
          </a:p>
        </p:txBody>
      </p:sp>
      <p:sp>
        <p:nvSpPr>
          <p:cNvPr id="563" name="Google Shape;563;p70"/>
          <p:cNvSpPr txBox="1"/>
          <p:nvPr>
            <p:ph idx="1" type="body"/>
          </p:nvPr>
        </p:nvSpPr>
        <p:spPr>
          <a:xfrm>
            <a:off x="457200" y="1000109"/>
            <a:ext cx="8229600" cy="512605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IN"/>
              <a:t>Eddy current loss is due to the presence of circulating current in the core material. The armature core cuts the magnetic flux during its rotation and EMF is induced in the body of the core according to the laws of electromagnetic induction. This emf is very small but it sets up a large current in the body of the core. </a:t>
            </a:r>
            <a:endParaRPr/>
          </a:p>
          <a:p>
            <a:pPr indent="-342900" lvl="0" marL="342900" rtl="0" algn="l">
              <a:spcBef>
                <a:spcPts val="640"/>
              </a:spcBef>
              <a:spcAft>
                <a:spcPts val="0"/>
              </a:spcAft>
              <a:buClr>
                <a:schemeClr val="dk1"/>
              </a:buClr>
              <a:buSzPts val="3200"/>
              <a:buChar char="•"/>
            </a:pPr>
            <a:r>
              <a:rPr b="1" lang="en-IN"/>
              <a:t>Eddy current losses</a:t>
            </a:r>
            <a:r>
              <a:rPr lang="en-IN"/>
              <a:t> </a:t>
            </a:r>
            <a:r>
              <a:rPr b="1" lang="en-IN"/>
              <a:t>= K</a:t>
            </a:r>
            <a:r>
              <a:rPr b="1" baseline="-25000" lang="en-IN"/>
              <a:t>e</a:t>
            </a:r>
            <a:r>
              <a:rPr b="1" lang="en-IN"/>
              <a:t> × B</a:t>
            </a:r>
            <a:r>
              <a:rPr b="1" baseline="-25000" lang="en-IN"/>
              <a:t>m</a:t>
            </a:r>
            <a:r>
              <a:rPr b="1" baseline="30000" lang="en-IN"/>
              <a:t>2</a:t>
            </a:r>
            <a:r>
              <a:rPr b="1" lang="en-IN"/>
              <a:t> × f</a:t>
            </a:r>
            <a:r>
              <a:rPr b="1" baseline="30000" lang="en-IN"/>
              <a:t>2</a:t>
            </a:r>
            <a:r>
              <a:rPr b="1" lang="en-IN"/>
              <a:t> × t</a:t>
            </a:r>
            <a:r>
              <a:rPr b="1" baseline="30000" lang="en-IN"/>
              <a:t>2</a:t>
            </a:r>
            <a:endParaRPr/>
          </a:p>
        </p:txBody>
      </p:sp>
      <p:sp>
        <p:nvSpPr>
          <p:cNvPr id="564" name="Google Shape;564;p70"/>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71"/>
          <p:cNvSpPr txBox="1"/>
          <p:nvPr>
            <p:ph type="title"/>
          </p:nvPr>
        </p:nvSpPr>
        <p:spPr>
          <a:xfrm>
            <a:off x="428596" y="0"/>
            <a:ext cx="8229600" cy="107157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t>Mechanical Losses</a:t>
            </a:r>
            <a:br>
              <a:rPr b="1" lang="en-IN"/>
            </a:br>
            <a:endParaRPr/>
          </a:p>
        </p:txBody>
      </p:sp>
      <p:sp>
        <p:nvSpPr>
          <p:cNvPr id="570" name="Google Shape;570;p71"/>
          <p:cNvSpPr txBox="1"/>
          <p:nvPr>
            <p:ph idx="1" type="body"/>
          </p:nvPr>
        </p:nvSpPr>
        <p:spPr>
          <a:xfrm>
            <a:off x="457200" y="928671"/>
            <a:ext cx="8229600" cy="5197494"/>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IN"/>
              <a:t>The mechanical losses in a dc machine are the losses associated with mechanical effects. Mechanical losses occur at the bearing and shaft and air friction (windage loss) due to rotation of the armature.</a:t>
            </a:r>
            <a:endParaRPr/>
          </a:p>
          <a:p>
            <a:pPr indent="-342900" lvl="0" marL="342900" rtl="0" algn="l">
              <a:spcBef>
                <a:spcPts val="640"/>
              </a:spcBef>
              <a:spcAft>
                <a:spcPts val="0"/>
              </a:spcAft>
              <a:buClr>
                <a:schemeClr val="dk1"/>
              </a:buClr>
              <a:buSzPts val="3200"/>
              <a:buChar char="•"/>
            </a:pPr>
            <a:r>
              <a:rPr lang="en-IN"/>
              <a:t>There are two basic types of mechanical losses:</a:t>
            </a:r>
            <a:endParaRPr/>
          </a:p>
          <a:p>
            <a:pPr indent="-342900" lvl="0" marL="342900" rtl="0" algn="l">
              <a:spcBef>
                <a:spcPts val="640"/>
              </a:spcBef>
              <a:spcAft>
                <a:spcPts val="0"/>
              </a:spcAft>
              <a:buClr>
                <a:schemeClr val="dk1"/>
              </a:buClr>
              <a:buSzPts val="3200"/>
              <a:buChar char="•"/>
            </a:pPr>
            <a:r>
              <a:rPr lang="en-IN"/>
              <a:t>Frictional losses</a:t>
            </a:r>
            <a:endParaRPr/>
          </a:p>
          <a:p>
            <a:pPr indent="-342900" lvl="0" marL="342900" rtl="0" algn="l">
              <a:spcBef>
                <a:spcPts val="640"/>
              </a:spcBef>
              <a:spcAft>
                <a:spcPts val="0"/>
              </a:spcAft>
              <a:buClr>
                <a:schemeClr val="dk1"/>
              </a:buClr>
              <a:buSzPts val="3200"/>
              <a:buChar char="•"/>
            </a:pPr>
            <a:r>
              <a:rPr lang="en-IN"/>
              <a:t>Windage losses</a:t>
            </a:r>
            <a:endParaRPr/>
          </a:p>
          <a:p>
            <a:pPr indent="-139700" lvl="0" marL="342900" rtl="0" algn="l">
              <a:spcBef>
                <a:spcPts val="640"/>
              </a:spcBef>
              <a:spcAft>
                <a:spcPts val="0"/>
              </a:spcAft>
              <a:buClr>
                <a:schemeClr val="dk1"/>
              </a:buClr>
              <a:buSzPts val="3200"/>
              <a:buNone/>
            </a:pPr>
            <a:r>
              <a:t/>
            </a:r>
            <a:endParaRPr/>
          </a:p>
        </p:txBody>
      </p:sp>
      <p:sp>
        <p:nvSpPr>
          <p:cNvPr id="571" name="Google Shape;571;p71"/>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72"/>
          <p:cNvSpPr txBox="1"/>
          <p:nvPr>
            <p:ph type="title"/>
          </p:nvPr>
        </p:nvSpPr>
        <p:spPr>
          <a:xfrm>
            <a:off x="457200" y="274637"/>
            <a:ext cx="8229600" cy="725471"/>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a:t>Stray Load Looses</a:t>
            </a:r>
            <a:br>
              <a:rPr b="1" lang="en-IN"/>
            </a:br>
            <a:endParaRPr/>
          </a:p>
        </p:txBody>
      </p:sp>
      <p:sp>
        <p:nvSpPr>
          <p:cNvPr id="577" name="Google Shape;577;p72"/>
          <p:cNvSpPr txBox="1"/>
          <p:nvPr>
            <p:ph idx="1" type="body"/>
          </p:nvPr>
        </p:nvSpPr>
        <p:spPr>
          <a:xfrm>
            <a:off x="457200" y="1600201"/>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IN"/>
              <a:t>The magnetic and mechanical losses are known as stray losses. Stray losses are also known as rotational losses.</a:t>
            </a:r>
            <a:endParaRPr/>
          </a:p>
          <a:p>
            <a:pPr indent="-342900" lvl="0" marL="342900" rtl="0" algn="l">
              <a:spcBef>
                <a:spcPts val="640"/>
              </a:spcBef>
              <a:spcAft>
                <a:spcPts val="0"/>
              </a:spcAft>
              <a:buClr>
                <a:schemeClr val="dk1"/>
              </a:buClr>
              <a:buSzPts val="3200"/>
              <a:buChar char="•"/>
            </a:pPr>
            <a:r>
              <a:rPr b="1" lang="en-IN"/>
              <a:t>Total Losses = Constant losses + Variable losses</a:t>
            </a:r>
            <a:endParaRPr/>
          </a:p>
        </p:txBody>
      </p:sp>
      <p:sp>
        <p:nvSpPr>
          <p:cNvPr id="578" name="Google Shape;578;p72"/>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73"/>
          <p:cNvSpPr txBox="1"/>
          <p:nvPr>
            <p:ph type="title"/>
          </p:nvPr>
        </p:nvSpPr>
        <p:spPr>
          <a:xfrm>
            <a:off x="457200" y="274637"/>
            <a:ext cx="8229600" cy="5111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IN" sz="2800">
                <a:solidFill>
                  <a:srgbClr val="FF0000"/>
                </a:solidFill>
              </a:rPr>
              <a:t>Efficiency of a D.C. Motor</a:t>
            </a:r>
            <a:endParaRPr sz="2800">
              <a:solidFill>
                <a:srgbClr val="FF0000"/>
              </a:solidFill>
            </a:endParaRPr>
          </a:p>
        </p:txBody>
      </p:sp>
      <p:pic>
        <p:nvPicPr>
          <p:cNvPr id="584" name="Google Shape;584;p73"/>
          <p:cNvPicPr preferRelativeResize="0"/>
          <p:nvPr/>
        </p:nvPicPr>
        <p:blipFill rotWithShape="1">
          <a:blip r:embed="rId3">
            <a:alphaModFix/>
          </a:blip>
          <a:srcRect b="0" l="0" r="0" t="0"/>
          <a:stretch/>
        </p:blipFill>
        <p:spPr>
          <a:xfrm>
            <a:off x="1752600" y="1219200"/>
            <a:ext cx="5591175" cy="757238"/>
          </a:xfrm>
          <a:prstGeom prst="rect">
            <a:avLst/>
          </a:prstGeom>
          <a:noFill/>
          <a:ln>
            <a:noFill/>
          </a:ln>
        </p:spPr>
      </p:pic>
      <p:sp>
        <p:nvSpPr>
          <p:cNvPr id="585" name="Google Shape;585;p73"/>
          <p:cNvSpPr/>
          <p:nvPr/>
        </p:nvSpPr>
        <p:spPr>
          <a:xfrm>
            <a:off x="76200" y="2133600"/>
            <a:ext cx="8686800" cy="354013"/>
          </a:xfrm>
          <a:prstGeom prst="rect">
            <a:avLst/>
          </a:prstGeom>
          <a:noFill/>
          <a:ln>
            <a:noFill/>
          </a:ln>
        </p:spPr>
        <p:txBody>
          <a:bodyPr anchorCtr="0" anchor="t" bIns="45700" lIns="91425" spcFirstLastPara="1" rIns="91425" wrap="square" tIns="45700">
            <a:noAutofit/>
          </a:bodyPr>
          <a:lstStyle/>
          <a:p>
            <a:pPr indent="-107950" lvl="0" marL="0" marR="0" rtl="0" algn="l">
              <a:spcBef>
                <a:spcPts val="0"/>
              </a:spcBef>
              <a:spcAft>
                <a:spcPts val="0"/>
              </a:spcAft>
              <a:buClr>
                <a:schemeClr val="dk1"/>
              </a:buClr>
              <a:buSzPts val="1700"/>
              <a:buFont typeface="Arial"/>
              <a:buChar char="•"/>
            </a:pPr>
            <a:r>
              <a:rPr lang="en-IN" sz="1700">
                <a:solidFill>
                  <a:schemeClr val="dk1"/>
                </a:solidFill>
                <a:latin typeface="Arial"/>
                <a:ea typeface="Arial"/>
                <a:cs typeface="Arial"/>
                <a:sym typeface="Arial"/>
              </a:rPr>
              <a:t> The efficiency of a DC motor will be maximum when: Variable losses=Constant losses</a:t>
            </a:r>
            <a:endParaRPr/>
          </a:p>
        </p:txBody>
      </p:sp>
      <p:pic>
        <p:nvPicPr>
          <p:cNvPr id="586" name="Google Shape;586;p73"/>
          <p:cNvPicPr preferRelativeResize="0"/>
          <p:nvPr/>
        </p:nvPicPr>
        <p:blipFill rotWithShape="1">
          <a:blip r:embed="rId4">
            <a:alphaModFix/>
          </a:blip>
          <a:srcRect b="0" l="0" r="0" t="0"/>
          <a:stretch/>
        </p:blipFill>
        <p:spPr>
          <a:xfrm>
            <a:off x="762000" y="3733800"/>
            <a:ext cx="4419600" cy="1676400"/>
          </a:xfrm>
          <a:prstGeom prst="rect">
            <a:avLst/>
          </a:prstGeom>
          <a:noFill/>
          <a:ln>
            <a:noFill/>
          </a:ln>
        </p:spPr>
      </p:pic>
      <p:sp>
        <p:nvSpPr>
          <p:cNvPr id="587" name="Google Shape;587;p73"/>
          <p:cNvSpPr txBox="1"/>
          <p:nvPr/>
        </p:nvSpPr>
        <p:spPr>
          <a:xfrm>
            <a:off x="457200" y="25146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IN" sz="2800">
                <a:solidFill>
                  <a:srgbClr val="00B050"/>
                </a:solidFill>
                <a:latin typeface="Calibri"/>
                <a:ea typeface="Calibri"/>
                <a:cs typeface="Calibri"/>
                <a:sym typeface="Calibri"/>
              </a:rPr>
              <a:t>Power stages in a D.C. Motor</a:t>
            </a:r>
            <a:endParaRPr sz="2800">
              <a:solidFill>
                <a:srgbClr val="00B050"/>
              </a:solidFill>
              <a:latin typeface="Calibri"/>
              <a:ea typeface="Calibri"/>
              <a:cs typeface="Calibri"/>
              <a:sym typeface="Calibri"/>
            </a:endParaRPr>
          </a:p>
        </p:txBody>
      </p:sp>
      <p:sp>
        <p:nvSpPr>
          <p:cNvPr id="588" name="Google Shape;588;p73"/>
          <p:cNvSpPr/>
          <p:nvPr/>
        </p:nvSpPr>
        <p:spPr>
          <a:xfrm>
            <a:off x="5105400" y="3810000"/>
            <a:ext cx="4572000" cy="6461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1800">
                <a:solidFill>
                  <a:schemeClr val="dk1"/>
                </a:solidFill>
                <a:latin typeface="Arial"/>
                <a:ea typeface="Arial"/>
                <a:cs typeface="Arial"/>
                <a:sym typeface="Arial"/>
              </a:rPr>
              <a:t>A-B=Copper losses</a:t>
            </a:r>
            <a:endParaRPr/>
          </a:p>
          <a:p>
            <a:pPr indent="0" lvl="0" marL="0" marR="0" rtl="0" algn="l">
              <a:spcBef>
                <a:spcPts val="0"/>
              </a:spcBef>
              <a:spcAft>
                <a:spcPts val="0"/>
              </a:spcAft>
              <a:buNone/>
            </a:pPr>
            <a:r>
              <a:rPr b="1" lang="en-IN" sz="1800">
                <a:solidFill>
                  <a:schemeClr val="dk1"/>
                </a:solidFill>
                <a:latin typeface="Arial"/>
                <a:ea typeface="Arial"/>
                <a:cs typeface="Arial"/>
                <a:sym typeface="Arial"/>
              </a:rPr>
              <a:t>B-C=Iron and friction losses</a:t>
            </a:r>
            <a:endParaRPr/>
          </a:p>
        </p:txBody>
      </p:sp>
      <p:sp>
        <p:nvSpPr>
          <p:cNvPr id="589" name="Google Shape;589;p73"/>
          <p:cNvSpPr/>
          <p:nvPr/>
        </p:nvSpPr>
        <p:spPr>
          <a:xfrm>
            <a:off x="5181600" y="4495800"/>
            <a:ext cx="4572000" cy="9239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N" sz="1800">
                <a:solidFill>
                  <a:schemeClr val="dk1"/>
                </a:solidFill>
                <a:latin typeface="Arial"/>
                <a:ea typeface="Arial"/>
                <a:cs typeface="Arial"/>
                <a:sym typeface="Arial"/>
              </a:rPr>
              <a:t>Overall efficiency,       </a:t>
            </a:r>
            <a:r>
              <a:rPr b="1" lang="en-IN" sz="1800">
                <a:solidFill>
                  <a:schemeClr val="dk1"/>
                </a:solidFill>
                <a:latin typeface="NSimSun"/>
                <a:ea typeface="NSimSun"/>
                <a:cs typeface="NSimSun"/>
                <a:sym typeface="NSimSun"/>
              </a:rPr>
              <a:t>η</a:t>
            </a:r>
            <a:r>
              <a:rPr baseline="-25000" lang="en-IN" sz="1800">
                <a:solidFill>
                  <a:schemeClr val="dk1"/>
                </a:solidFill>
                <a:latin typeface="Arial"/>
                <a:ea typeface="Arial"/>
                <a:cs typeface="Arial"/>
                <a:sym typeface="Arial"/>
              </a:rPr>
              <a:t>c</a:t>
            </a:r>
            <a:r>
              <a:rPr b="1" lang="en-IN" sz="1800">
                <a:solidFill>
                  <a:schemeClr val="dk1"/>
                </a:solidFill>
                <a:latin typeface="Arial"/>
                <a:ea typeface="Arial"/>
                <a:cs typeface="Arial"/>
                <a:sym typeface="Arial"/>
              </a:rPr>
              <a:t>  =  C/A</a:t>
            </a:r>
            <a:endParaRPr/>
          </a:p>
          <a:p>
            <a:pPr indent="0" lvl="0" marL="0" marR="0" rtl="0" algn="l">
              <a:spcBef>
                <a:spcPts val="0"/>
              </a:spcBef>
              <a:spcAft>
                <a:spcPts val="0"/>
              </a:spcAft>
              <a:buNone/>
            </a:pPr>
            <a:r>
              <a:rPr b="1" lang="en-IN" sz="1800">
                <a:solidFill>
                  <a:schemeClr val="dk1"/>
                </a:solidFill>
                <a:latin typeface="Arial"/>
                <a:ea typeface="Arial"/>
                <a:cs typeface="Arial"/>
                <a:sym typeface="Arial"/>
              </a:rPr>
              <a:t>Electrical efficiency,   </a:t>
            </a:r>
            <a:r>
              <a:rPr b="1" lang="en-IN" sz="1800">
                <a:solidFill>
                  <a:schemeClr val="dk1"/>
                </a:solidFill>
                <a:latin typeface="NSimSun"/>
                <a:ea typeface="NSimSun"/>
                <a:cs typeface="NSimSun"/>
                <a:sym typeface="NSimSun"/>
              </a:rPr>
              <a:t>η</a:t>
            </a:r>
            <a:r>
              <a:rPr b="1" baseline="-25000" lang="en-IN" sz="1800">
                <a:solidFill>
                  <a:schemeClr val="dk1"/>
                </a:solidFill>
                <a:latin typeface="NSimSun"/>
                <a:ea typeface="NSimSun"/>
                <a:cs typeface="NSimSun"/>
                <a:sym typeface="NSimSun"/>
              </a:rPr>
              <a:t>e</a:t>
            </a:r>
            <a:r>
              <a:rPr b="1" lang="en-IN" sz="1800">
                <a:solidFill>
                  <a:schemeClr val="dk1"/>
                </a:solidFill>
                <a:latin typeface="Arial"/>
                <a:ea typeface="Arial"/>
                <a:cs typeface="Arial"/>
                <a:sym typeface="Arial"/>
              </a:rPr>
              <a:t>  =  B/A</a:t>
            </a:r>
            <a:endParaRPr/>
          </a:p>
          <a:p>
            <a:pPr indent="0" lvl="0" marL="0" marR="0" rtl="0" algn="l">
              <a:spcBef>
                <a:spcPts val="0"/>
              </a:spcBef>
              <a:spcAft>
                <a:spcPts val="0"/>
              </a:spcAft>
              <a:buNone/>
            </a:pPr>
            <a:r>
              <a:rPr b="1" lang="en-IN" sz="1800">
                <a:solidFill>
                  <a:schemeClr val="dk1"/>
                </a:solidFill>
                <a:latin typeface="Arial"/>
                <a:ea typeface="Arial"/>
                <a:cs typeface="Arial"/>
                <a:sym typeface="Arial"/>
              </a:rPr>
              <a:t>Mechanical efficiency,</a:t>
            </a:r>
            <a:r>
              <a:rPr b="1" lang="en-IN" sz="1800">
                <a:solidFill>
                  <a:schemeClr val="dk1"/>
                </a:solidFill>
                <a:latin typeface="NSimSun"/>
                <a:ea typeface="NSimSun"/>
                <a:cs typeface="NSimSun"/>
                <a:sym typeface="NSimSun"/>
              </a:rPr>
              <a:t>η</a:t>
            </a:r>
            <a:r>
              <a:rPr baseline="-25000" lang="en-IN" sz="1800">
                <a:solidFill>
                  <a:schemeClr val="dk1"/>
                </a:solidFill>
                <a:latin typeface="Arial"/>
                <a:ea typeface="Arial"/>
                <a:cs typeface="Arial"/>
                <a:sym typeface="Arial"/>
              </a:rPr>
              <a:t>m</a:t>
            </a:r>
            <a:r>
              <a:rPr lang="en-IN" sz="1800">
                <a:solidFill>
                  <a:schemeClr val="dk1"/>
                </a:solidFill>
                <a:latin typeface="Arial"/>
                <a:ea typeface="Arial"/>
                <a:cs typeface="Arial"/>
                <a:sym typeface="Arial"/>
              </a:rPr>
              <a:t> </a:t>
            </a:r>
            <a:r>
              <a:rPr b="1" lang="en-IN" sz="1800">
                <a:solidFill>
                  <a:schemeClr val="dk1"/>
                </a:solidFill>
                <a:latin typeface="Arial"/>
                <a:ea typeface="Arial"/>
                <a:cs typeface="Arial"/>
                <a:sym typeface="Arial"/>
              </a:rPr>
              <a:t>=  C/B</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a:t>Swinburne’s Test</a:t>
            </a:r>
            <a:br>
              <a:rPr lang="en-IN"/>
            </a:br>
            <a:endParaRPr/>
          </a:p>
        </p:txBody>
      </p:sp>
      <p:sp>
        <p:nvSpPr>
          <p:cNvPr id="595" name="Google Shape;595;p74"/>
          <p:cNvSpPr txBox="1"/>
          <p:nvPr>
            <p:ph idx="1" type="body"/>
          </p:nvPr>
        </p:nvSpPr>
        <p:spPr>
          <a:xfrm>
            <a:off x="457200" y="928671"/>
            <a:ext cx="8229600" cy="5197494"/>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3200"/>
              <a:buChar char="•"/>
            </a:pPr>
            <a:r>
              <a:rPr lang="en-IN"/>
              <a:t>It is an indirect method of testing of DC machines. In this method the losses are measured separately and the efficiency at any desired load is predetermined. Machines are tested for finding out losses, efficiency and temperature rise. For small machines direct loading test is performed. For large shunt machines, indirect methods are used like Swinburne’s test.</a:t>
            </a:r>
            <a:endParaRPr/>
          </a:p>
        </p:txBody>
      </p:sp>
      <p:sp>
        <p:nvSpPr>
          <p:cNvPr id="596" name="Google Shape;596;p74"/>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75"/>
          <p:cNvSpPr txBox="1"/>
          <p:nvPr>
            <p:ph type="ctrTitle"/>
          </p:nvPr>
        </p:nvSpPr>
        <p:spPr>
          <a:xfrm>
            <a:off x="642938" y="0"/>
            <a:ext cx="77724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IN"/>
              <a:t>Procedure</a:t>
            </a:r>
            <a:endParaRPr/>
          </a:p>
        </p:txBody>
      </p:sp>
      <p:pic>
        <p:nvPicPr>
          <p:cNvPr id="602" name="Google Shape;602;p75"/>
          <p:cNvPicPr preferRelativeResize="0"/>
          <p:nvPr/>
        </p:nvPicPr>
        <p:blipFill rotWithShape="1">
          <a:blip r:embed="rId3">
            <a:alphaModFix/>
          </a:blip>
          <a:srcRect b="0" l="0" r="0" t="0"/>
          <a:stretch/>
        </p:blipFill>
        <p:spPr>
          <a:xfrm>
            <a:off x="1714480" y="3143248"/>
            <a:ext cx="5800725" cy="3086100"/>
          </a:xfrm>
          <a:prstGeom prst="rect">
            <a:avLst/>
          </a:prstGeom>
          <a:noFill/>
          <a:ln>
            <a:noFill/>
          </a:ln>
        </p:spPr>
      </p:pic>
      <p:sp>
        <p:nvSpPr>
          <p:cNvPr id="603" name="Google Shape;603;p75"/>
          <p:cNvSpPr/>
          <p:nvPr/>
        </p:nvSpPr>
        <p:spPr>
          <a:xfrm>
            <a:off x="285720" y="3071810"/>
            <a:ext cx="2357438" cy="4619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IN" sz="1800">
                <a:solidFill>
                  <a:schemeClr val="dk1"/>
                </a:solidFill>
                <a:latin typeface="Garamond"/>
                <a:ea typeface="Garamond"/>
                <a:cs typeface="Garamond"/>
                <a:sym typeface="Garamond"/>
              </a:rPr>
              <a:t>Circuit Diagram</a:t>
            </a:r>
            <a:endParaRPr sz="2400">
              <a:solidFill>
                <a:schemeClr val="dk1"/>
              </a:solidFill>
              <a:latin typeface="Arial"/>
              <a:ea typeface="Arial"/>
              <a:cs typeface="Arial"/>
              <a:sym typeface="Arial"/>
            </a:endParaRPr>
          </a:p>
        </p:txBody>
      </p:sp>
      <p:sp>
        <p:nvSpPr>
          <p:cNvPr id="604" name="Google Shape;604;p75"/>
          <p:cNvSpPr/>
          <p:nvPr/>
        </p:nvSpPr>
        <p:spPr>
          <a:xfrm>
            <a:off x="228600" y="914400"/>
            <a:ext cx="8763000" cy="2170113"/>
          </a:xfrm>
          <a:prstGeom prst="rect">
            <a:avLst/>
          </a:prstGeom>
          <a:noFill/>
          <a:ln>
            <a:noFill/>
          </a:ln>
        </p:spPr>
        <p:txBody>
          <a:bodyPr anchorCtr="0" anchor="ctr" bIns="45700" lIns="91425" spcFirstLastPara="1" rIns="91425" wrap="square" tIns="45700">
            <a:noAutofit/>
          </a:bodyPr>
          <a:lstStyle/>
          <a:p>
            <a:pPr indent="-114300" lvl="0" marL="0" marR="0" rtl="0" algn="just">
              <a:lnSpc>
                <a:spcPct val="150000"/>
              </a:lnSpc>
              <a:spcBef>
                <a:spcPts val="0"/>
              </a:spcBef>
              <a:spcAft>
                <a:spcPts val="0"/>
              </a:spcAft>
              <a:buClr>
                <a:schemeClr val="dk1"/>
              </a:buClr>
              <a:buSzPts val="1800"/>
              <a:buFont typeface="Arial"/>
              <a:buChar char="•"/>
            </a:pPr>
            <a:r>
              <a:rPr lang="en-IN" sz="1800">
                <a:solidFill>
                  <a:schemeClr val="dk1"/>
                </a:solidFill>
                <a:latin typeface="Times New Roman"/>
                <a:ea typeface="Times New Roman"/>
                <a:cs typeface="Times New Roman"/>
                <a:sym typeface="Times New Roman"/>
              </a:rPr>
              <a:t> It is a simple indirect test which is applicable where flux' is constant like shunt machine. </a:t>
            </a:r>
            <a:endParaRPr/>
          </a:p>
          <a:p>
            <a:pPr indent="-114300" lvl="0" marL="0" marR="0" rtl="0" algn="just">
              <a:lnSpc>
                <a:spcPct val="150000"/>
              </a:lnSpc>
              <a:spcBef>
                <a:spcPts val="0"/>
              </a:spcBef>
              <a:spcAft>
                <a:spcPts val="0"/>
              </a:spcAft>
              <a:buClr>
                <a:schemeClr val="dk1"/>
              </a:buClr>
              <a:buSzPts val="1800"/>
              <a:buFont typeface="Arial"/>
              <a:buChar char="•"/>
            </a:pPr>
            <a:r>
              <a:rPr lang="en-IN" sz="1800">
                <a:solidFill>
                  <a:schemeClr val="dk1"/>
                </a:solidFill>
                <a:latin typeface="Times New Roman"/>
                <a:ea typeface="Times New Roman"/>
                <a:cs typeface="Times New Roman"/>
                <a:sym typeface="Times New Roman"/>
              </a:rPr>
              <a:t> The machine is run as motor at no load  at its rated speed with the help of shunt field </a:t>
            </a:r>
            <a:br>
              <a:rPr lang="en-IN" sz="1800">
                <a:solidFill>
                  <a:schemeClr val="dk1"/>
                </a:solidFill>
                <a:latin typeface="Times New Roman"/>
                <a:ea typeface="Times New Roman"/>
                <a:cs typeface="Times New Roman"/>
                <a:sym typeface="Times New Roman"/>
              </a:rPr>
            </a:br>
            <a:r>
              <a:rPr lang="en-IN" sz="1800">
                <a:solidFill>
                  <a:schemeClr val="dk1"/>
                </a:solidFill>
                <a:latin typeface="Times New Roman"/>
                <a:ea typeface="Times New Roman"/>
                <a:cs typeface="Times New Roman"/>
                <a:sym typeface="Times New Roman"/>
              </a:rPr>
              <a:t>   resistance.  </a:t>
            </a:r>
            <a:endParaRPr/>
          </a:p>
          <a:p>
            <a:pPr indent="-114300" lvl="0" marL="0" marR="0" rtl="0" algn="just">
              <a:lnSpc>
                <a:spcPct val="150000"/>
              </a:lnSpc>
              <a:spcBef>
                <a:spcPts val="0"/>
              </a:spcBef>
              <a:spcAft>
                <a:spcPts val="0"/>
              </a:spcAft>
              <a:buClr>
                <a:schemeClr val="dk1"/>
              </a:buClr>
              <a:buSzPts val="1800"/>
              <a:buFont typeface="Arial"/>
              <a:buChar char="•"/>
            </a:pPr>
            <a:r>
              <a:rPr lang="en-IN" sz="1800">
                <a:solidFill>
                  <a:schemeClr val="dk1"/>
                </a:solidFill>
                <a:latin typeface="Times New Roman"/>
                <a:ea typeface="Times New Roman"/>
                <a:cs typeface="Times New Roman"/>
                <a:sym typeface="Times New Roman"/>
              </a:rPr>
              <a:t> The supply voltage, no load input current and field current are measured  by ammeters.  </a:t>
            </a:r>
            <a:endParaRPr/>
          </a:p>
          <a:p>
            <a:pPr indent="-114300" lvl="0" marL="0" marR="0" rtl="0" algn="just">
              <a:lnSpc>
                <a:spcPct val="150000"/>
              </a:lnSpc>
              <a:spcBef>
                <a:spcPts val="0"/>
              </a:spcBef>
              <a:spcAft>
                <a:spcPts val="0"/>
              </a:spcAft>
              <a:buClr>
                <a:schemeClr val="dk1"/>
              </a:buClr>
              <a:buSzPts val="1800"/>
              <a:buFont typeface="Arial"/>
              <a:buChar char="•"/>
            </a:pPr>
            <a:r>
              <a:rPr lang="en-IN" sz="1800">
                <a:solidFill>
                  <a:schemeClr val="dk1"/>
                </a:solidFill>
                <a:latin typeface="Times New Roman"/>
                <a:ea typeface="Times New Roman"/>
                <a:cs typeface="Times New Roman"/>
                <a:sym typeface="Times New Roman"/>
              </a:rPr>
              <a:t> Then the no load armature current I</a:t>
            </a:r>
            <a:r>
              <a:rPr baseline="-25000" lang="en-IN" sz="1800">
                <a:solidFill>
                  <a:schemeClr val="dk1"/>
                </a:solidFill>
                <a:latin typeface="Times New Roman"/>
                <a:ea typeface="Times New Roman"/>
                <a:cs typeface="Times New Roman"/>
                <a:sym typeface="Times New Roman"/>
              </a:rPr>
              <a:t>a0 </a:t>
            </a:r>
            <a:r>
              <a:rPr lang="en-IN" sz="1800">
                <a:solidFill>
                  <a:schemeClr val="dk1"/>
                </a:solidFill>
                <a:latin typeface="Times New Roman"/>
                <a:ea typeface="Times New Roman"/>
                <a:cs typeface="Times New Roman"/>
                <a:sym typeface="Times New Roman"/>
              </a:rPr>
              <a:t>= I</a:t>
            </a:r>
            <a:r>
              <a:rPr baseline="-25000" lang="en-IN" sz="1800">
                <a:solidFill>
                  <a:schemeClr val="dk1"/>
                </a:solidFill>
                <a:latin typeface="Times New Roman"/>
                <a:ea typeface="Times New Roman"/>
                <a:cs typeface="Times New Roman"/>
                <a:sym typeface="Times New Roman"/>
              </a:rPr>
              <a:t>o</a:t>
            </a:r>
            <a:r>
              <a:rPr lang="en-IN" sz="1800">
                <a:solidFill>
                  <a:schemeClr val="dk1"/>
                </a:solidFill>
                <a:latin typeface="Times New Roman"/>
                <a:ea typeface="Times New Roman"/>
                <a:cs typeface="Times New Roman"/>
                <a:sym typeface="Times New Roman"/>
              </a:rPr>
              <a:t>-I</a:t>
            </a:r>
            <a:r>
              <a:rPr baseline="-25000" lang="en-IN" sz="1800">
                <a:solidFill>
                  <a:schemeClr val="dk1"/>
                </a:solidFill>
                <a:latin typeface="Times New Roman"/>
                <a:ea typeface="Times New Roman"/>
                <a:cs typeface="Times New Roman"/>
                <a:sym typeface="Times New Roman"/>
              </a:rPr>
              <a:t>sh</a:t>
            </a:r>
            <a:r>
              <a:rPr lang="en-IN" sz="1800">
                <a:solidFill>
                  <a:schemeClr val="dk1"/>
                </a:solidFill>
                <a:latin typeface="Times New Roman"/>
                <a:ea typeface="Times New Roman"/>
                <a:cs typeface="Times New Roman"/>
                <a:sym typeface="Times New Roman"/>
              </a:rPr>
              <a:t> amps.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6"/>
          <p:cNvSpPr txBox="1"/>
          <p:nvPr>
            <p:ph idx="1" type="body"/>
          </p:nvPr>
        </p:nvSpPr>
        <p:spPr>
          <a:xfrm>
            <a:off x="500034" y="1071546"/>
            <a:ext cx="8229600" cy="450059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1800"/>
              <a:buChar char="•"/>
            </a:pPr>
            <a:r>
              <a:rPr lang="en-IN" sz="1800">
                <a:latin typeface="Times New Roman"/>
                <a:ea typeface="Times New Roman"/>
                <a:cs typeface="Times New Roman"/>
                <a:sym typeface="Times New Roman"/>
              </a:rPr>
              <a:t>Where I</a:t>
            </a:r>
            <a:r>
              <a:rPr baseline="-25000" lang="en-IN" sz="1800">
                <a:latin typeface="Times New Roman"/>
                <a:ea typeface="Times New Roman"/>
                <a:cs typeface="Times New Roman"/>
                <a:sym typeface="Times New Roman"/>
              </a:rPr>
              <a:t>o</a:t>
            </a:r>
            <a:r>
              <a:rPr lang="en-IN" sz="1800">
                <a:latin typeface="Times New Roman"/>
                <a:ea typeface="Times New Roman"/>
                <a:cs typeface="Times New Roman"/>
                <a:sym typeface="Times New Roman"/>
              </a:rPr>
              <a:t> = No load input current</a:t>
            </a:r>
            <a:endParaRPr sz="1800">
              <a:latin typeface="Times New Roman"/>
              <a:ea typeface="Times New Roman"/>
              <a:cs typeface="Times New Roman"/>
              <a:sym typeface="Times New Roman"/>
            </a:endParaRPr>
          </a:p>
          <a:p>
            <a:pPr indent="-342900" lvl="0" marL="342900" rtl="0" algn="l">
              <a:spcBef>
                <a:spcPts val="360"/>
              </a:spcBef>
              <a:spcAft>
                <a:spcPts val="0"/>
              </a:spcAft>
              <a:buClr>
                <a:schemeClr val="dk1"/>
              </a:buClr>
              <a:buSzPts val="1800"/>
              <a:buFont typeface="Times New Roman"/>
              <a:buNone/>
            </a:pPr>
            <a:r>
              <a:rPr lang="en-IN" sz="1800">
                <a:latin typeface="Times New Roman"/>
                <a:ea typeface="Times New Roman"/>
                <a:cs typeface="Times New Roman"/>
                <a:sym typeface="Times New Roman"/>
              </a:rPr>
              <a:t>       	I</a:t>
            </a:r>
            <a:r>
              <a:rPr baseline="-25000" lang="en-IN" sz="1800">
                <a:latin typeface="Times New Roman"/>
                <a:ea typeface="Times New Roman"/>
                <a:cs typeface="Times New Roman"/>
                <a:sym typeface="Times New Roman"/>
              </a:rPr>
              <a:t>sh</a:t>
            </a:r>
            <a:r>
              <a:rPr lang="en-IN" sz="1800">
                <a:latin typeface="Times New Roman"/>
                <a:ea typeface="Times New Roman"/>
                <a:cs typeface="Times New Roman"/>
                <a:sym typeface="Times New Roman"/>
              </a:rPr>
              <a:t> = Shunt field current</a:t>
            </a:r>
            <a:endParaRPr sz="1800">
              <a:latin typeface="Times New Roman"/>
              <a:ea typeface="Times New Roman"/>
              <a:cs typeface="Times New Roman"/>
              <a:sym typeface="Times New Roman"/>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No load input power = V * I</a:t>
            </a:r>
            <a:r>
              <a:rPr baseline="-25000" lang="en-IN" sz="1800">
                <a:latin typeface="Times New Roman"/>
                <a:ea typeface="Times New Roman"/>
                <a:cs typeface="Times New Roman"/>
                <a:sym typeface="Times New Roman"/>
              </a:rPr>
              <a:t>o</a:t>
            </a:r>
            <a:r>
              <a:rPr lang="en-IN" sz="1800">
                <a:latin typeface="Times New Roman"/>
                <a:ea typeface="Times New Roman"/>
                <a:cs typeface="Times New Roman"/>
                <a:sym typeface="Times New Roman"/>
              </a:rPr>
              <a:t> watts</a:t>
            </a:r>
            <a:endParaRPr sz="1800">
              <a:latin typeface="Times New Roman"/>
              <a:ea typeface="Times New Roman"/>
              <a:cs typeface="Times New Roman"/>
              <a:sym typeface="Times New Roman"/>
            </a:endParaRPr>
          </a:p>
          <a:p>
            <a:pPr indent="-342900" lvl="0" marL="342900" rtl="0" algn="l">
              <a:spcBef>
                <a:spcPts val="360"/>
              </a:spcBef>
              <a:spcAft>
                <a:spcPts val="0"/>
              </a:spcAft>
              <a:buClr>
                <a:schemeClr val="dk1"/>
              </a:buClr>
              <a:buSzPts val="1800"/>
              <a:buChar char="•"/>
            </a:pPr>
            <a:r>
              <a:rPr lang="en-IN" sz="1800">
                <a:latin typeface="Times New Roman"/>
                <a:ea typeface="Times New Roman"/>
                <a:cs typeface="Times New Roman"/>
                <a:sym typeface="Times New Roman"/>
              </a:rPr>
              <a:t> Constant losses (W</a:t>
            </a:r>
            <a:r>
              <a:rPr baseline="-25000" lang="en-IN" sz="1800">
                <a:latin typeface="Times New Roman"/>
                <a:ea typeface="Times New Roman"/>
                <a:cs typeface="Times New Roman"/>
                <a:sym typeface="Times New Roman"/>
              </a:rPr>
              <a:t>C</a:t>
            </a:r>
            <a:r>
              <a:rPr lang="en-IN" sz="1800">
                <a:latin typeface="Times New Roman"/>
                <a:ea typeface="Times New Roman"/>
                <a:cs typeface="Times New Roman"/>
                <a:sym typeface="Times New Roman"/>
              </a:rPr>
              <a:t>) = input - Ar. cu. losses  = V I</a:t>
            </a:r>
            <a:r>
              <a:rPr baseline="-25000" lang="en-IN" sz="1800">
                <a:latin typeface="Times New Roman"/>
                <a:ea typeface="Times New Roman"/>
                <a:cs typeface="Times New Roman"/>
                <a:sym typeface="Times New Roman"/>
              </a:rPr>
              <a:t>o</a:t>
            </a:r>
            <a:r>
              <a:rPr baseline="30000" lang="en-IN" sz="1800">
                <a:latin typeface="Times New Roman"/>
                <a:ea typeface="Times New Roman"/>
                <a:cs typeface="Times New Roman"/>
                <a:sym typeface="Times New Roman"/>
              </a:rPr>
              <a:t> </a:t>
            </a:r>
            <a:r>
              <a:rPr lang="en-IN" sz="1800">
                <a:latin typeface="Times New Roman"/>
                <a:ea typeface="Times New Roman"/>
                <a:cs typeface="Times New Roman"/>
                <a:sym typeface="Times New Roman"/>
              </a:rPr>
              <a:t>– (I</a:t>
            </a:r>
            <a:r>
              <a:rPr baseline="-25000" lang="en-IN" sz="1800">
                <a:latin typeface="Times New Roman"/>
                <a:ea typeface="Times New Roman"/>
                <a:cs typeface="Times New Roman"/>
                <a:sym typeface="Times New Roman"/>
              </a:rPr>
              <a:t>ao</a:t>
            </a:r>
            <a:r>
              <a:rPr lang="en-IN" sz="1800">
                <a:latin typeface="Times New Roman"/>
                <a:ea typeface="Times New Roman"/>
                <a:cs typeface="Times New Roman"/>
                <a:sym typeface="Times New Roman"/>
              </a:rPr>
              <a:t>)</a:t>
            </a:r>
            <a:r>
              <a:rPr baseline="30000" lang="en-IN" sz="1800">
                <a:latin typeface="Times New Roman"/>
                <a:ea typeface="Times New Roman"/>
                <a:cs typeface="Times New Roman"/>
                <a:sym typeface="Times New Roman"/>
              </a:rPr>
              <a:t>2</a:t>
            </a:r>
            <a:r>
              <a:rPr lang="en-IN" sz="1800">
                <a:latin typeface="Times New Roman"/>
                <a:ea typeface="Times New Roman"/>
                <a:cs typeface="Times New Roman"/>
                <a:sym typeface="Times New Roman"/>
              </a:rPr>
              <a:t>R</a:t>
            </a:r>
            <a:r>
              <a:rPr baseline="-25000" lang="en-IN" sz="1800">
                <a:latin typeface="Times New Roman"/>
                <a:ea typeface="Times New Roman"/>
                <a:cs typeface="Times New Roman"/>
                <a:sym typeface="Times New Roman"/>
              </a:rPr>
              <a:t>a  </a:t>
            </a:r>
            <a:endParaRPr sz="1800">
              <a:latin typeface="Times New Roman"/>
              <a:ea typeface="Times New Roman"/>
              <a:cs typeface="Times New Roman"/>
              <a:sym typeface="Times New Roman"/>
            </a:endParaRPr>
          </a:p>
          <a:p>
            <a:pPr indent="-342900" lvl="0" marL="342900" rtl="0" algn="l">
              <a:spcBef>
                <a:spcPts val="360"/>
              </a:spcBef>
              <a:spcAft>
                <a:spcPts val="0"/>
              </a:spcAft>
              <a:buClr>
                <a:schemeClr val="dk1"/>
              </a:buClr>
              <a:buSzPts val="1800"/>
              <a:buFont typeface="Times New Roman"/>
              <a:buNone/>
            </a:pPr>
            <a:r>
              <a:rPr baseline="-25000" lang="en-IN" sz="1800">
                <a:latin typeface="Times New Roman"/>
                <a:ea typeface="Times New Roman"/>
                <a:cs typeface="Times New Roman"/>
                <a:sym typeface="Times New Roman"/>
              </a:rPr>
              <a:t>                              </a:t>
            </a:r>
            <a:r>
              <a:rPr lang="en-IN" sz="1800">
                <a:latin typeface="Times New Roman"/>
                <a:ea typeface="Times New Roman"/>
                <a:cs typeface="Times New Roman"/>
                <a:sym typeface="Times New Roman"/>
              </a:rPr>
              <a:t>Where R</a:t>
            </a:r>
            <a:r>
              <a:rPr baseline="-25000" lang="en-IN" sz="1800">
                <a:latin typeface="Times New Roman"/>
                <a:ea typeface="Times New Roman"/>
                <a:cs typeface="Times New Roman"/>
                <a:sym typeface="Times New Roman"/>
              </a:rPr>
              <a:t>a</a:t>
            </a:r>
            <a:r>
              <a:rPr lang="en-IN" sz="1800">
                <a:latin typeface="Times New Roman"/>
                <a:ea typeface="Times New Roman"/>
                <a:cs typeface="Times New Roman"/>
                <a:sym typeface="Times New Roman"/>
              </a:rPr>
              <a:t> = armature resistance</a:t>
            </a:r>
            <a:endParaRPr sz="1800">
              <a:latin typeface="Times New Roman"/>
              <a:ea typeface="Times New Roman"/>
              <a:cs typeface="Times New Roman"/>
              <a:sym typeface="Times New Roman"/>
            </a:endParaRPr>
          </a:p>
          <a:p>
            <a:pPr indent="-342900" lvl="0" marL="342900" rtl="0" algn="l">
              <a:spcBef>
                <a:spcPts val="360"/>
              </a:spcBef>
              <a:spcAft>
                <a:spcPts val="0"/>
              </a:spcAft>
              <a:buClr>
                <a:schemeClr val="dk1"/>
              </a:buClr>
              <a:buSzPts val="1800"/>
              <a:buFont typeface="Calibri"/>
              <a:buNone/>
            </a:pPr>
            <a:r>
              <a:rPr b="1" lang="en-IN" sz="1800" u="sng"/>
              <a:t>Efficiency of Machine as a motor:</a:t>
            </a:r>
            <a:endParaRPr sz="1800"/>
          </a:p>
          <a:p>
            <a:pPr indent="-342900" lvl="0" marL="342900" rtl="0" algn="l">
              <a:spcBef>
                <a:spcPts val="360"/>
              </a:spcBef>
              <a:spcAft>
                <a:spcPts val="0"/>
              </a:spcAft>
              <a:buClr>
                <a:schemeClr val="dk1"/>
              </a:buClr>
              <a:buSzPts val="1800"/>
              <a:buChar char="•"/>
            </a:pPr>
            <a:r>
              <a:rPr lang="en-IN" sz="1800"/>
              <a:t>Let motor input Current = I amps</a:t>
            </a:r>
            <a:endParaRPr sz="1800"/>
          </a:p>
          <a:p>
            <a:pPr indent="-342900" lvl="0" marL="342900" rtl="0" algn="l">
              <a:spcBef>
                <a:spcPts val="360"/>
              </a:spcBef>
              <a:spcAft>
                <a:spcPts val="0"/>
              </a:spcAft>
              <a:buClr>
                <a:schemeClr val="dk1"/>
              </a:buClr>
              <a:buSzPts val="1800"/>
              <a:buChar char="•"/>
            </a:pPr>
            <a:r>
              <a:rPr lang="en-IN" sz="1800"/>
              <a:t>Terminal voltage      = V volts</a:t>
            </a:r>
            <a:endParaRPr sz="1800"/>
          </a:p>
          <a:p>
            <a:pPr indent="-342900" lvl="0" marL="342900" rtl="0" algn="l">
              <a:spcBef>
                <a:spcPts val="360"/>
              </a:spcBef>
              <a:spcAft>
                <a:spcPts val="0"/>
              </a:spcAft>
              <a:buClr>
                <a:schemeClr val="dk1"/>
              </a:buClr>
              <a:buSzPts val="1800"/>
              <a:buChar char="•"/>
            </a:pPr>
            <a:r>
              <a:rPr lang="en-IN" sz="1800"/>
              <a:t> Input Power    = VI watts</a:t>
            </a:r>
            <a:endParaRPr sz="1800"/>
          </a:p>
          <a:p>
            <a:pPr indent="-342900" lvl="0" marL="342900" rtl="0" algn="l">
              <a:spcBef>
                <a:spcPts val="360"/>
              </a:spcBef>
              <a:spcAft>
                <a:spcPts val="0"/>
              </a:spcAft>
              <a:buClr>
                <a:schemeClr val="dk1"/>
              </a:buClr>
              <a:buSzPts val="1800"/>
              <a:buChar char="•"/>
            </a:pPr>
            <a:r>
              <a:rPr lang="en-IN" sz="1800"/>
              <a:t>Output power =Input – Losses</a:t>
            </a:r>
            <a:endParaRPr sz="1800"/>
          </a:p>
          <a:p>
            <a:pPr indent="-342900" lvl="0" marL="342900" rtl="0" algn="l">
              <a:spcBef>
                <a:spcPts val="360"/>
              </a:spcBef>
              <a:spcAft>
                <a:spcPts val="0"/>
              </a:spcAft>
              <a:buClr>
                <a:schemeClr val="dk1"/>
              </a:buClr>
              <a:buSzPts val="1800"/>
              <a:buChar char="•"/>
            </a:pPr>
            <a:r>
              <a:rPr lang="en-IN" sz="1800"/>
              <a:t>                      =V I - (W</a:t>
            </a:r>
            <a:r>
              <a:rPr baseline="-25000" lang="en-IN" sz="1800"/>
              <a:t>C</a:t>
            </a:r>
            <a:r>
              <a:rPr lang="en-IN" sz="1800"/>
              <a:t> + (I</a:t>
            </a:r>
            <a:r>
              <a:rPr baseline="-25000" lang="en-IN" sz="1800"/>
              <a:t>a</a:t>
            </a:r>
            <a:r>
              <a:rPr lang="en-IN" sz="1800"/>
              <a:t>)</a:t>
            </a:r>
            <a:r>
              <a:rPr baseline="30000" lang="en-IN" sz="1800"/>
              <a:t>2</a:t>
            </a:r>
            <a:r>
              <a:rPr lang="en-IN" sz="1800"/>
              <a:t>R</a:t>
            </a:r>
            <a:r>
              <a:rPr baseline="-25000" lang="en-IN" sz="1800"/>
              <a:t>a</a:t>
            </a:r>
            <a:r>
              <a:rPr lang="en-IN" sz="1800"/>
              <a:t>) watts</a:t>
            </a:r>
            <a:endParaRPr sz="1800"/>
          </a:p>
          <a:p>
            <a:pPr indent="-342900" lvl="0" marL="342900" rtl="0" algn="l">
              <a:spcBef>
                <a:spcPts val="360"/>
              </a:spcBef>
              <a:spcAft>
                <a:spcPts val="0"/>
              </a:spcAft>
              <a:buClr>
                <a:schemeClr val="dk1"/>
              </a:buClr>
              <a:buSzPts val="1800"/>
              <a:buFont typeface="Calibri"/>
              <a:buNone/>
            </a:pPr>
            <a:r>
              <a:rPr lang="en-IN" sz="1800"/>
              <a:t>       Where I</a:t>
            </a:r>
            <a:r>
              <a:rPr baseline="-25000" lang="en-IN" sz="1800"/>
              <a:t>a</a:t>
            </a:r>
            <a:r>
              <a:rPr lang="en-IN" sz="1800"/>
              <a:t> = I - I</a:t>
            </a:r>
            <a:r>
              <a:rPr baseline="-25000" lang="en-IN" sz="1800"/>
              <a:t>sh</a:t>
            </a:r>
            <a:r>
              <a:rPr lang="en-IN" sz="1800"/>
              <a:t> Amps</a:t>
            </a:r>
            <a:endParaRPr sz="1800"/>
          </a:p>
          <a:p>
            <a:pPr indent="-342900" lvl="0" marL="342900" rtl="0" algn="l">
              <a:spcBef>
                <a:spcPts val="360"/>
              </a:spcBef>
              <a:spcAft>
                <a:spcPts val="0"/>
              </a:spcAft>
              <a:buClr>
                <a:schemeClr val="dk1"/>
              </a:buClr>
              <a:buSzPts val="1800"/>
              <a:buChar char="•"/>
            </a:pPr>
            <a:r>
              <a:rPr lang="en-IN" sz="1800"/>
              <a:t>% Efficiency = (output/input)* 100</a:t>
            </a:r>
            <a:endParaRPr sz="1800"/>
          </a:p>
          <a:p>
            <a:pPr indent="-342900" lvl="0" marL="342900" rtl="0" algn="l">
              <a:spcBef>
                <a:spcPts val="320"/>
              </a:spcBef>
              <a:spcAft>
                <a:spcPts val="0"/>
              </a:spcAft>
              <a:buClr>
                <a:schemeClr val="dk1"/>
              </a:buClr>
              <a:buSzPts val="1600"/>
              <a:buFont typeface="Calibri"/>
              <a:buNone/>
            </a:pPr>
            <a:r>
              <a:t/>
            </a:r>
            <a:endParaRPr sz="1600"/>
          </a:p>
          <a:p>
            <a:pPr indent="-241300" lvl="0" marL="342900" rtl="0" algn="l">
              <a:spcBef>
                <a:spcPts val="320"/>
              </a:spcBef>
              <a:spcAft>
                <a:spcPts val="0"/>
              </a:spcAft>
              <a:buClr>
                <a:schemeClr val="dk1"/>
              </a:buClr>
              <a:buSzPts val="1600"/>
              <a:buNone/>
            </a:pPr>
            <a:r>
              <a:t/>
            </a:r>
            <a:endParaRPr sz="1600">
              <a:latin typeface="Times New Roman"/>
              <a:ea typeface="Times New Roman"/>
              <a:cs typeface="Times New Roman"/>
              <a:sym typeface="Times New Roman"/>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77"/>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615" name="Google Shape;615;p77"/>
          <p:cNvSpPr/>
          <p:nvPr/>
        </p:nvSpPr>
        <p:spPr>
          <a:xfrm>
            <a:off x="714348" y="1071546"/>
            <a:ext cx="7715304" cy="20313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rPr b="1" lang="en-IN" sz="1800" u="sng">
                <a:solidFill>
                  <a:schemeClr val="dk1"/>
                </a:solidFill>
                <a:latin typeface="Arial"/>
                <a:ea typeface="Arial"/>
                <a:cs typeface="Arial"/>
                <a:sym typeface="Arial"/>
              </a:rPr>
              <a:t>Efficiency of machine as a generator:</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Let output current supplied by the generator = I Amps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Terminal voltage = V volts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Output of the generator = V I watts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Input = Output + Losses = V I + (W</a:t>
            </a:r>
            <a:r>
              <a:rPr baseline="-25000" lang="en-IN" sz="1800">
                <a:solidFill>
                  <a:schemeClr val="dk1"/>
                </a:solidFill>
                <a:latin typeface="Arial"/>
                <a:ea typeface="Arial"/>
                <a:cs typeface="Arial"/>
                <a:sym typeface="Arial"/>
              </a:rPr>
              <a:t>c</a:t>
            </a:r>
            <a:r>
              <a:rPr lang="en-IN" sz="1800">
                <a:solidFill>
                  <a:schemeClr val="dk1"/>
                </a:solidFill>
                <a:latin typeface="Arial"/>
                <a:ea typeface="Arial"/>
                <a:cs typeface="Arial"/>
                <a:sym typeface="Arial"/>
              </a:rPr>
              <a:t> + [I</a:t>
            </a:r>
            <a:r>
              <a:rPr baseline="-25000" lang="en-IN" sz="1800">
                <a:solidFill>
                  <a:schemeClr val="dk1"/>
                </a:solidFill>
                <a:latin typeface="Arial"/>
                <a:ea typeface="Arial"/>
                <a:cs typeface="Arial"/>
                <a:sym typeface="Arial"/>
              </a:rPr>
              <a:t>a</a:t>
            </a:r>
            <a:r>
              <a:rPr lang="en-IN" sz="1800">
                <a:solidFill>
                  <a:schemeClr val="dk1"/>
                </a:solidFill>
                <a:latin typeface="Arial"/>
                <a:ea typeface="Arial"/>
                <a:cs typeface="Arial"/>
                <a:sym typeface="Arial"/>
              </a:rPr>
              <a:t>]</a:t>
            </a:r>
            <a:r>
              <a:rPr baseline="30000" lang="en-IN" sz="1800">
                <a:solidFill>
                  <a:schemeClr val="dk1"/>
                </a:solidFill>
                <a:latin typeface="Arial"/>
                <a:ea typeface="Arial"/>
                <a:cs typeface="Arial"/>
                <a:sym typeface="Arial"/>
              </a:rPr>
              <a:t>2</a:t>
            </a:r>
            <a:r>
              <a:rPr lang="en-IN" sz="1800">
                <a:solidFill>
                  <a:schemeClr val="dk1"/>
                </a:solidFill>
                <a:latin typeface="Arial"/>
                <a:ea typeface="Arial"/>
                <a:cs typeface="Arial"/>
                <a:sym typeface="Arial"/>
              </a:rPr>
              <a:t>R</a:t>
            </a:r>
            <a:r>
              <a:rPr baseline="-25000" lang="en-IN" sz="1800">
                <a:solidFill>
                  <a:schemeClr val="dk1"/>
                </a:solidFill>
                <a:latin typeface="Arial"/>
                <a:ea typeface="Arial"/>
                <a:cs typeface="Arial"/>
                <a:sym typeface="Arial"/>
              </a:rPr>
              <a:t>a</a:t>
            </a:r>
            <a:r>
              <a:rPr lang="en-IN" sz="1800">
                <a:solidFill>
                  <a:schemeClr val="dk1"/>
                </a:solidFill>
                <a:latin typeface="Arial"/>
                <a:ea typeface="Arial"/>
                <a:cs typeface="Arial"/>
                <a:sym typeface="Arial"/>
              </a:rPr>
              <a:t>)   watts,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where I</a:t>
            </a:r>
            <a:r>
              <a:rPr baseline="-25000" lang="en-IN" sz="1800">
                <a:solidFill>
                  <a:schemeClr val="dk1"/>
                </a:solidFill>
                <a:latin typeface="Arial"/>
                <a:ea typeface="Arial"/>
                <a:cs typeface="Arial"/>
                <a:sym typeface="Arial"/>
              </a:rPr>
              <a:t>a </a:t>
            </a:r>
            <a:r>
              <a:rPr lang="en-IN" sz="1800">
                <a:solidFill>
                  <a:schemeClr val="dk1"/>
                </a:solidFill>
                <a:latin typeface="Arial"/>
                <a:ea typeface="Arial"/>
                <a:cs typeface="Arial"/>
                <a:sym typeface="Arial"/>
              </a:rPr>
              <a:t>= I + I</a:t>
            </a:r>
            <a:r>
              <a:rPr baseline="-25000" lang="en-IN" sz="1800">
                <a:solidFill>
                  <a:schemeClr val="dk1"/>
                </a:solidFill>
                <a:latin typeface="Arial"/>
                <a:ea typeface="Arial"/>
                <a:cs typeface="Arial"/>
                <a:sym typeface="Arial"/>
              </a:rPr>
              <a:t>sh</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N" sz="1800">
                <a:solidFill>
                  <a:schemeClr val="dk1"/>
                </a:solidFill>
                <a:latin typeface="Arial"/>
                <a:ea typeface="Arial"/>
                <a:cs typeface="Arial"/>
                <a:sym typeface="Arial"/>
              </a:rPr>
              <a:t>% Efficiency of generator = (output/input) *100</a:t>
            </a:r>
            <a:endParaRPr sz="1800">
              <a:solidFill>
                <a:schemeClr val="dk1"/>
              </a:solidFill>
              <a:latin typeface="Arial"/>
              <a:ea typeface="Arial"/>
              <a:cs typeface="Arial"/>
              <a:sym typeface="Arial"/>
            </a:endParaRPr>
          </a:p>
        </p:txBody>
      </p:sp>
      <p:sp>
        <p:nvSpPr>
          <p:cNvPr id="616" name="Google Shape;616;p77"/>
          <p:cNvSpPr txBox="1"/>
          <p:nvPr/>
        </p:nvSpPr>
        <p:spPr>
          <a:xfrm>
            <a:off x="642910" y="3286124"/>
            <a:ext cx="8143932"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1800">
                <a:solidFill>
                  <a:srgbClr val="C00000"/>
                </a:solidFill>
                <a:latin typeface="Arial"/>
                <a:ea typeface="Arial"/>
                <a:cs typeface="Arial"/>
                <a:sym typeface="Arial"/>
              </a:rPr>
              <a:t>Advantages:</a:t>
            </a:r>
            <a:r>
              <a:rPr lang="en-IN"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IN" sz="1800">
                <a:solidFill>
                  <a:schemeClr val="dk1"/>
                </a:solidFill>
                <a:latin typeface="Arial"/>
                <a:ea typeface="Arial"/>
                <a:cs typeface="Arial"/>
                <a:sym typeface="Arial"/>
              </a:rPr>
              <a:t>1.Efficiency and losses at any desired load can be determined due to knowing of losses.</a:t>
            </a:r>
            <a:endParaRPr/>
          </a:p>
          <a:p>
            <a:pPr indent="0" lvl="0" marL="0" marR="0" rtl="0" algn="l">
              <a:spcBef>
                <a:spcPts val="0"/>
              </a:spcBef>
              <a:spcAft>
                <a:spcPts val="0"/>
              </a:spcAft>
              <a:buNone/>
            </a:pPr>
            <a:r>
              <a:rPr lang="en-IN" sz="1800">
                <a:solidFill>
                  <a:schemeClr val="dk1"/>
                </a:solidFill>
                <a:latin typeface="Arial"/>
                <a:ea typeface="Arial"/>
                <a:cs typeface="Arial"/>
                <a:sym typeface="Arial"/>
              </a:rPr>
              <a:t>2.Though the test is carried on dc machine as a motor, the efficiency &amp; losses can be evaluated for motor as well as generator.</a:t>
            </a:r>
            <a:endParaRPr/>
          </a:p>
          <a:p>
            <a:pPr indent="0" lvl="0" marL="0" marR="0" rtl="0" algn="l">
              <a:spcBef>
                <a:spcPts val="0"/>
              </a:spcBef>
              <a:spcAft>
                <a:spcPts val="0"/>
              </a:spcAft>
              <a:buNone/>
            </a:pPr>
            <a:r>
              <a:rPr lang="en-IN" sz="1800">
                <a:solidFill>
                  <a:schemeClr val="dk1"/>
                </a:solidFill>
                <a:latin typeface="Arial"/>
                <a:ea typeface="Arial"/>
                <a:cs typeface="Arial"/>
                <a:sym typeface="Arial"/>
              </a:rPr>
              <a:t>3.This test is very simple and is suitable for only shunt and compound motors.</a:t>
            </a:r>
            <a:endParaRPr/>
          </a:p>
          <a:p>
            <a:pPr indent="0" lvl="0" marL="0" marR="0" rtl="0" algn="l">
              <a:spcBef>
                <a:spcPts val="0"/>
              </a:spcBef>
              <a:spcAft>
                <a:spcPts val="0"/>
              </a:spcAft>
              <a:buNone/>
            </a:pPr>
            <a:r>
              <a:rPr lang="en-IN" sz="1800">
                <a:solidFill>
                  <a:srgbClr val="C00000"/>
                </a:solidFill>
                <a:latin typeface="Arial"/>
                <a:ea typeface="Arial"/>
                <a:cs typeface="Arial"/>
                <a:sym typeface="Arial"/>
              </a:rPr>
              <a:t>Disadvantages:</a:t>
            </a:r>
            <a:endParaRPr/>
          </a:p>
          <a:p>
            <a:pPr indent="0" lvl="0" marL="0" marR="0" rtl="0" algn="l">
              <a:spcBef>
                <a:spcPts val="0"/>
              </a:spcBef>
              <a:spcAft>
                <a:spcPts val="0"/>
              </a:spcAft>
              <a:buNone/>
            </a:pPr>
            <a:r>
              <a:rPr lang="en-IN" sz="1800">
                <a:solidFill>
                  <a:schemeClr val="dk1"/>
                </a:solidFill>
                <a:latin typeface="Arial"/>
                <a:ea typeface="Arial"/>
                <a:cs typeface="Arial"/>
                <a:sym typeface="Arial"/>
              </a:rPr>
              <a:t>1.It is a no-load test so it cannot be applicable for series motor.</a:t>
            </a:r>
            <a:endParaRPr/>
          </a:p>
          <a:p>
            <a:pPr indent="0" lvl="0" marL="0" marR="0" rtl="0" algn="l">
              <a:spcBef>
                <a:spcPts val="0"/>
              </a:spcBef>
              <a:spcAft>
                <a:spcPts val="0"/>
              </a:spcAft>
              <a:buNone/>
            </a:pPr>
            <a:r>
              <a:rPr lang="en-IN" sz="1800">
                <a:solidFill>
                  <a:schemeClr val="dk1"/>
                </a:solidFill>
                <a:latin typeface="Arial"/>
                <a:ea typeface="Arial"/>
                <a:cs typeface="Arial"/>
                <a:sym typeface="Arial"/>
              </a:rPr>
              <a:t>2.Temperature rise in machine on load condition cannot be predicted.</a:t>
            </a:r>
            <a:endParaRPr sz="1800">
              <a:solidFill>
                <a:schemeClr val="dk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78"/>
          <p:cNvSpPr/>
          <p:nvPr/>
        </p:nvSpPr>
        <p:spPr>
          <a:xfrm>
            <a:off x="1905001" y="2209801"/>
            <a:ext cx="5334987" cy="132343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IN" sz="8000">
                <a:solidFill>
                  <a:srgbClr val="515151"/>
                </a:solidFill>
                <a:latin typeface="Arial"/>
                <a:ea typeface="Arial"/>
                <a:cs typeface="Arial"/>
                <a:sym typeface="Arial"/>
              </a:rPr>
              <a:t>Thank You</a:t>
            </a:r>
            <a:endParaRPr/>
          </a:p>
        </p:txBody>
      </p:sp>
      <p:sp>
        <p:nvSpPr>
          <p:cNvPr id="622" name="Google Shape;622;p78"/>
          <p:cNvSpPr txBox="1"/>
          <p:nvPr>
            <p:ph idx="12" type="sldNum"/>
          </p:nvPr>
        </p:nvSpPr>
        <p:spPr>
          <a:xfrm>
            <a:off x="6553200" y="6356351"/>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