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Lst>
  <p:sldSz cy="6858000" cx="9144000"/>
  <p:notesSz cx="6735750" cy="9866300"/>
  <p:embeddedFontLst>
    <p:embeddedFont>
      <p:font typeface="Candara"/>
      <p:regular r:id="rId82"/>
      <p:bold r:id="rId83"/>
      <p:italic r:id="rId84"/>
      <p:boldItalic r:id="rId85"/>
    </p:embeddedFont>
    <p:embeddedFont>
      <p:font typeface="Quintessential"/>
      <p:regular r:id="rId86"/>
    </p:embeddedFont>
    <p:embeddedFont>
      <p:font typeface="Noto Sans Symbols"/>
      <p:regular r:id="rId87"/>
      <p:bold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Candara-italic.fntdata"/><Relationship Id="rId83" Type="http://schemas.openxmlformats.org/officeDocument/2006/relationships/font" Target="fonts/Candara-bold.fntdata"/><Relationship Id="rId42" Type="http://schemas.openxmlformats.org/officeDocument/2006/relationships/slide" Target="slides/slide37.xml"/><Relationship Id="rId86" Type="http://schemas.openxmlformats.org/officeDocument/2006/relationships/font" Target="fonts/Quintessential-regular.fntdata"/><Relationship Id="rId41" Type="http://schemas.openxmlformats.org/officeDocument/2006/relationships/slide" Target="slides/slide36.xml"/><Relationship Id="rId85" Type="http://schemas.openxmlformats.org/officeDocument/2006/relationships/font" Target="fonts/Candara-boldItalic.fntdata"/><Relationship Id="rId44" Type="http://schemas.openxmlformats.org/officeDocument/2006/relationships/slide" Target="slides/slide39.xml"/><Relationship Id="rId88" Type="http://schemas.openxmlformats.org/officeDocument/2006/relationships/font" Target="fonts/NotoSansSymbols-bold.fntdata"/><Relationship Id="rId43" Type="http://schemas.openxmlformats.org/officeDocument/2006/relationships/slide" Target="slides/slide38.xml"/><Relationship Id="rId87" Type="http://schemas.openxmlformats.org/officeDocument/2006/relationships/font" Target="fonts/NotoSansSymbols-regular.fntdata"/><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slide" Target="slides/slide75.xml"/><Relationship Id="rId82" Type="http://schemas.openxmlformats.org/officeDocument/2006/relationships/font" Target="fonts/Candara-regular.fntdata"/><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19413" cy="49371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14763" y="0"/>
            <a:ext cx="2919412" cy="493713"/>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3100" y="4686300"/>
            <a:ext cx="5389563" cy="44402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371013"/>
            <a:ext cx="2919413" cy="493712"/>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14763" y="9371013"/>
            <a:ext cx="2919412" cy="493712"/>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4" name="Google Shape;154;p10:notes"/>
          <p:cNvSpPr txBox="1"/>
          <p:nvPr>
            <p:ph idx="1" type="body"/>
          </p:nvPr>
        </p:nvSpPr>
        <p:spPr>
          <a:xfrm>
            <a:off x="673100" y="4686300"/>
            <a:ext cx="5389563" cy="44402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0:notes"/>
          <p:cNvSpPr txBox="1"/>
          <p:nvPr>
            <p:ph idx="12" type="sldNum"/>
          </p:nvPr>
        </p:nvSpPr>
        <p:spPr>
          <a:xfrm>
            <a:off x="3814763" y="9371013"/>
            <a:ext cx="2919412" cy="49371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1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1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1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2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2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2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2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2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2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2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2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2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2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3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3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3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3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3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3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3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3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3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3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3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4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4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4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4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4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4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4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4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4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4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4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4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4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4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4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4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4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5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5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5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5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5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5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5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5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5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5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5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5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5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5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5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5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5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5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6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6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6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6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6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6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6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6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6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6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6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6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6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6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6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6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6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6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6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6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7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7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7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7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7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5" name="Google Shape;575;p7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7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7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7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7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7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7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7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p7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5" name="Shape 15"/>
        <p:cNvGrpSpPr/>
        <p:nvPr/>
      </p:nvGrpSpPr>
      <p:grpSpPr>
        <a:xfrm>
          <a:off x="0" y="0"/>
          <a:ext cx="0" cy="0"/>
          <a:chOff x="0" y="0"/>
          <a:chExt cx="0" cy="0"/>
        </a:xfrm>
      </p:grpSpPr>
      <p:sp>
        <p:nvSpPr>
          <p:cNvPr id="16" name="Google Shape;16;p2"/>
          <p:cNvSpPr txBox="1"/>
          <p:nvPr>
            <p:ph type="title"/>
          </p:nvPr>
        </p:nvSpPr>
        <p:spPr>
          <a:xfrm>
            <a:off x="457200" y="796926"/>
            <a:ext cx="8229600" cy="62071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
          <p:cNvSpPr txBox="1"/>
          <p:nvPr>
            <p:ph idx="1" type="body"/>
          </p:nvPr>
        </p:nvSpPr>
        <p:spPr>
          <a:xfrm>
            <a:off x="457200" y="1438277"/>
            <a:ext cx="4038600" cy="67151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2"/>
          <p:cNvSpPr txBox="1"/>
          <p:nvPr>
            <p:ph idx="2" type="body"/>
          </p:nvPr>
        </p:nvSpPr>
        <p:spPr>
          <a:xfrm>
            <a:off x="4648200" y="1438277"/>
            <a:ext cx="4038600" cy="67151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 name="Google Shape;19;p2"/>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 name="Google Shape;22;p3"/>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 name="Google Shape;23;p3"/>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4"/>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 name="Shape 30"/>
        <p:cNvGrpSpPr/>
        <p:nvPr/>
      </p:nvGrpSpPr>
      <p:grpSpPr>
        <a:xfrm>
          <a:off x="0" y="0"/>
          <a:ext cx="0" cy="0"/>
          <a:chOff x="0" y="0"/>
          <a:chExt cx="0" cy="0"/>
        </a:xfrm>
      </p:grpSpPr>
      <p:sp>
        <p:nvSpPr>
          <p:cNvPr id="31" name="Google Shape;31;p5"/>
          <p:cNvSpPr txBox="1"/>
          <p:nvPr>
            <p:ph type="ctrTitle"/>
          </p:nvPr>
        </p:nvSpPr>
        <p:spPr>
          <a:xfrm>
            <a:off x="685800" y="2130426"/>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2" name="Google Shape;32;p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3" name="Google Shape;33;p5"/>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8" name="Google Shape;38;p6"/>
          <p:cNvSpPr txBox="1"/>
          <p:nvPr>
            <p:ph idx="1" type="body"/>
          </p:nvPr>
        </p:nvSpPr>
        <p:spPr>
          <a:xfrm>
            <a:off x="457200" y="1535113"/>
            <a:ext cx="4040188" cy="639763"/>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6"/>
          <p:cNvSpPr txBox="1"/>
          <p:nvPr>
            <p:ph idx="3" type="body"/>
          </p:nvPr>
        </p:nvSpPr>
        <p:spPr>
          <a:xfrm>
            <a:off x="4645027" y="1535113"/>
            <a:ext cx="4041775" cy="639763"/>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6"/>
          <p:cNvSpPr txBox="1"/>
          <p:nvPr>
            <p:ph idx="4" type="body"/>
          </p:nvPr>
        </p:nvSpPr>
        <p:spPr>
          <a:xfrm>
            <a:off x="4645027"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6"/>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7" name="Google Shape;47;p7"/>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 name="Shape 50"/>
        <p:cNvGrpSpPr/>
        <p:nvPr/>
      </p:nvGrpSpPr>
      <p:grpSpPr>
        <a:xfrm>
          <a:off x="0" y="0"/>
          <a:ext cx="0" cy="0"/>
          <a:chOff x="0" y="0"/>
          <a:chExt cx="0" cy="0"/>
        </a:xfrm>
      </p:grpSpPr>
      <p:sp>
        <p:nvSpPr>
          <p:cNvPr id="51" name="Google Shape;51;p8"/>
          <p:cNvSpPr txBox="1"/>
          <p:nvPr>
            <p:ph type="title"/>
          </p:nvPr>
        </p:nvSpPr>
        <p:spPr>
          <a:xfrm>
            <a:off x="722313" y="4406901"/>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 name="Google Shape;52;p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3" name="Google Shape;53;p8"/>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 name="Shape 56"/>
        <p:cNvGrpSpPr/>
        <p:nvPr/>
      </p:nvGrpSpPr>
      <p:grpSpPr>
        <a:xfrm>
          <a:off x="0" y="0"/>
          <a:ext cx="0" cy="0"/>
          <a:chOff x="0" y="0"/>
          <a:chExt cx="0" cy="0"/>
        </a:xfrm>
      </p:grpSpPr>
      <p:sp>
        <p:nvSpPr>
          <p:cNvPr id="57" name="Google Shape;57;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 name="Google Shape;58;p9"/>
          <p:cNvSpPr txBox="1"/>
          <p:nvPr>
            <p:ph idx="1" type="body"/>
          </p:nvPr>
        </p:nvSpPr>
        <p:spPr>
          <a:xfrm>
            <a:off x="457200" y="1600201"/>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9" name="Google Shape;59;p9"/>
          <p:cNvSpPr txBox="1"/>
          <p:nvPr>
            <p:ph idx="2" type="body"/>
          </p:nvPr>
        </p:nvSpPr>
        <p:spPr>
          <a:xfrm>
            <a:off x="4648200" y="1600201"/>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0" name="Google Shape;60;p9"/>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2" y="273049"/>
            <a:ext cx="3008313" cy="116205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5" name="Google Shape;65;p10"/>
          <p:cNvSpPr txBox="1"/>
          <p:nvPr>
            <p:ph idx="1" type="body"/>
          </p:nvPr>
        </p:nvSpPr>
        <p:spPr>
          <a:xfrm>
            <a:off x="3575050" y="273052"/>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6" name="Google Shape;66;p10"/>
          <p:cNvSpPr txBox="1"/>
          <p:nvPr>
            <p:ph idx="2" type="body"/>
          </p:nvPr>
        </p:nvSpPr>
        <p:spPr>
          <a:xfrm>
            <a:off x="457202" y="1435102"/>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7" name="Google Shape;67;p10"/>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0"/>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11"/>
          <p:cNvSpPr txBox="1"/>
          <p:nvPr>
            <p:ph type="title"/>
          </p:nvPr>
        </p:nvSpPr>
        <p:spPr>
          <a:xfrm>
            <a:off x="1792288" y="4800600"/>
            <a:ext cx="5486400" cy="566739"/>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2" name="Google Shape;72;p11"/>
          <p:cNvSpPr/>
          <p:nvPr>
            <p:ph idx="2" type="pic"/>
          </p:nvPr>
        </p:nvSpPr>
        <p:spPr>
          <a:xfrm>
            <a:off x="1792288" y="612775"/>
            <a:ext cx="5486400" cy="4114800"/>
          </a:xfrm>
          <a:prstGeom prst="rect">
            <a:avLst/>
          </a:prstGeom>
          <a:noFill/>
          <a:ln>
            <a:noFill/>
          </a:ln>
        </p:spPr>
      </p:sp>
      <p:sp>
        <p:nvSpPr>
          <p:cNvPr id="73" name="Google Shape;73;p11"/>
          <p:cNvSpPr txBox="1"/>
          <p:nvPr>
            <p:ph idx="1" type="body"/>
          </p:nvPr>
        </p:nvSpPr>
        <p:spPr>
          <a:xfrm>
            <a:off x="1792288" y="5367338"/>
            <a:ext cx="5486400" cy="8048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4" name="Google Shape;74;p11"/>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9" name="Google Shape;79;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0" name="Google Shape;80;p12"/>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2"/>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13"/>
          <p:cNvSpPr txBox="1"/>
          <p:nvPr>
            <p:ph type="title"/>
          </p:nvPr>
        </p:nvSpPr>
        <p:spPr>
          <a:xfrm rot="5400000">
            <a:off x="4732338" y="2171702"/>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5" name="Google Shape;85;p1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6" name="Google Shape;86;p13"/>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3"/>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3.jpg"/><Relationship Id="rId5" Type="http://schemas.openxmlformats.org/officeDocument/2006/relationships/image" Target="../media/image12.jpg"/><Relationship Id="rId6" Type="http://schemas.openxmlformats.org/officeDocument/2006/relationships/image" Target="../media/image14.jpg"/><Relationship Id="rId7"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7.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9.png"/><Relationship Id="rId4" Type="http://schemas.openxmlformats.org/officeDocument/2006/relationships/image" Target="../media/image34.png"/><Relationship Id="rId5"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6.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videos/3-phase%20waveform-1%20min.mp4" TargetMode="Externa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videos/3%20Phase%20Induction%20Motor%20-%20YouTube%20(360p).mp4" TargetMode="External"/><Relationship Id="rId4" Type="http://schemas.openxmlformats.org/officeDocument/2006/relationships/hyperlink" Target="http://videos/3%20Phase%20Induction%20Motor%20-%20YouTube%20(360p).mp4" TargetMode="External"/><Relationship Id="rId5" Type="http://schemas.openxmlformats.org/officeDocument/2006/relationships/hyperlink" Target="http://videos/3%20Phase%20Induction%20Motor_%20Construction%20and%20Working%20Principle%20-%20YouTube%20(360p).mp4" TargetMode="External"/><Relationship Id="rId6" Type="http://schemas.openxmlformats.org/officeDocument/2006/relationships/hyperlink" Target="http://videos/How%20Does%20three%20phase%20Induction%20Motor%20works%20(construction%20and%20working)%20_%20-%20YouTube%20(360p).mp4"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38.png"/><Relationship Id="rId4" Type="http://schemas.openxmlformats.org/officeDocument/2006/relationships/hyperlink" Target="http://videos/Slip%20ring%20Induction%20Motor,%20How%20it%20works%20_%20-%20YouTube%20(360p).mp4" TargetMode="External"/><Relationship Id="rId5" Type="http://schemas.openxmlformats.org/officeDocument/2006/relationships/image" Target="../media/image31.png"/><Relationship Id="rId6" Type="http://schemas.openxmlformats.org/officeDocument/2006/relationships/image" Target="../media/image4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4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55.png"/><Relationship Id="rId4" Type="http://schemas.openxmlformats.org/officeDocument/2006/relationships/hyperlink" Target="http://videos/Torque%20Slip%20Characteristics%20-%20YouTube%20(360p).mp4"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4.png"/><Relationship Id="rId4" Type="http://schemas.openxmlformats.org/officeDocument/2006/relationships/hyperlink" Target="http://videos/Alternators/How%20does%20an%20Alternator%20Work%20_%20-%20YouTube%20(240p).flv"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50.png"/><Relationship Id="rId4" Type="http://schemas.openxmlformats.org/officeDocument/2006/relationships/image" Target="../media/image54.png"/><Relationship Id="rId5" Type="http://schemas.openxmlformats.org/officeDocument/2006/relationships/image" Target="../media/image76.png"/><Relationship Id="rId6" Type="http://schemas.openxmlformats.org/officeDocument/2006/relationships/image" Target="../media/image4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videos/Alternators/How%20does%20an%20Alternator%20Work%20_%20-%20YouTube%20(240p).flv" TargetMode="External"/><Relationship Id="rId4" Type="http://schemas.openxmlformats.org/officeDocument/2006/relationships/hyperlink" Target="http://videos/Alternators/How%20does%20an%20Alternator%20Work%20_%20-%20YouTube%20(240p).flv" TargetMode="External"/><Relationship Id="rId5" Type="http://schemas.openxmlformats.org/officeDocument/2006/relationships/image" Target="../media/image46.png"/><Relationship Id="rId6" Type="http://schemas.openxmlformats.org/officeDocument/2006/relationships/image" Target="../media/image52.png"/><Relationship Id="rId7" Type="http://schemas.openxmlformats.org/officeDocument/2006/relationships/image" Target="../media/image4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6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56.png"/><Relationship Id="rId4" Type="http://schemas.openxmlformats.org/officeDocument/2006/relationships/hyperlink" Target="http://videos/Alternators/How%20a%20hydro%20generator%20works%20-%20YouTube%20(240p).flv" TargetMode="External"/><Relationship Id="rId5" Type="http://schemas.openxmlformats.org/officeDocument/2006/relationships/image" Target="../media/image5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slide" Target="/ppt/slides/slide25.xml"/><Relationship Id="rId4" Type="http://schemas.openxmlformats.org/officeDocument/2006/relationships/image" Target="../media/image69.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53.png"/><Relationship Id="rId4" Type="http://schemas.openxmlformats.org/officeDocument/2006/relationships/hyperlink" Target="http://videos/Alternators/WEG%20Turbogenerator%20(English%20version)%20-%20YouTube%20(240p).flv" TargetMode="External"/><Relationship Id="rId5" Type="http://schemas.openxmlformats.org/officeDocument/2006/relationships/hyperlink" Target="http://videos/Alternators/WEG%20Turbogenerator%20(English%20version)%20-%20YouTube%20(240p).flv" TargetMode="External"/><Relationship Id="rId6" Type="http://schemas.openxmlformats.org/officeDocument/2006/relationships/image" Target="../media/image6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61.png"/><Relationship Id="rId4" Type="http://schemas.openxmlformats.org/officeDocument/2006/relationships/hyperlink" Target="http://videos/Alternators/Hydroelectric%20Power%20-%20How%20it%20Works%20-%20YouTube%20(240p).flv" TargetMode="External"/><Relationship Id="rId5" Type="http://schemas.openxmlformats.org/officeDocument/2006/relationships/hyperlink" Target="http://videos/Alternators/How%20does%20a%20Steam%20Turbine%20Work%20_%20-%20YouTube%20(240p).flv"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67.png"/><Relationship Id="rId4" Type="http://schemas.openxmlformats.org/officeDocument/2006/relationships/image" Target="../media/image66.png"/><Relationship Id="rId5" Type="http://schemas.openxmlformats.org/officeDocument/2006/relationships/image" Target="../media/image7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5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7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66.png"/><Relationship Id="rId4" Type="http://schemas.openxmlformats.org/officeDocument/2006/relationships/image" Target="../media/image70.png"/><Relationship Id="rId5" Type="http://schemas.openxmlformats.org/officeDocument/2006/relationships/image" Target="../media/image7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42.png"/><Relationship Id="rId4" Type="http://schemas.openxmlformats.org/officeDocument/2006/relationships/image" Target="../media/image67.png"/><Relationship Id="rId5" Type="http://schemas.openxmlformats.org/officeDocument/2006/relationships/image" Target="../media/image66.png"/><Relationship Id="rId6" Type="http://schemas.openxmlformats.org/officeDocument/2006/relationships/image" Target="../media/image71.png"/><Relationship Id="rId7" Type="http://schemas.openxmlformats.org/officeDocument/2006/relationships/image" Target="../media/image7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7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p:nvPr/>
        </p:nvSpPr>
        <p:spPr>
          <a:xfrm>
            <a:off x="0" y="0"/>
            <a:ext cx="9144000" cy="1142984"/>
          </a:xfrm>
          <a:prstGeom prst="rect">
            <a:avLst/>
          </a:prstGeom>
          <a:solidFill>
            <a:srgbClr val="FFCE33"/>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b="1" i="0" sz="4000" u="none" cap="none" strike="noStrike">
              <a:solidFill>
                <a:schemeClr val="dk1"/>
              </a:solidFill>
              <a:latin typeface="Quintessential"/>
              <a:ea typeface="Quintessential"/>
              <a:cs typeface="Quintessential"/>
              <a:sym typeface="Quintessential"/>
            </a:endParaRPr>
          </a:p>
          <a:p>
            <a:pPr indent="0" lvl="0" marL="0" marR="0" rtl="0" algn="ctr">
              <a:spcBef>
                <a:spcPts val="0"/>
              </a:spcBef>
              <a:spcAft>
                <a:spcPts val="0"/>
              </a:spcAft>
              <a:buNone/>
            </a:pPr>
            <a:r>
              <a:rPr b="1" i="0" lang="en-IN" sz="3200" u="none" cap="none" strike="noStrike">
                <a:solidFill>
                  <a:schemeClr val="dk1"/>
                </a:solidFill>
                <a:latin typeface="Quintessential"/>
                <a:ea typeface="Quintessential"/>
                <a:cs typeface="Quintessential"/>
                <a:sym typeface="Quintessential"/>
              </a:rPr>
              <a:t>BASIC ELECTRICAL ENGINEERING</a:t>
            </a:r>
            <a:endParaRPr b="1" i="0" sz="3200" u="none" cap="none" strike="noStrike">
              <a:solidFill>
                <a:schemeClr val="dk1"/>
              </a:solidFill>
              <a:latin typeface="Quintessential"/>
              <a:ea typeface="Quintessential"/>
              <a:cs typeface="Quintessential"/>
              <a:sym typeface="Quintessential"/>
            </a:endParaRPr>
          </a:p>
        </p:txBody>
      </p:sp>
      <p:sp>
        <p:nvSpPr>
          <p:cNvPr id="94" name="Google Shape;94;p14"/>
          <p:cNvSpPr txBox="1"/>
          <p:nvPr/>
        </p:nvSpPr>
        <p:spPr>
          <a:xfrm>
            <a:off x="428596" y="1714488"/>
            <a:ext cx="8313738" cy="3505200"/>
          </a:xfrm>
          <a:prstGeom prst="rect">
            <a:avLst/>
          </a:prstGeom>
          <a:noFill/>
          <a:ln>
            <a:noFill/>
          </a:ln>
        </p:spPr>
        <p:txBody>
          <a:bodyPr anchorCtr="0" anchor="ctr" bIns="91425" lIns="91425" spcFirstLastPara="1" rIns="91425" wrap="square" tIns="91425">
            <a:noAutofit/>
          </a:bodyPr>
          <a:lstStyle/>
          <a:p>
            <a:pPr indent="-609600" lvl="0" marL="609600" marR="0" rtl="0" algn="ctr">
              <a:spcBef>
                <a:spcPts val="0"/>
              </a:spcBef>
              <a:spcAft>
                <a:spcPts val="0"/>
              </a:spcAft>
              <a:buNone/>
            </a:pPr>
            <a:r>
              <a:rPr b="1" i="0" lang="en-IN" sz="2800" u="none" cap="none" strike="noStrike">
                <a:solidFill>
                  <a:schemeClr val="dk1"/>
                </a:solidFill>
                <a:latin typeface="Arial"/>
                <a:ea typeface="Arial"/>
                <a:cs typeface="Arial"/>
                <a:sym typeface="Arial"/>
              </a:rPr>
              <a:t>UNIT- III </a:t>
            </a:r>
            <a:endParaRPr/>
          </a:p>
          <a:p>
            <a:pPr indent="-609600" lvl="0" marL="609600" marR="0" rtl="0" algn="ctr">
              <a:spcBef>
                <a:spcPts val="0"/>
              </a:spcBef>
              <a:spcAft>
                <a:spcPts val="0"/>
              </a:spcAft>
              <a:buNone/>
            </a:pPr>
            <a:r>
              <a:rPr b="1" i="0" lang="en-IN" sz="2000" u="none" cap="none" strike="noStrike">
                <a:solidFill>
                  <a:schemeClr val="dk1"/>
                </a:solidFill>
                <a:latin typeface="Arial"/>
                <a:ea typeface="Arial"/>
                <a:cs typeface="Arial"/>
                <a:sym typeface="Arial"/>
              </a:rPr>
              <a:t>1- PHASE TRANSFORMERS</a:t>
            </a:r>
            <a:endParaRPr/>
          </a:p>
          <a:p>
            <a:pPr indent="-609600" lvl="0" marL="609600" marR="0" rtl="0" algn="ctr">
              <a:spcBef>
                <a:spcPts val="0"/>
              </a:spcBef>
              <a:spcAft>
                <a:spcPts val="0"/>
              </a:spcAft>
              <a:buNone/>
            </a:pPr>
            <a:r>
              <a:rPr b="1" i="0" lang="en-IN" sz="2000" u="none" cap="none" strike="noStrike">
                <a:solidFill>
                  <a:schemeClr val="dk1"/>
                </a:solidFill>
                <a:latin typeface="Arial"/>
                <a:ea typeface="Arial"/>
                <a:cs typeface="Arial"/>
                <a:sym typeface="Arial"/>
              </a:rPr>
              <a:t>3- PHASE INDUCTION MOTORS</a:t>
            </a:r>
            <a:endParaRPr/>
          </a:p>
          <a:p>
            <a:pPr indent="-609600" lvl="0" marL="609600" marR="0" rtl="0" algn="ctr">
              <a:spcBef>
                <a:spcPts val="0"/>
              </a:spcBef>
              <a:spcAft>
                <a:spcPts val="0"/>
              </a:spcAft>
              <a:buNone/>
            </a:pPr>
            <a:r>
              <a:rPr b="1" i="0" lang="en-IN" sz="2000" u="none" cap="none" strike="noStrike">
                <a:solidFill>
                  <a:schemeClr val="dk1"/>
                </a:solidFill>
                <a:latin typeface="Arial"/>
                <a:ea typeface="Arial"/>
                <a:cs typeface="Arial"/>
                <a:sym typeface="Arial"/>
              </a:rPr>
              <a:t>3- PHASE ALTERNATORS</a:t>
            </a:r>
            <a:endParaRPr/>
          </a:p>
          <a:p>
            <a:pPr indent="-609600" lvl="0" marL="609600" marR="0" rtl="0" algn="ctr">
              <a:spcBef>
                <a:spcPts val="0"/>
              </a:spcBef>
              <a:spcAft>
                <a:spcPts val="0"/>
              </a:spcAft>
              <a:buNone/>
            </a:pPr>
            <a:r>
              <a:t/>
            </a:r>
            <a:endParaRPr b="1" i="0" sz="24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t/>
            </a:r>
            <a:endParaRPr b="1" i="0" sz="24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rPr b="1" i="0" lang="en-IN" sz="2000" u="none" cap="none" strike="noStrike">
                <a:solidFill>
                  <a:schemeClr val="dk1"/>
                </a:solidFill>
                <a:latin typeface="Arial"/>
                <a:ea typeface="Arial"/>
                <a:cs typeface="Arial"/>
                <a:sym typeface="Arial"/>
              </a:rPr>
              <a:t>By </a:t>
            </a:r>
            <a:endParaRPr/>
          </a:p>
          <a:p>
            <a:pPr indent="-609600" lvl="0" marL="609600" marR="0" rtl="0" algn="ctr">
              <a:spcBef>
                <a:spcPts val="0"/>
              </a:spcBef>
              <a:spcAft>
                <a:spcPts val="0"/>
              </a:spcAft>
              <a:buNone/>
            </a:pPr>
            <a:r>
              <a:t/>
            </a:r>
            <a:endParaRPr b="1" i="0" sz="20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rPr b="1" i="0" lang="en-IN" sz="2000" u="none" cap="none" strike="noStrike">
                <a:solidFill>
                  <a:schemeClr val="dk1"/>
                </a:solidFill>
                <a:latin typeface="Arial"/>
                <a:ea typeface="Arial"/>
                <a:cs typeface="Arial"/>
                <a:sym typeface="Arial"/>
              </a:rPr>
              <a:t>M. Bhagya Lakshmi</a:t>
            </a:r>
            <a:endParaRPr b="1" i="0" sz="20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rPr b="1" i="0" lang="en-IN" sz="2000" u="none" cap="none" strike="noStrike">
                <a:solidFill>
                  <a:schemeClr val="dk1"/>
                </a:solidFill>
                <a:latin typeface="Arial"/>
                <a:ea typeface="Arial"/>
                <a:cs typeface="Arial"/>
                <a:sym typeface="Arial"/>
              </a:rPr>
              <a:t>Assistant Professor,</a:t>
            </a:r>
            <a:endParaRPr/>
          </a:p>
          <a:p>
            <a:pPr indent="-609600" lvl="0" marL="609600" marR="0" rtl="0" algn="ctr">
              <a:spcBef>
                <a:spcPts val="0"/>
              </a:spcBef>
              <a:spcAft>
                <a:spcPts val="0"/>
              </a:spcAft>
              <a:buNone/>
            </a:pPr>
            <a:r>
              <a:rPr b="1" i="0" lang="en-IN" sz="2000" u="none" cap="none" strike="noStrike">
                <a:solidFill>
                  <a:schemeClr val="dk1"/>
                </a:solidFill>
                <a:latin typeface="Arial"/>
                <a:ea typeface="Arial"/>
                <a:cs typeface="Arial"/>
                <a:sym typeface="Arial"/>
              </a:rPr>
              <a:t>Department of EEE</a:t>
            </a:r>
            <a:r>
              <a:rPr b="1" i="0" lang="en-IN" sz="2400" u="none" cap="none" strike="noStrike">
                <a:solidFill>
                  <a:schemeClr val="dk1"/>
                </a:solidFill>
                <a:latin typeface="Arial"/>
                <a:ea typeface="Arial"/>
                <a:cs typeface="Arial"/>
                <a:sym typeface="Arial"/>
              </a:rPr>
              <a:t>.</a:t>
            </a:r>
            <a:endParaRPr/>
          </a:p>
          <a:p>
            <a:pPr indent="-609600" lvl="0" marL="609600" marR="0" rtl="0" algn="ctr">
              <a:spcBef>
                <a:spcPts val="0"/>
              </a:spcBef>
              <a:spcAft>
                <a:spcPts val="0"/>
              </a:spcAft>
              <a:buNone/>
            </a:pPr>
            <a:r>
              <a:rPr b="1" i="0" lang="en-IN" sz="2400" u="none" cap="none" strike="noStrike">
                <a:solidFill>
                  <a:srgbClr val="000099"/>
                </a:solidFill>
                <a:latin typeface="Arial"/>
                <a:ea typeface="Arial"/>
                <a:cs typeface="Arial"/>
                <a:sym typeface="Arial"/>
              </a:rPr>
              <a:t>G. Pullaiah College of Engineering and Technology</a:t>
            </a:r>
            <a:endParaRPr/>
          </a:p>
          <a:p>
            <a:pPr indent="-609600" lvl="0" marL="609600" marR="0" rtl="0" algn="ctr">
              <a:spcBef>
                <a:spcPts val="0"/>
              </a:spcBef>
              <a:spcAft>
                <a:spcPts val="0"/>
              </a:spcAft>
              <a:buNone/>
            </a:pPr>
            <a:r>
              <a:rPr b="1" i="0" lang="en-IN" sz="2400" u="none" cap="none" strike="noStrike">
                <a:solidFill>
                  <a:srgbClr val="000099"/>
                </a:solidFill>
                <a:latin typeface="Arial"/>
                <a:ea typeface="Arial"/>
                <a:cs typeface="Arial"/>
                <a:sym typeface="Arial"/>
              </a:rPr>
              <a:t>Kurnool – 518452, Andhra Pradesh, India </a:t>
            </a:r>
            <a:endParaRPr b="1" i="0" sz="2400" u="none" cap="none" strike="noStrike">
              <a:solidFill>
                <a:srgbClr val="000099"/>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5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ph type="title"/>
          </p:nvPr>
        </p:nvSpPr>
        <p:spPr>
          <a:xfrm>
            <a:off x="457200" y="-2286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solidFill>
                  <a:srgbClr val="00B050"/>
                </a:solidFill>
              </a:rPr>
              <a:t>       </a:t>
            </a:r>
            <a:r>
              <a:rPr b="1" lang="en-IN" sz="3200"/>
              <a:t>Single phase Transformers</a:t>
            </a:r>
            <a:endParaRPr/>
          </a:p>
        </p:txBody>
      </p:sp>
      <p:sp>
        <p:nvSpPr>
          <p:cNvPr id="100" name="Google Shape;100;p15"/>
          <p:cNvSpPr txBox="1"/>
          <p:nvPr>
            <p:ph idx="1" type="body"/>
          </p:nvPr>
        </p:nvSpPr>
        <p:spPr>
          <a:xfrm>
            <a:off x="142844" y="1142984"/>
            <a:ext cx="92202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114000"/>
              </a:lnSpc>
              <a:spcBef>
                <a:spcPts val="0"/>
              </a:spcBef>
              <a:spcAft>
                <a:spcPts val="0"/>
              </a:spcAft>
              <a:buClr>
                <a:srgbClr val="00B0F0"/>
              </a:buClr>
              <a:buSzPts val="2700"/>
              <a:buChar char="•"/>
            </a:pPr>
            <a:r>
              <a:rPr b="1" lang="en-IN" sz="2700">
                <a:solidFill>
                  <a:srgbClr val="00B0F0"/>
                </a:solidFill>
              </a:rPr>
              <a:t>Principle of Operation of Single Phase transformer</a:t>
            </a:r>
            <a:endParaRPr/>
          </a:p>
          <a:p>
            <a:pPr indent="-342900" lvl="0" marL="342900" rtl="0" algn="l">
              <a:lnSpc>
                <a:spcPct val="114000"/>
              </a:lnSpc>
              <a:spcBef>
                <a:spcPts val="540"/>
              </a:spcBef>
              <a:spcAft>
                <a:spcPts val="0"/>
              </a:spcAft>
              <a:buClr>
                <a:srgbClr val="7030A0"/>
              </a:buClr>
              <a:buSzPts val="2700"/>
              <a:buChar char="•"/>
            </a:pPr>
            <a:r>
              <a:rPr b="1" lang="en-IN" sz="2700">
                <a:solidFill>
                  <a:srgbClr val="7030A0"/>
                </a:solidFill>
              </a:rPr>
              <a:t>Types of Transformers</a:t>
            </a:r>
            <a:endParaRPr/>
          </a:p>
          <a:p>
            <a:pPr indent="-342900" lvl="0" marL="342900" rtl="0" algn="l">
              <a:lnSpc>
                <a:spcPct val="114000"/>
              </a:lnSpc>
              <a:spcBef>
                <a:spcPts val="540"/>
              </a:spcBef>
              <a:spcAft>
                <a:spcPts val="0"/>
              </a:spcAft>
              <a:buClr>
                <a:srgbClr val="92D050"/>
              </a:buClr>
              <a:buSzPts val="2700"/>
              <a:buChar char="•"/>
            </a:pPr>
            <a:r>
              <a:rPr b="1" lang="en-IN" sz="2700">
                <a:solidFill>
                  <a:srgbClr val="92D050"/>
                </a:solidFill>
              </a:rPr>
              <a:t>Constructional Features</a:t>
            </a:r>
            <a:endParaRPr/>
          </a:p>
          <a:p>
            <a:pPr indent="-342900" lvl="0" marL="342900" rtl="0" algn="l">
              <a:lnSpc>
                <a:spcPct val="114000"/>
              </a:lnSpc>
              <a:spcBef>
                <a:spcPts val="540"/>
              </a:spcBef>
              <a:spcAft>
                <a:spcPts val="0"/>
              </a:spcAft>
              <a:buClr>
                <a:srgbClr val="974806"/>
              </a:buClr>
              <a:buSzPts val="2700"/>
              <a:buChar char="•"/>
            </a:pPr>
            <a:r>
              <a:rPr b="1" lang="en-IN" sz="2700">
                <a:solidFill>
                  <a:srgbClr val="974806"/>
                </a:solidFill>
              </a:rPr>
              <a:t>EMF Equation of Transformer </a:t>
            </a:r>
            <a:endParaRPr/>
          </a:p>
          <a:p>
            <a:pPr indent="-342900" lvl="0" marL="342900" rtl="0" algn="l">
              <a:lnSpc>
                <a:spcPct val="114000"/>
              </a:lnSpc>
              <a:spcBef>
                <a:spcPts val="540"/>
              </a:spcBef>
              <a:spcAft>
                <a:spcPts val="0"/>
              </a:spcAft>
              <a:buClr>
                <a:schemeClr val="accent6"/>
              </a:buClr>
              <a:buSzPts val="2700"/>
              <a:buChar char="•"/>
            </a:pPr>
            <a:r>
              <a:rPr b="1" lang="en-IN" sz="2700">
                <a:solidFill>
                  <a:schemeClr val="accent6"/>
                </a:solidFill>
              </a:rPr>
              <a:t>Losses, Efficiency and Regulation of Transformer </a:t>
            </a:r>
            <a:endParaRPr/>
          </a:p>
          <a:p>
            <a:pPr indent="-342900" lvl="0" marL="342900" rtl="0" algn="l">
              <a:lnSpc>
                <a:spcPct val="114000"/>
              </a:lnSpc>
              <a:spcBef>
                <a:spcPts val="540"/>
              </a:spcBef>
              <a:spcAft>
                <a:spcPts val="0"/>
              </a:spcAft>
              <a:buClr>
                <a:srgbClr val="C00000"/>
              </a:buClr>
              <a:buSzPts val="2700"/>
              <a:buChar char="•"/>
            </a:pPr>
            <a:r>
              <a:rPr b="1" lang="en-IN" sz="2700">
                <a:solidFill>
                  <a:srgbClr val="C00000"/>
                </a:solidFill>
              </a:rPr>
              <a:t>OC and SC Tests</a:t>
            </a:r>
            <a:endParaRPr/>
          </a:p>
          <a:p>
            <a:pPr indent="-171450" lvl="0" marL="342900" rtl="0" algn="l">
              <a:lnSpc>
                <a:spcPct val="114000"/>
              </a:lnSpc>
              <a:spcBef>
                <a:spcPts val="540"/>
              </a:spcBef>
              <a:spcAft>
                <a:spcPts val="0"/>
              </a:spcAft>
              <a:buClr>
                <a:schemeClr val="dk1"/>
              </a:buClr>
              <a:buSzPts val="2700"/>
              <a:buNone/>
            </a:pPr>
            <a:r>
              <a:t/>
            </a:r>
            <a:endParaRPr b="1" sz="2700">
              <a:solidFill>
                <a:srgbClr val="00B05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title"/>
          </p:nvPr>
        </p:nvSpPr>
        <p:spPr>
          <a:xfrm>
            <a:off x="457200" y="274637"/>
            <a:ext cx="8229600" cy="43971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solidFill>
                  <a:srgbClr val="00B050"/>
                </a:solidFill>
              </a:rPr>
              <a:t>Transformer</a:t>
            </a:r>
            <a:endParaRPr/>
          </a:p>
        </p:txBody>
      </p:sp>
      <p:sp>
        <p:nvSpPr>
          <p:cNvPr id="106" name="Google Shape;106;p16"/>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3200"/>
              <a:buChar char="•"/>
            </a:pPr>
            <a:r>
              <a:rPr lang="en-IN"/>
              <a:t>A static device which helps in the transformation of electric power in one circuit to electric power of the same frequency in another circuit. </a:t>
            </a:r>
            <a:endParaRPr/>
          </a:p>
          <a:p>
            <a:pPr indent="-342900" lvl="0" marL="342900" rtl="0" algn="just">
              <a:spcBef>
                <a:spcPts val="640"/>
              </a:spcBef>
              <a:spcAft>
                <a:spcPts val="0"/>
              </a:spcAft>
              <a:buClr>
                <a:schemeClr val="dk1"/>
              </a:buClr>
              <a:buSzPts val="3200"/>
              <a:buFont typeface="Calibri"/>
              <a:buNone/>
            </a:pPr>
            <a:r>
              <a:t/>
            </a:r>
            <a:endParaRPr/>
          </a:p>
          <a:p>
            <a:pPr indent="-342900" lvl="0" marL="342900" rtl="0" algn="l">
              <a:spcBef>
                <a:spcPts val="640"/>
              </a:spcBef>
              <a:spcAft>
                <a:spcPts val="0"/>
              </a:spcAft>
              <a:buClr>
                <a:schemeClr val="dk1"/>
              </a:buClr>
              <a:buSzPts val="3200"/>
              <a:buChar char="•"/>
            </a:pPr>
            <a:r>
              <a:rPr lang="en-IN"/>
              <a:t>The voltage can be raised or lowered in a circuit, but with a proportional increase or decrease in the current ratings.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7"/>
          <p:cNvSpPr/>
          <p:nvPr/>
        </p:nvSpPr>
        <p:spPr>
          <a:xfrm>
            <a:off x="2500298" y="214290"/>
            <a:ext cx="5062538" cy="584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IN" sz="3200" u="none" cap="none" strike="noStrike">
                <a:solidFill>
                  <a:srgbClr val="7030A0"/>
                </a:solidFill>
                <a:latin typeface="Arial"/>
                <a:ea typeface="Arial"/>
                <a:cs typeface="Arial"/>
                <a:sym typeface="Arial"/>
              </a:rPr>
              <a:t>Applications of Transformers</a:t>
            </a:r>
            <a:endParaRPr/>
          </a:p>
        </p:txBody>
      </p:sp>
      <p:sp>
        <p:nvSpPr>
          <p:cNvPr id="112" name="Google Shape;112;p17"/>
          <p:cNvSpPr/>
          <p:nvPr/>
        </p:nvSpPr>
        <p:spPr>
          <a:xfrm>
            <a:off x="142844" y="714356"/>
            <a:ext cx="9001156" cy="600164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IN" sz="1600">
                <a:solidFill>
                  <a:schemeClr val="dk1"/>
                </a:solidFill>
                <a:latin typeface="Arial"/>
                <a:ea typeface="Arial"/>
                <a:cs typeface="Arial"/>
                <a:sym typeface="Arial"/>
              </a:rPr>
              <a:t>There are four principal applications of transformers viz.</a:t>
            </a:r>
            <a:endParaRPr/>
          </a:p>
          <a:p>
            <a:pPr indent="0" lvl="0" marL="0" marR="0" rtl="0" algn="l">
              <a:lnSpc>
                <a:spcPct val="150000"/>
              </a:lnSpc>
              <a:spcBef>
                <a:spcPts val="0"/>
              </a:spcBef>
              <a:spcAft>
                <a:spcPts val="0"/>
              </a:spcAft>
              <a:buNone/>
            </a:pPr>
            <a:r>
              <a:rPr lang="en-IN" sz="1600">
                <a:solidFill>
                  <a:schemeClr val="dk1"/>
                </a:solidFill>
                <a:latin typeface="Arial"/>
                <a:ea typeface="Arial"/>
                <a:cs typeface="Arial"/>
                <a:sym typeface="Arial"/>
              </a:rPr>
              <a:t>( i ) Power transformers                                                    ( ii ) Distribution transformers</a:t>
            </a:r>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rPr lang="en-IN" sz="1600">
                <a:solidFill>
                  <a:schemeClr val="dk1"/>
                </a:solidFill>
                <a:latin typeface="Arial"/>
                <a:ea typeface="Arial"/>
                <a:cs typeface="Arial"/>
                <a:sym typeface="Arial"/>
              </a:rPr>
              <a:t>( iii ) Autotransformers                                                     ( iv ) Instrument transformers</a:t>
            </a:r>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t/>
            </a:r>
            <a:endParaRPr sz="1600">
              <a:solidFill>
                <a:schemeClr val="dk1"/>
              </a:solidFill>
              <a:latin typeface="Arial"/>
              <a:ea typeface="Arial"/>
              <a:cs typeface="Arial"/>
              <a:sym typeface="Arial"/>
            </a:endParaRPr>
          </a:p>
        </p:txBody>
      </p:sp>
      <p:pic>
        <p:nvPicPr>
          <p:cNvPr descr="12375885-electrical-power-transformer" id="113" name="Google Shape;113;p17"/>
          <p:cNvPicPr preferRelativeResize="0"/>
          <p:nvPr/>
        </p:nvPicPr>
        <p:blipFill rotWithShape="1">
          <a:blip r:embed="rId3">
            <a:alphaModFix/>
          </a:blip>
          <a:srcRect b="0" l="0" r="0" t="0"/>
          <a:stretch/>
        </p:blipFill>
        <p:spPr>
          <a:xfrm>
            <a:off x="500034" y="1500174"/>
            <a:ext cx="3286148" cy="2428891"/>
          </a:xfrm>
          <a:prstGeom prst="rect">
            <a:avLst/>
          </a:prstGeom>
          <a:noFill/>
          <a:ln>
            <a:noFill/>
          </a:ln>
        </p:spPr>
      </p:pic>
      <p:pic>
        <p:nvPicPr>
          <p:cNvPr descr="ElectricTransformer" id="114" name="Google Shape;114;p17"/>
          <p:cNvPicPr preferRelativeResize="0"/>
          <p:nvPr/>
        </p:nvPicPr>
        <p:blipFill rotWithShape="1">
          <a:blip r:embed="rId4">
            <a:alphaModFix/>
          </a:blip>
          <a:srcRect b="0" l="0" r="0" t="0"/>
          <a:stretch/>
        </p:blipFill>
        <p:spPr>
          <a:xfrm>
            <a:off x="5000628" y="1500174"/>
            <a:ext cx="3786214" cy="2500330"/>
          </a:xfrm>
          <a:prstGeom prst="rect">
            <a:avLst/>
          </a:prstGeom>
          <a:noFill/>
          <a:ln>
            <a:noFill/>
          </a:ln>
        </p:spPr>
      </p:pic>
      <p:pic>
        <p:nvPicPr>
          <p:cNvPr descr="C:\Users\DRK\Desktop\ATF.jpg" id="115" name="Google Shape;115;p17"/>
          <p:cNvPicPr preferRelativeResize="0"/>
          <p:nvPr/>
        </p:nvPicPr>
        <p:blipFill rotWithShape="1">
          <a:blip r:embed="rId5">
            <a:alphaModFix/>
          </a:blip>
          <a:srcRect b="0" l="0" r="0" t="0"/>
          <a:stretch/>
        </p:blipFill>
        <p:spPr>
          <a:xfrm>
            <a:off x="214282" y="4429132"/>
            <a:ext cx="2000232" cy="1433530"/>
          </a:xfrm>
          <a:prstGeom prst="rect">
            <a:avLst/>
          </a:prstGeom>
          <a:noFill/>
          <a:ln>
            <a:noFill/>
          </a:ln>
        </p:spPr>
      </p:pic>
      <p:pic>
        <p:nvPicPr>
          <p:cNvPr descr="Image result for auto transformer" id="116" name="Google Shape;116;p17"/>
          <p:cNvPicPr preferRelativeResize="0"/>
          <p:nvPr/>
        </p:nvPicPr>
        <p:blipFill rotWithShape="1">
          <a:blip r:embed="rId6">
            <a:alphaModFix/>
          </a:blip>
          <a:srcRect b="0" l="0" r="0" t="0"/>
          <a:stretch/>
        </p:blipFill>
        <p:spPr>
          <a:xfrm>
            <a:off x="2214546" y="4143380"/>
            <a:ext cx="1571636" cy="1928826"/>
          </a:xfrm>
          <a:prstGeom prst="rect">
            <a:avLst/>
          </a:prstGeom>
          <a:noFill/>
          <a:ln>
            <a:noFill/>
          </a:ln>
        </p:spPr>
      </p:pic>
      <p:pic>
        <p:nvPicPr>
          <p:cNvPr descr="Image result for instrument transformer" id="117" name="Google Shape;117;p17"/>
          <p:cNvPicPr preferRelativeResize="0"/>
          <p:nvPr/>
        </p:nvPicPr>
        <p:blipFill rotWithShape="1">
          <a:blip r:embed="rId7">
            <a:alphaModFix/>
          </a:blip>
          <a:srcRect b="0" l="0" r="0" t="0"/>
          <a:stretch/>
        </p:blipFill>
        <p:spPr>
          <a:xfrm>
            <a:off x="5429256" y="4572008"/>
            <a:ext cx="3000396" cy="171451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4000"/>
              <a:t>Working Principle</a:t>
            </a:r>
            <a:endParaRPr/>
          </a:p>
        </p:txBody>
      </p:sp>
      <p:sp>
        <p:nvSpPr>
          <p:cNvPr id="123" name="Google Shape;123;p18"/>
          <p:cNvSpPr txBox="1"/>
          <p:nvPr>
            <p:ph idx="1" type="body"/>
          </p:nvPr>
        </p:nvSpPr>
        <p:spPr>
          <a:xfrm>
            <a:off x="457200" y="990600"/>
            <a:ext cx="8229600" cy="4525963"/>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2000"/>
              <a:buChar char="•"/>
            </a:pPr>
            <a:r>
              <a:rPr lang="en-IN" sz="2000"/>
              <a:t>The main principle of operation of a transformer is mutual inductance between two circuits which is linked by a common magnetic flux. </a:t>
            </a:r>
            <a:endParaRPr/>
          </a:p>
          <a:p>
            <a:pPr indent="-342900" lvl="0" marL="342900" rtl="0" algn="just">
              <a:spcBef>
                <a:spcPts val="400"/>
              </a:spcBef>
              <a:spcAft>
                <a:spcPts val="0"/>
              </a:spcAft>
              <a:buClr>
                <a:schemeClr val="dk1"/>
              </a:buClr>
              <a:buSzPts val="2000"/>
              <a:buChar char="•"/>
            </a:pPr>
            <a:r>
              <a:rPr lang="en-IN" sz="2000"/>
              <a:t>A basic transformer consists of two coils that are electrically separated and inductive, but are magnetically linked through a path of reluctance.</a:t>
            </a:r>
            <a:endParaRPr/>
          </a:p>
        </p:txBody>
      </p:sp>
      <p:pic>
        <p:nvPicPr>
          <p:cNvPr id="124" name="Google Shape;124;p18"/>
          <p:cNvPicPr preferRelativeResize="0"/>
          <p:nvPr/>
        </p:nvPicPr>
        <p:blipFill rotWithShape="1">
          <a:blip r:embed="rId3">
            <a:alphaModFix/>
          </a:blip>
          <a:srcRect b="0" l="0" r="0" t="0"/>
          <a:stretch/>
        </p:blipFill>
        <p:spPr>
          <a:xfrm>
            <a:off x="2357422" y="2857496"/>
            <a:ext cx="4295775" cy="2876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solidFill>
                  <a:srgbClr val="7030A0"/>
                </a:solidFill>
              </a:rPr>
              <a:t>Operation of Transformer</a:t>
            </a:r>
            <a:endParaRPr/>
          </a:p>
        </p:txBody>
      </p:sp>
      <p:sp>
        <p:nvSpPr>
          <p:cNvPr id="130" name="Google Shape;130;p19"/>
          <p:cNvSpPr txBox="1"/>
          <p:nvPr>
            <p:ph idx="1" type="body"/>
          </p:nvPr>
        </p:nvSpPr>
        <p:spPr>
          <a:xfrm>
            <a:off x="152400" y="762000"/>
            <a:ext cx="8839200" cy="4525963"/>
          </a:xfrm>
          <a:prstGeom prst="rect">
            <a:avLst/>
          </a:prstGeom>
          <a:noFill/>
          <a:ln>
            <a:noFill/>
          </a:ln>
        </p:spPr>
        <p:txBody>
          <a:bodyPr anchorCtr="0" anchor="t" bIns="45700" lIns="91425" spcFirstLastPara="1" rIns="91425" wrap="square" tIns="45700">
            <a:noAutofit/>
          </a:bodyPr>
          <a:lstStyle/>
          <a:p>
            <a:pPr indent="-342900" lvl="0" marL="342900" rtl="0" algn="just">
              <a:lnSpc>
                <a:spcPct val="114000"/>
              </a:lnSpc>
              <a:spcBef>
                <a:spcPts val="0"/>
              </a:spcBef>
              <a:spcAft>
                <a:spcPts val="0"/>
              </a:spcAft>
              <a:buClr>
                <a:schemeClr val="dk1"/>
              </a:buClr>
              <a:buSzPts val="2400"/>
              <a:buChar char="•"/>
            </a:pPr>
            <a:r>
              <a:rPr lang="en-IN" sz="2400"/>
              <a:t>The transformer has primary and secondary windings. </a:t>
            </a:r>
            <a:endParaRPr/>
          </a:p>
          <a:p>
            <a:pPr indent="-342900" lvl="0" marL="342900" rtl="0" algn="just">
              <a:lnSpc>
                <a:spcPct val="114000"/>
              </a:lnSpc>
              <a:spcBef>
                <a:spcPts val="480"/>
              </a:spcBef>
              <a:spcAft>
                <a:spcPts val="0"/>
              </a:spcAft>
              <a:buClr>
                <a:schemeClr val="dk1"/>
              </a:buClr>
              <a:buSzPts val="2400"/>
              <a:buChar char="•"/>
            </a:pPr>
            <a:r>
              <a:rPr lang="en-IN" sz="2400"/>
              <a:t>The core laminations are joined in the form of strips.</a:t>
            </a:r>
            <a:endParaRPr/>
          </a:p>
          <a:p>
            <a:pPr indent="-342900" lvl="0" marL="342900" rtl="0" algn="just">
              <a:lnSpc>
                <a:spcPct val="114000"/>
              </a:lnSpc>
              <a:spcBef>
                <a:spcPts val="480"/>
              </a:spcBef>
              <a:spcAft>
                <a:spcPts val="0"/>
              </a:spcAft>
              <a:buClr>
                <a:schemeClr val="dk1"/>
              </a:buClr>
              <a:buSzPts val="2400"/>
              <a:buChar char="•"/>
            </a:pPr>
            <a:r>
              <a:rPr lang="en-IN" sz="2400"/>
              <a:t> A mutual electro-motive force is induced in the transformer from the alternating flux that is set up in the laminated core, due to the coil that is connected to a source of alternating voltage. </a:t>
            </a:r>
            <a:endParaRPr/>
          </a:p>
          <a:p>
            <a:pPr indent="-342900" lvl="0" marL="342900" rtl="0" algn="just">
              <a:lnSpc>
                <a:spcPct val="114000"/>
              </a:lnSpc>
              <a:spcBef>
                <a:spcPts val="480"/>
              </a:spcBef>
              <a:spcAft>
                <a:spcPts val="0"/>
              </a:spcAft>
              <a:buClr>
                <a:schemeClr val="dk1"/>
              </a:buClr>
              <a:buSzPts val="2400"/>
              <a:buChar char="•"/>
            </a:pPr>
            <a:r>
              <a:rPr lang="en-IN" sz="2400"/>
              <a:t>Most of the alternating flux developed by this coil is linked with the other coil and thus produces the mutual induced electro-motive force. </a:t>
            </a:r>
            <a:endParaRPr/>
          </a:p>
          <a:p>
            <a:pPr indent="-342900" lvl="0" marL="342900" rtl="0" algn="just">
              <a:lnSpc>
                <a:spcPct val="114000"/>
              </a:lnSpc>
              <a:spcBef>
                <a:spcPts val="480"/>
              </a:spcBef>
              <a:spcAft>
                <a:spcPts val="0"/>
              </a:spcAft>
              <a:buClr>
                <a:schemeClr val="dk1"/>
              </a:buClr>
              <a:buSzPts val="2400"/>
              <a:buChar char="•"/>
            </a:pPr>
            <a:r>
              <a:rPr lang="en-IN" sz="2400"/>
              <a:t>The so produced electro-motive force can be explained with the help of </a:t>
            </a:r>
            <a:r>
              <a:rPr b="1" lang="en-IN" sz="2400"/>
              <a:t>Faraday’s laws of Electromagnetic Induction</a:t>
            </a:r>
            <a:r>
              <a:rPr lang="en-IN" sz="2400"/>
              <a:t> as : </a:t>
            </a:r>
            <a:r>
              <a:rPr b="1" lang="en-IN" sz="2400"/>
              <a:t> e=M*dI/dt</a:t>
            </a:r>
            <a:endParaRPr b="1"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0"/>
          <p:cNvSpPr txBox="1"/>
          <p:nvPr>
            <p:ph idx="1" type="body"/>
          </p:nvPr>
        </p:nvSpPr>
        <p:spPr>
          <a:xfrm>
            <a:off x="304800" y="1295400"/>
            <a:ext cx="8458200" cy="4525963"/>
          </a:xfrm>
          <a:prstGeom prst="rect">
            <a:avLst/>
          </a:prstGeom>
          <a:noFill/>
          <a:ln>
            <a:noFill/>
          </a:ln>
        </p:spPr>
        <p:txBody>
          <a:bodyPr anchorCtr="0" anchor="t" bIns="45700" lIns="91425" spcFirstLastPara="1" rIns="91425" wrap="square" tIns="45700">
            <a:noAutofit/>
          </a:bodyPr>
          <a:lstStyle/>
          <a:p>
            <a:pPr indent="-342900" lvl="0" marL="342900" rtl="0" algn="just">
              <a:lnSpc>
                <a:spcPct val="114000"/>
              </a:lnSpc>
              <a:spcBef>
                <a:spcPts val="0"/>
              </a:spcBef>
              <a:spcAft>
                <a:spcPts val="0"/>
              </a:spcAft>
              <a:buClr>
                <a:schemeClr val="dk1"/>
              </a:buClr>
              <a:buSzPts val="2800"/>
              <a:buChar char="•"/>
            </a:pPr>
            <a:r>
              <a:rPr lang="en-IN" sz="2800"/>
              <a:t>If the second coil circuit is closed, a current flows in it and thus electrical energy is transferred magnetically from the first to the second coil.</a:t>
            </a:r>
            <a:endParaRPr/>
          </a:p>
          <a:p>
            <a:pPr indent="-342900" lvl="0" marL="342900" rtl="0" algn="just">
              <a:lnSpc>
                <a:spcPct val="114000"/>
              </a:lnSpc>
              <a:spcBef>
                <a:spcPts val="560"/>
              </a:spcBef>
              <a:spcAft>
                <a:spcPts val="0"/>
              </a:spcAft>
              <a:buClr>
                <a:schemeClr val="dk1"/>
              </a:buClr>
              <a:buSzPts val="2800"/>
              <a:buChar char="•"/>
            </a:pPr>
            <a:r>
              <a:rPr lang="en-IN" sz="2800"/>
              <a:t>The alternating current supply is given to the first coil and hence it can be called as the primary winding. </a:t>
            </a:r>
            <a:endParaRPr/>
          </a:p>
          <a:p>
            <a:pPr indent="-342900" lvl="0" marL="342900" rtl="0" algn="just">
              <a:lnSpc>
                <a:spcPct val="114000"/>
              </a:lnSpc>
              <a:spcBef>
                <a:spcPts val="560"/>
              </a:spcBef>
              <a:spcAft>
                <a:spcPts val="0"/>
              </a:spcAft>
              <a:buClr>
                <a:schemeClr val="dk1"/>
              </a:buClr>
              <a:buSzPts val="2800"/>
              <a:buChar char="•"/>
            </a:pPr>
            <a:r>
              <a:rPr lang="en-IN" sz="2800"/>
              <a:t>The energy is drawn out from the second coil and thus can be called as the secondary winding. </a:t>
            </a:r>
            <a:endParaRPr/>
          </a:p>
          <a:p>
            <a:pPr indent="-165100" lvl="0" marL="342900" rtl="0" algn="just">
              <a:lnSpc>
                <a:spcPct val="114000"/>
              </a:lnSpc>
              <a:spcBef>
                <a:spcPts val="560"/>
              </a:spcBef>
              <a:spcAft>
                <a:spcPts val="0"/>
              </a:spcAft>
              <a:buClr>
                <a:schemeClr val="dk1"/>
              </a:buClr>
              <a:buSzPts val="2800"/>
              <a:buNone/>
            </a:pPr>
            <a:r>
              <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1"/>
          <p:cNvSpPr txBox="1"/>
          <p:nvPr>
            <p:ph type="title"/>
          </p:nvPr>
        </p:nvSpPr>
        <p:spPr>
          <a:xfrm>
            <a:off x="457200" y="0"/>
            <a:ext cx="8229600" cy="78579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a:solidFill>
                  <a:srgbClr val="00B050"/>
                </a:solidFill>
              </a:rPr>
              <a:t>Types of Transformers</a:t>
            </a:r>
            <a:endParaRPr/>
          </a:p>
        </p:txBody>
      </p:sp>
      <p:pic>
        <p:nvPicPr>
          <p:cNvPr id="141" name="Google Shape;141;p21"/>
          <p:cNvPicPr preferRelativeResize="0"/>
          <p:nvPr/>
        </p:nvPicPr>
        <p:blipFill rotWithShape="1">
          <a:blip r:embed="rId3">
            <a:alphaModFix/>
          </a:blip>
          <a:srcRect b="0" l="0" r="0" t="0"/>
          <a:stretch/>
        </p:blipFill>
        <p:spPr>
          <a:xfrm>
            <a:off x="381000" y="914400"/>
            <a:ext cx="3733800" cy="2698750"/>
          </a:xfrm>
          <a:prstGeom prst="rect">
            <a:avLst/>
          </a:prstGeom>
          <a:noFill/>
          <a:ln>
            <a:noFill/>
          </a:ln>
        </p:spPr>
      </p:pic>
      <p:pic>
        <p:nvPicPr>
          <p:cNvPr id="142" name="Google Shape;142;p21"/>
          <p:cNvPicPr preferRelativeResize="0"/>
          <p:nvPr/>
        </p:nvPicPr>
        <p:blipFill rotWithShape="1">
          <a:blip r:embed="rId4">
            <a:alphaModFix/>
          </a:blip>
          <a:srcRect b="0" l="0" r="0" t="0"/>
          <a:stretch/>
        </p:blipFill>
        <p:spPr>
          <a:xfrm>
            <a:off x="4648200" y="914400"/>
            <a:ext cx="3200400" cy="2667000"/>
          </a:xfrm>
          <a:prstGeom prst="rect">
            <a:avLst/>
          </a:prstGeom>
          <a:noFill/>
          <a:ln>
            <a:noFill/>
          </a:ln>
        </p:spPr>
      </p:pic>
      <p:sp>
        <p:nvSpPr>
          <p:cNvPr descr="Image result for core type transformer" id="143" name="Google Shape;143;p2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Image result for core type transformer" id="144" name="Google Shape;144;p21"/>
          <p:cNvPicPr preferRelativeResize="0"/>
          <p:nvPr/>
        </p:nvPicPr>
        <p:blipFill rotWithShape="1">
          <a:blip r:embed="rId5">
            <a:alphaModFix/>
          </a:blip>
          <a:srcRect b="0" l="0" r="0" t="0"/>
          <a:stretch/>
        </p:blipFill>
        <p:spPr>
          <a:xfrm>
            <a:off x="571472" y="3714753"/>
            <a:ext cx="3467100" cy="2500330"/>
          </a:xfrm>
          <a:prstGeom prst="rect">
            <a:avLst/>
          </a:prstGeom>
          <a:noFill/>
          <a:ln>
            <a:noFill/>
          </a:ln>
        </p:spPr>
      </p:pic>
      <p:pic>
        <p:nvPicPr>
          <p:cNvPr id="145" name="Google Shape;145;p21"/>
          <p:cNvPicPr preferRelativeResize="0"/>
          <p:nvPr/>
        </p:nvPicPr>
        <p:blipFill rotWithShape="1">
          <a:blip r:embed="rId6">
            <a:alphaModFix/>
          </a:blip>
          <a:srcRect b="0" l="0" r="0" t="0"/>
          <a:stretch/>
        </p:blipFill>
        <p:spPr>
          <a:xfrm>
            <a:off x="4572000" y="3505200"/>
            <a:ext cx="3416300" cy="24955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2"/>
          <p:cNvSpPr txBox="1"/>
          <p:nvPr>
            <p:ph type="title"/>
          </p:nvPr>
        </p:nvSpPr>
        <p:spPr>
          <a:xfrm>
            <a:off x="457200" y="274637"/>
            <a:ext cx="8229600" cy="43971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t>           Construction of Transformer</a:t>
            </a:r>
            <a:endParaRPr/>
          </a:p>
        </p:txBody>
      </p:sp>
      <p:pic>
        <p:nvPicPr>
          <p:cNvPr id="151" name="Google Shape;151;p22"/>
          <p:cNvPicPr preferRelativeResize="0"/>
          <p:nvPr>
            <p:ph idx="1" type="body"/>
          </p:nvPr>
        </p:nvPicPr>
        <p:blipFill rotWithShape="1">
          <a:blip r:embed="rId3">
            <a:alphaModFix/>
          </a:blip>
          <a:srcRect b="0" l="0" r="0" t="0"/>
          <a:stretch/>
        </p:blipFill>
        <p:spPr>
          <a:xfrm>
            <a:off x="762000" y="1219200"/>
            <a:ext cx="7924800" cy="471013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3"/>
          <p:cNvSpPr txBox="1"/>
          <p:nvPr>
            <p:ph type="title"/>
          </p:nvPr>
        </p:nvSpPr>
        <p:spPr>
          <a:xfrm>
            <a:off x="457200" y="-76200"/>
            <a:ext cx="8229600" cy="93343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solidFill>
                  <a:srgbClr val="7030A0"/>
                </a:solidFill>
              </a:rPr>
              <a:t>                 Constructional Details of Transformers</a:t>
            </a:r>
            <a:endParaRPr/>
          </a:p>
        </p:txBody>
      </p:sp>
      <p:sp>
        <p:nvSpPr>
          <p:cNvPr id="158" name="Google Shape;158;p23"/>
          <p:cNvSpPr txBox="1"/>
          <p:nvPr>
            <p:ph idx="1" type="body"/>
          </p:nvPr>
        </p:nvSpPr>
        <p:spPr>
          <a:xfrm>
            <a:off x="381000" y="914400"/>
            <a:ext cx="8229600" cy="4525963"/>
          </a:xfrm>
          <a:prstGeom prst="rect">
            <a:avLst/>
          </a:prstGeom>
          <a:noFill/>
          <a:ln>
            <a:noFill/>
          </a:ln>
        </p:spPr>
        <p:txBody>
          <a:bodyPr anchorCtr="0" anchor="t" bIns="45700" lIns="91425" spcFirstLastPara="1" rIns="91425" wrap="square" tIns="45700">
            <a:noAutofit/>
          </a:bodyPr>
          <a:lstStyle/>
          <a:p>
            <a:pPr indent="-609600" lvl="0" marL="609600" rtl="0" algn="l">
              <a:lnSpc>
                <a:spcPct val="114000"/>
              </a:lnSpc>
              <a:spcBef>
                <a:spcPts val="0"/>
              </a:spcBef>
              <a:spcAft>
                <a:spcPts val="0"/>
              </a:spcAft>
              <a:buClr>
                <a:schemeClr val="dk1"/>
              </a:buClr>
              <a:buSzPts val="2400"/>
              <a:buFont typeface="Calibri"/>
              <a:buNone/>
            </a:pPr>
            <a:r>
              <a:rPr lang="en-IN" sz="2400"/>
              <a:t>The Important parts of a transformer are:</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Core</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Windings</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Tank</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Conservator</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Bushings</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Breather</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Radiators</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Winding leads (input)</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Winding leads (Output)</a:t>
            </a:r>
            <a:endParaRPr/>
          </a:p>
          <a:p>
            <a:pPr indent="-609600" lvl="0" marL="609600" rtl="0" algn="l">
              <a:lnSpc>
                <a:spcPct val="114000"/>
              </a:lnSpc>
              <a:spcBef>
                <a:spcPts val="480"/>
              </a:spcBef>
              <a:spcAft>
                <a:spcPts val="0"/>
              </a:spcAft>
              <a:buClr>
                <a:schemeClr val="dk1"/>
              </a:buClr>
              <a:buSzPts val="2400"/>
              <a:buFont typeface="Calibri"/>
              <a:buAutoNum type="arabicPeriod"/>
            </a:pPr>
            <a:r>
              <a:rPr lang="en-IN" sz="2400"/>
              <a:t>Transformer Oil</a:t>
            </a:r>
            <a:endParaRPr/>
          </a:p>
          <a:p>
            <a:pPr indent="-609600" lvl="0" marL="609600" rtl="0" algn="l">
              <a:lnSpc>
                <a:spcPct val="114000"/>
              </a:lnSpc>
              <a:spcBef>
                <a:spcPts val="480"/>
              </a:spcBef>
              <a:spcAft>
                <a:spcPts val="0"/>
              </a:spcAft>
              <a:buClr>
                <a:schemeClr val="dk1"/>
              </a:buClr>
              <a:buSzPts val="2400"/>
              <a:buFont typeface="Calibri"/>
              <a:buNone/>
            </a:pPr>
            <a:r>
              <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4"/>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solidFill>
                  <a:srgbClr val="7030A0"/>
                </a:solidFill>
              </a:rPr>
              <a:t>Core</a:t>
            </a:r>
            <a:endParaRPr/>
          </a:p>
        </p:txBody>
      </p:sp>
      <p:sp>
        <p:nvSpPr>
          <p:cNvPr id="164" name="Google Shape;164;p24"/>
          <p:cNvSpPr txBox="1"/>
          <p:nvPr>
            <p:ph idx="1" type="body"/>
          </p:nvPr>
        </p:nvSpPr>
        <p:spPr>
          <a:xfrm>
            <a:off x="142844" y="1071546"/>
            <a:ext cx="8686800" cy="4525963"/>
          </a:xfrm>
          <a:prstGeom prst="rect">
            <a:avLst/>
          </a:prstGeom>
          <a:noFill/>
          <a:ln>
            <a:noFill/>
          </a:ln>
        </p:spPr>
        <p:txBody>
          <a:bodyPr anchorCtr="0" anchor="t" bIns="45700" lIns="91425" spcFirstLastPara="1" rIns="91425" wrap="square" tIns="45700">
            <a:noAutofit/>
          </a:bodyPr>
          <a:lstStyle/>
          <a:p>
            <a:pPr indent="-342900" lvl="0" marL="342900" rtl="0" algn="just">
              <a:lnSpc>
                <a:spcPct val="114000"/>
              </a:lnSpc>
              <a:spcBef>
                <a:spcPts val="0"/>
              </a:spcBef>
              <a:spcAft>
                <a:spcPts val="0"/>
              </a:spcAft>
              <a:buClr>
                <a:schemeClr val="dk1"/>
              </a:buClr>
              <a:buSzPts val="2400"/>
              <a:buChar char="•"/>
            </a:pPr>
            <a:r>
              <a:rPr lang="en-IN" sz="2400"/>
              <a:t>Transformer core is made up of silicon steel or sheet steel with 4% silicon</a:t>
            </a:r>
            <a:endParaRPr/>
          </a:p>
          <a:p>
            <a:pPr indent="-342900" lvl="0" marL="342900" rtl="0" algn="just">
              <a:lnSpc>
                <a:spcPct val="114000"/>
              </a:lnSpc>
              <a:spcBef>
                <a:spcPts val="480"/>
              </a:spcBef>
              <a:spcAft>
                <a:spcPts val="0"/>
              </a:spcAft>
              <a:buClr>
                <a:schemeClr val="dk1"/>
              </a:buClr>
              <a:buSzPts val="2400"/>
              <a:buChar char="•"/>
            </a:pPr>
            <a:r>
              <a:rPr lang="en-IN" sz="2400"/>
              <a:t>Sheets are laminated with an oxide layer to reduce the iron losses.</a:t>
            </a:r>
            <a:endParaRPr/>
          </a:p>
          <a:p>
            <a:pPr indent="-342900" lvl="0" marL="342900" rtl="0" algn="just">
              <a:lnSpc>
                <a:spcPct val="114000"/>
              </a:lnSpc>
              <a:spcBef>
                <a:spcPts val="480"/>
              </a:spcBef>
              <a:spcAft>
                <a:spcPts val="0"/>
              </a:spcAft>
              <a:buClr>
                <a:schemeClr val="dk1"/>
              </a:buClr>
              <a:buSzPts val="2400"/>
              <a:buChar char="•"/>
            </a:pPr>
            <a:r>
              <a:rPr lang="en-IN" sz="2400"/>
              <a:t>The thickness of laminations are 0.35mm for 60Hz and 5 mm for 25 Hz operations.</a:t>
            </a:r>
            <a:endParaRPr/>
          </a:p>
          <a:p>
            <a:pPr indent="-342900" lvl="0" marL="342900" rtl="0" algn="just">
              <a:lnSpc>
                <a:spcPct val="114000"/>
              </a:lnSpc>
              <a:spcBef>
                <a:spcPts val="480"/>
              </a:spcBef>
              <a:spcAft>
                <a:spcPts val="0"/>
              </a:spcAft>
              <a:buClr>
                <a:schemeClr val="dk1"/>
              </a:buClr>
              <a:buSzPts val="2400"/>
              <a:buChar char="•"/>
            </a:pPr>
            <a:r>
              <a:rPr lang="en-IN" sz="2400"/>
              <a:t>The purpose of the core is to provide a magnetic path of low reluctance between the two windings so that whenever one winding is excited, the flux established by the winding will link fully with the other winding without any appreciable leakage.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solidFill>
                  <a:srgbClr val="7030A0"/>
                </a:solidFill>
              </a:rPr>
              <a:t>Windings</a:t>
            </a:r>
            <a:endParaRPr/>
          </a:p>
        </p:txBody>
      </p:sp>
      <p:sp>
        <p:nvSpPr>
          <p:cNvPr id="170" name="Google Shape;170;p25"/>
          <p:cNvSpPr txBox="1"/>
          <p:nvPr>
            <p:ph idx="1" type="body"/>
          </p:nvPr>
        </p:nvSpPr>
        <p:spPr>
          <a:xfrm>
            <a:off x="304800" y="1066800"/>
            <a:ext cx="8610600" cy="4525963"/>
          </a:xfrm>
          <a:prstGeom prst="rect">
            <a:avLst/>
          </a:prstGeom>
          <a:noFill/>
          <a:ln>
            <a:noFill/>
          </a:ln>
        </p:spPr>
        <p:txBody>
          <a:bodyPr anchorCtr="0" anchor="t" bIns="45700" lIns="91425" spcFirstLastPara="1" rIns="91425" wrap="square" tIns="45700">
            <a:noAutofit/>
          </a:bodyPr>
          <a:lstStyle/>
          <a:p>
            <a:pPr indent="-342900" lvl="0" marL="342900" rtl="0" algn="just">
              <a:lnSpc>
                <a:spcPct val="114000"/>
              </a:lnSpc>
              <a:spcBef>
                <a:spcPts val="0"/>
              </a:spcBef>
              <a:spcAft>
                <a:spcPts val="0"/>
              </a:spcAft>
              <a:buClr>
                <a:schemeClr val="dk1"/>
              </a:buClr>
              <a:buSzPts val="3200"/>
              <a:buChar char="•"/>
            </a:pPr>
            <a:r>
              <a:rPr lang="en-IN"/>
              <a:t>Transformer has two windings.</a:t>
            </a:r>
            <a:endParaRPr/>
          </a:p>
          <a:p>
            <a:pPr indent="-342900" lvl="0" marL="342900" rtl="0" algn="just">
              <a:lnSpc>
                <a:spcPct val="114000"/>
              </a:lnSpc>
              <a:spcBef>
                <a:spcPts val="640"/>
              </a:spcBef>
              <a:spcAft>
                <a:spcPts val="0"/>
              </a:spcAft>
              <a:buClr>
                <a:schemeClr val="dk1"/>
              </a:buClr>
              <a:buSzPts val="3200"/>
              <a:buChar char="•"/>
            </a:pPr>
            <a:r>
              <a:rPr lang="en-IN"/>
              <a:t>Primary winding which receives energy.</a:t>
            </a:r>
            <a:endParaRPr/>
          </a:p>
          <a:p>
            <a:pPr indent="-342900" lvl="0" marL="342900" rtl="0" algn="just">
              <a:lnSpc>
                <a:spcPct val="114000"/>
              </a:lnSpc>
              <a:spcBef>
                <a:spcPts val="640"/>
              </a:spcBef>
              <a:spcAft>
                <a:spcPts val="0"/>
              </a:spcAft>
              <a:buClr>
                <a:schemeClr val="dk1"/>
              </a:buClr>
              <a:buSzPts val="3200"/>
              <a:buChar char="•"/>
            </a:pPr>
            <a:r>
              <a:rPr lang="en-IN"/>
              <a:t>Secondary winding which delivers energy.</a:t>
            </a:r>
            <a:endParaRPr/>
          </a:p>
          <a:p>
            <a:pPr indent="-342900" lvl="0" marL="342900" rtl="0" algn="just">
              <a:lnSpc>
                <a:spcPct val="114000"/>
              </a:lnSpc>
              <a:spcBef>
                <a:spcPts val="640"/>
              </a:spcBef>
              <a:spcAft>
                <a:spcPts val="0"/>
              </a:spcAft>
              <a:buClr>
                <a:schemeClr val="dk1"/>
              </a:buClr>
              <a:buSzPts val="3200"/>
              <a:buChar char="•"/>
            </a:pPr>
            <a:r>
              <a:rPr lang="en-IN"/>
              <a:t>The windings are provided with insulation such that any one turn will not come into contact with other turn.</a:t>
            </a:r>
            <a:endParaRPr/>
          </a:p>
          <a:p>
            <a:pPr indent="-342900" lvl="0" marL="342900" rtl="0" algn="just">
              <a:lnSpc>
                <a:spcPct val="114000"/>
              </a:lnSpc>
              <a:spcBef>
                <a:spcPts val="640"/>
              </a:spcBef>
              <a:spcAft>
                <a:spcPts val="0"/>
              </a:spcAft>
              <a:buClr>
                <a:schemeClr val="dk1"/>
              </a:buClr>
              <a:buSzPts val="3200"/>
              <a:buChar char="•"/>
            </a:pPr>
            <a:r>
              <a:rPr lang="en-IN"/>
              <a:t>For carrying higher currents standard conductors are used.</a:t>
            </a:r>
            <a:endParaRPr/>
          </a:p>
          <a:p>
            <a:pPr indent="-139700" lvl="0" marL="342900" rtl="0" algn="just">
              <a:lnSpc>
                <a:spcPct val="114000"/>
              </a:lnSpc>
              <a:spcBef>
                <a:spcPts val="640"/>
              </a:spcBef>
              <a:spcAft>
                <a:spcPts val="0"/>
              </a:spcAft>
              <a:buClr>
                <a:schemeClr val="dk1"/>
              </a:buClr>
              <a:buSzPts val="32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solidFill>
                  <a:srgbClr val="00B050"/>
                </a:solidFill>
              </a:rPr>
              <a:t>                 </a:t>
            </a:r>
            <a:r>
              <a:rPr b="1" lang="en-IN" sz="3600"/>
              <a:t>EMF Equation of a Transformer</a:t>
            </a:r>
            <a:endParaRPr/>
          </a:p>
        </p:txBody>
      </p:sp>
      <p:pic>
        <p:nvPicPr>
          <p:cNvPr id="176" name="Google Shape;176;p26"/>
          <p:cNvPicPr preferRelativeResize="0"/>
          <p:nvPr/>
        </p:nvPicPr>
        <p:blipFill rotWithShape="1">
          <a:blip r:embed="rId3">
            <a:alphaModFix/>
          </a:blip>
          <a:srcRect b="0" l="0" r="0" t="0"/>
          <a:stretch/>
        </p:blipFill>
        <p:spPr>
          <a:xfrm>
            <a:off x="228600" y="838201"/>
            <a:ext cx="8839200" cy="537688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7"/>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8"/>
          <p:cNvPicPr preferRelativeResize="0"/>
          <p:nvPr/>
        </p:nvPicPr>
        <p:blipFill rotWithShape="1">
          <a:blip r:embed="rId3">
            <a:alphaModFix/>
          </a:blip>
          <a:srcRect b="0" l="0" r="0" t="0"/>
          <a:stretch/>
        </p:blipFill>
        <p:spPr>
          <a:xfrm>
            <a:off x="200025" y="714356"/>
            <a:ext cx="8867775" cy="528641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9"/>
          <p:cNvPicPr preferRelativeResize="0"/>
          <p:nvPr/>
        </p:nvPicPr>
        <p:blipFill rotWithShape="1">
          <a:blip r:embed="rId3">
            <a:alphaModFix/>
          </a:blip>
          <a:srcRect b="0" l="0" r="0" t="0"/>
          <a:stretch/>
        </p:blipFill>
        <p:spPr>
          <a:xfrm>
            <a:off x="1371600" y="1000108"/>
            <a:ext cx="6400800" cy="50006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0"/>
          <p:cNvSpPr/>
          <p:nvPr/>
        </p:nvSpPr>
        <p:spPr>
          <a:xfrm>
            <a:off x="2667000" y="76200"/>
            <a:ext cx="4156075" cy="584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3200">
                <a:solidFill>
                  <a:srgbClr val="00B050"/>
                </a:solidFill>
                <a:latin typeface="Arial"/>
                <a:ea typeface="Arial"/>
                <a:cs typeface="Arial"/>
                <a:sym typeface="Arial"/>
              </a:rPr>
              <a:t>Losses in a Transformer</a:t>
            </a:r>
            <a:endParaRPr/>
          </a:p>
        </p:txBody>
      </p:sp>
      <p:sp>
        <p:nvSpPr>
          <p:cNvPr id="197" name="Google Shape;197;p30"/>
          <p:cNvSpPr/>
          <p:nvPr/>
        </p:nvSpPr>
        <p:spPr>
          <a:xfrm>
            <a:off x="152400" y="685800"/>
            <a:ext cx="8686800" cy="1477963"/>
          </a:xfrm>
          <a:prstGeom prst="rect">
            <a:avLst/>
          </a:prstGeom>
          <a:noFill/>
          <a:ln>
            <a:noFill/>
          </a:ln>
        </p:spPr>
        <p:txBody>
          <a:bodyPr anchorCtr="0" anchor="t" bIns="45700" lIns="91425" spcFirstLastPara="1" rIns="91425" wrap="square" tIns="45700">
            <a:noAutofit/>
          </a:bodyPr>
          <a:lstStyle/>
          <a:p>
            <a:pPr indent="-139700" lvl="0" marL="0" marR="0" rtl="0" algn="just">
              <a:lnSpc>
                <a:spcPct val="150000"/>
              </a:lnSpc>
              <a:spcBef>
                <a:spcPts val="0"/>
              </a:spcBef>
              <a:spcAft>
                <a:spcPts val="0"/>
              </a:spcAft>
              <a:buClr>
                <a:schemeClr val="dk1"/>
              </a:buClr>
              <a:buSzPts val="2200"/>
              <a:buFont typeface="Arial"/>
              <a:buChar char="•"/>
            </a:pPr>
            <a:r>
              <a:rPr lang="en-IN" sz="2200">
                <a:solidFill>
                  <a:schemeClr val="dk1"/>
                </a:solidFill>
                <a:latin typeface="Arial"/>
                <a:ea typeface="Arial"/>
                <a:cs typeface="Arial"/>
                <a:sym typeface="Arial"/>
              </a:rPr>
              <a:t> </a:t>
            </a:r>
            <a:r>
              <a:rPr lang="en-IN" sz="2000">
                <a:solidFill>
                  <a:schemeClr val="dk1"/>
                </a:solidFill>
                <a:latin typeface="Arial"/>
                <a:ea typeface="Arial"/>
                <a:cs typeface="Arial"/>
                <a:sym typeface="Arial"/>
              </a:rPr>
              <a:t>Losses appear in the form of heat and produce (i) an increase in</a:t>
            </a:r>
            <a:endParaRPr/>
          </a:p>
          <a:p>
            <a:pPr indent="0" lvl="0" marL="0" marR="0" rtl="0" algn="just">
              <a:lnSpc>
                <a:spcPct val="150000"/>
              </a:lnSpc>
              <a:spcBef>
                <a:spcPts val="0"/>
              </a:spcBef>
              <a:spcAft>
                <a:spcPts val="0"/>
              </a:spcAft>
              <a:buNone/>
            </a:pPr>
            <a:r>
              <a:rPr lang="en-IN" sz="2000">
                <a:solidFill>
                  <a:schemeClr val="dk1"/>
                </a:solidFill>
                <a:latin typeface="Arial"/>
                <a:ea typeface="Arial"/>
                <a:cs typeface="Arial"/>
                <a:sym typeface="Arial"/>
              </a:rPr>
              <a:t>   temperature and (ii) a drop in efficiency.</a:t>
            </a:r>
            <a:endParaRPr/>
          </a:p>
          <a:p>
            <a:pPr indent="-457200" lvl="0" marL="457200" marR="0" rtl="0" algn="just">
              <a:spcBef>
                <a:spcPts val="0"/>
              </a:spcBef>
              <a:spcAft>
                <a:spcPts val="0"/>
              </a:spcAft>
              <a:buNone/>
            </a:pPr>
            <a:r>
              <a:t/>
            </a:r>
            <a:endParaRPr sz="2400">
              <a:solidFill>
                <a:schemeClr val="dk1"/>
              </a:solidFill>
              <a:latin typeface="Arial"/>
              <a:ea typeface="Arial"/>
              <a:cs typeface="Arial"/>
              <a:sym typeface="Arial"/>
            </a:endParaRPr>
          </a:p>
        </p:txBody>
      </p:sp>
      <p:sp>
        <p:nvSpPr>
          <p:cNvPr id="198" name="Google Shape;198;p30"/>
          <p:cNvSpPr/>
          <p:nvPr/>
        </p:nvSpPr>
        <p:spPr>
          <a:xfrm>
            <a:off x="357158" y="1714488"/>
            <a:ext cx="3344863"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400">
                <a:solidFill>
                  <a:srgbClr val="7030A0"/>
                </a:solidFill>
                <a:latin typeface="Arial"/>
                <a:ea typeface="Arial"/>
                <a:cs typeface="Arial"/>
                <a:sym typeface="Arial"/>
              </a:rPr>
              <a:t>1. Core or Iron losses (Pi)</a:t>
            </a:r>
            <a:endParaRPr/>
          </a:p>
        </p:txBody>
      </p:sp>
      <p:pic>
        <p:nvPicPr>
          <p:cNvPr id="199" name="Google Shape;199;p30"/>
          <p:cNvPicPr preferRelativeResize="0"/>
          <p:nvPr/>
        </p:nvPicPr>
        <p:blipFill rotWithShape="1">
          <a:blip r:embed="rId3">
            <a:alphaModFix/>
          </a:blip>
          <a:srcRect b="0" l="0" r="0" t="0"/>
          <a:stretch/>
        </p:blipFill>
        <p:spPr>
          <a:xfrm>
            <a:off x="714348" y="2143116"/>
            <a:ext cx="6180138" cy="1143000"/>
          </a:xfrm>
          <a:prstGeom prst="rect">
            <a:avLst/>
          </a:prstGeom>
          <a:noFill/>
          <a:ln>
            <a:noFill/>
          </a:ln>
        </p:spPr>
      </p:pic>
      <p:sp>
        <p:nvSpPr>
          <p:cNvPr id="200" name="Google Shape;200;p30"/>
          <p:cNvSpPr/>
          <p:nvPr/>
        </p:nvSpPr>
        <p:spPr>
          <a:xfrm>
            <a:off x="428596" y="3214686"/>
            <a:ext cx="2249488"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400">
                <a:solidFill>
                  <a:srgbClr val="7030A0"/>
                </a:solidFill>
                <a:latin typeface="Arial"/>
                <a:ea typeface="Arial"/>
                <a:cs typeface="Arial"/>
                <a:sym typeface="Arial"/>
              </a:rPr>
              <a:t>2. Copper losses</a:t>
            </a:r>
            <a:endParaRPr/>
          </a:p>
        </p:txBody>
      </p:sp>
      <p:pic>
        <p:nvPicPr>
          <p:cNvPr id="201" name="Google Shape;201;p30"/>
          <p:cNvPicPr preferRelativeResize="0"/>
          <p:nvPr/>
        </p:nvPicPr>
        <p:blipFill rotWithShape="1">
          <a:blip r:embed="rId4">
            <a:alphaModFix/>
          </a:blip>
          <a:srcRect b="0" l="0" r="0" t="0"/>
          <a:stretch/>
        </p:blipFill>
        <p:spPr>
          <a:xfrm>
            <a:off x="785786" y="3714752"/>
            <a:ext cx="4137025" cy="990600"/>
          </a:xfrm>
          <a:prstGeom prst="rect">
            <a:avLst/>
          </a:prstGeom>
          <a:noFill/>
          <a:ln>
            <a:noFill/>
          </a:ln>
        </p:spPr>
      </p:pic>
      <p:pic>
        <p:nvPicPr>
          <p:cNvPr id="202" name="Google Shape;202;p30"/>
          <p:cNvPicPr preferRelativeResize="0"/>
          <p:nvPr/>
        </p:nvPicPr>
        <p:blipFill rotWithShape="1">
          <a:blip r:embed="rId5">
            <a:alphaModFix/>
          </a:blip>
          <a:srcRect b="0" l="0" r="0" t="0"/>
          <a:stretch/>
        </p:blipFill>
        <p:spPr>
          <a:xfrm>
            <a:off x="785786" y="4857760"/>
            <a:ext cx="7715250" cy="93503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1"/>
          <p:cNvSpPr txBox="1"/>
          <p:nvPr>
            <p:ph type="title"/>
          </p:nvPr>
        </p:nvSpPr>
        <p:spPr>
          <a:xfrm>
            <a:off x="1357290" y="285728"/>
            <a:ext cx="8229600" cy="5111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sz="4000"/>
              <a:t>Losses in a Transformer</a:t>
            </a:r>
            <a:br>
              <a:rPr lang="en-IN" sz="4000"/>
            </a:br>
            <a:endParaRPr sz="4000"/>
          </a:p>
        </p:txBody>
      </p:sp>
      <p:sp>
        <p:nvSpPr>
          <p:cNvPr id="208" name="Google Shape;208;p3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209" name="Google Shape;209;p31"/>
          <p:cNvPicPr preferRelativeResize="0"/>
          <p:nvPr/>
        </p:nvPicPr>
        <p:blipFill rotWithShape="1">
          <a:blip r:embed="rId3">
            <a:alphaModFix/>
          </a:blip>
          <a:srcRect b="0" l="0" r="0" t="0"/>
          <a:stretch/>
        </p:blipFill>
        <p:spPr>
          <a:xfrm>
            <a:off x="857224" y="1071546"/>
            <a:ext cx="7358114" cy="464347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2"/>
          <p:cNvSpPr/>
          <p:nvPr/>
        </p:nvSpPr>
        <p:spPr>
          <a:xfrm>
            <a:off x="2500298" y="142852"/>
            <a:ext cx="4708525" cy="584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3200">
                <a:solidFill>
                  <a:srgbClr val="00B050"/>
                </a:solidFill>
                <a:latin typeface="Arial"/>
                <a:ea typeface="Arial"/>
                <a:cs typeface="Arial"/>
                <a:sym typeface="Arial"/>
              </a:rPr>
              <a:t>Efficiency of a Transformer</a:t>
            </a:r>
            <a:endParaRPr/>
          </a:p>
        </p:txBody>
      </p:sp>
      <p:pic>
        <p:nvPicPr>
          <p:cNvPr id="215" name="Google Shape;215;p32"/>
          <p:cNvPicPr preferRelativeResize="0"/>
          <p:nvPr/>
        </p:nvPicPr>
        <p:blipFill rotWithShape="1">
          <a:blip r:embed="rId3">
            <a:alphaModFix/>
          </a:blip>
          <a:srcRect b="0" l="0" r="0" t="0"/>
          <a:stretch/>
        </p:blipFill>
        <p:spPr>
          <a:xfrm>
            <a:off x="457200" y="990600"/>
            <a:ext cx="3736975" cy="904875"/>
          </a:xfrm>
          <a:prstGeom prst="rect">
            <a:avLst/>
          </a:prstGeom>
          <a:noFill/>
          <a:ln>
            <a:noFill/>
          </a:ln>
        </p:spPr>
      </p:pic>
      <p:pic>
        <p:nvPicPr>
          <p:cNvPr id="216" name="Google Shape;216;p32"/>
          <p:cNvPicPr preferRelativeResize="0"/>
          <p:nvPr/>
        </p:nvPicPr>
        <p:blipFill rotWithShape="1">
          <a:blip r:embed="rId4">
            <a:alphaModFix/>
          </a:blip>
          <a:srcRect b="0" l="0" r="0" t="0"/>
          <a:stretch/>
        </p:blipFill>
        <p:spPr>
          <a:xfrm>
            <a:off x="4191000" y="1066800"/>
            <a:ext cx="2092325" cy="762000"/>
          </a:xfrm>
          <a:prstGeom prst="rect">
            <a:avLst/>
          </a:prstGeom>
          <a:noFill/>
          <a:ln>
            <a:noFill/>
          </a:ln>
        </p:spPr>
      </p:pic>
      <p:sp>
        <p:nvSpPr>
          <p:cNvPr id="217" name="Google Shape;217;p32"/>
          <p:cNvSpPr/>
          <p:nvPr/>
        </p:nvSpPr>
        <p:spPr>
          <a:xfrm>
            <a:off x="457200" y="2057400"/>
            <a:ext cx="4565650"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400">
                <a:solidFill>
                  <a:srgbClr val="7030A0"/>
                </a:solidFill>
                <a:latin typeface="Arial"/>
                <a:ea typeface="Arial"/>
                <a:cs typeface="Arial"/>
                <a:sym typeface="Arial"/>
              </a:rPr>
              <a:t>Efficiency  from Transformer Tests:</a:t>
            </a:r>
            <a:endParaRPr/>
          </a:p>
        </p:txBody>
      </p:sp>
      <p:pic>
        <p:nvPicPr>
          <p:cNvPr id="218" name="Google Shape;218;p32"/>
          <p:cNvPicPr preferRelativeResize="0"/>
          <p:nvPr/>
        </p:nvPicPr>
        <p:blipFill rotWithShape="1">
          <a:blip r:embed="rId5">
            <a:alphaModFix/>
          </a:blip>
          <a:srcRect b="0" l="0" r="0" t="0"/>
          <a:stretch/>
        </p:blipFill>
        <p:spPr>
          <a:xfrm>
            <a:off x="838200" y="2514600"/>
            <a:ext cx="7077075" cy="355760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3"/>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4"/>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5"/>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6"/>
          <p:cNvSpPr/>
          <p:nvPr/>
        </p:nvSpPr>
        <p:spPr>
          <a:xfrm>
            <a:off x="304800" y="1066800"/>
            <a:ext cx="4602163"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400">
                <a:solidFill>
                  <a:srgbClr val="7030A0"/>
                </a:solidFill>
                <a:latin typeface="Arial"/>
                <a:ea typeface="Arial"/>
                <a:cs typeface="Arial"/>
                <a:sym typeface="Arial"/>
              </a:rPr>
              <a:t>Condition for Maximum Efficiency:</a:t>
            </a:r>
            <a:endParaRPr/>
          </a:p>
        </p:txBody>
      </p:sp>
      <p:pic>
        <p:nvPicPr>
          <p:cNvPr id="239" name="Google Shape;239;p36"/>
          <p:cNvPicPr preferRelativeResize="0"/>
          <p:nvPr/>
        </p:nvPicPr>
        <p:blipFill rotWithShape="1">
          <a:blip r:embed="rId3">
            <a:alphaModFix/>
          </a:blip>
          <a:srcRect b="0" l="0" r="0" t="0"/>
          <a:stretch/>
        </p:blipFill>
        <p:spPr>
          <a:xfrm>
            <a:off x="304800" y="2057400"/>
            <a:ext cx="8269288" cy="3124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7"/>
          <p:cNvPicPr preferRelativeResize="0"/>
          <p:nvPr/>
        </p:nvPicPr>
        <p:blipFill rotWithShape="1">
          <a:blip r:embed="rId3">
            <a:alphaModFix/>
          </a:blip>
          <a:srcRect b="0" l="0" r="0" t="0"/>
          <a:stretch/>
        </p:blipFill>
        <p:spPr>
          <a:xfrm>
            <a:off x="1371600" y="914400"/>
            <a:ext cx="5564188" cy="1447800"/>
          </a:xfrm>
          <a:prstGeom prst="rect">
            <a:avLst/>
          </a:prstGeom>
          <a:noFill/>
          <a:ln>
            <a:noFill/>
          </a:ln>
        </p:spPr>
      </p:pic>
      <p:pic>
        <p:nvPicPr>
          <p:cNvPr id="245" name="Google Shape;245;p37"/>
          <p:cNvPicPr preferRelativeResize="0"/>
          <p:nvPr/>
        </p:nvPicPr>
        <p:blipFill rotWithShape="1">
          <a:blip r:embed="rId4">
            <a:alphaModFix/>
          </a:blip>
          <a:srcRect b="0" l="0" r="0" t="0"/>
          <a:stretch/>
        </p:blipFill>
        <p:spPr>
          <a:xfrm>
            <a:off x="914400" y="2362200"/>
            <a:ext cx="8229600" cy="2155825"/>
          </a:xfrm>
          <a:prstGeom prst="rect">
            <a:avLst/>
          </a:prstGeom>
          <a:noFill/>
          <a:ln>
            <a:noFill/>
          </a:ln>
        </p:spPr>
      </p:pic>
      <p:pic>
        <p:nvPicPr>
          <p:cNvPr id="246" name="Google Shape;246;p37"/>
          <p:cNvPicPr preferRelativeResize="0"/>
          <p:nvPr/>
        </p:nvPicPr>
        <p:blipFill rotWithShape="1">
          <a:blip r:embed="rId5">
            <a:alphaModFix/>
          </a:blip>
          <a:srcRect b="0" l="0" r="0" t="0"/>
          <a:stretch/>
        </p:blipFill>
        <p:spPr>
          <a:xfrm>
            <a:off x="685800" y="4800600"/>
            <a:ext cx="8242300" cy="112873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8"/>
          <p:cNvSpPr txBox="1"/>
          <p:nvPr>
            <p:ph type="title"/>
          </p:nvPr>
        </p:nvSpPr>
        <p:spPr>
          <a:xfrm>
            <a:off x="914400" y="0"/>
            <a:ext cx="8229600" cy="78579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sz="3500"/>
              <a:t>Transformer Voltage Regulation</a:t>
            </a:r>
            <a:endParaRPr sz="3500"/>
          </a:p>
        </p:txBody>
      </p:sp>
      <p:sp>
        <p:nvSpPr>
          <p:cNvPr id="252" name="Google Shape;252;p38"/>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253" name="Google Shape;253;p38"/>
          <p:cNvPicPr preferRelativeResize="0"/>
          <p:nvPr>
            <p:ph idx="1" type="body"/>
          </p:nvPr>
        </p:nvPicPr>
        <p:blipFill rotWithShape="1">
          <a:blip r:embed="rId3">
            <a:alphaModFix/>
          </a:blip>
          <a:srcRect b="0" l="0" r="0" t="0"/>
          <a:stretch/>
        </p:blipFill>
        <p:spPr>
          <a:xfrm>
            <a:off x="928662" y="1357298"/>
            <a:ext cx="7286676" cy="398225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9"/>
          <p:cNvSpPr/>
          <p:nvPr/>
        </p:nvSpPr>
        <p:spPr>
          <a:xfrm>
            <a:off x="2857488" y="214290"/>
            <a:ext cx="3389313" cy="584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3200">
                <a:solidFill>
                  <a:srgbClr val="00B050"/>
                </a:solidFill>
                <a:latin typeface="Arial"/>
                <a:ea typeface="Arial"/>
                <a:cs typeface="Arial"/>
                <a:sym typeface="Arial"/>
              </a:rPr>
              <a:t>Voltage Regulation</a:t>
            </a:r>
            <a:endParaRPr/>
          </a:p>
        </p:txBody>
      </p:sp>
      <p:pic>
        <p:nvPicPr>
          <p:cNvPr id="259" name="Google Shape;259;p39"/>
          <p:cNvPicPr preferRelativeResize="0"/>
          <p:nvPr/>
        </p:nvPicPr>
        <p:blipFill rotWithShape="1">
          <a:blip r:embed="rId3">
            <a:alphaModFix/>
          </a:blip>
          <a:srcRect b="0" l="0" r="0" t="0"/>
          <a:stretch/>
        </p:blipFill>
        <p:spPr>
          <a:xfrm>
            <a:off x="228600" y="1066800"/>
            <a:ext cx="8915400" cy="2438400"/>
          </a:xfrm>
          <a:prstGeom prst="rect">
            <a:avLst/>
          </a:prstGeom>
          <a:noFill/>
          <a:ln>
            <a:noFill/>
          </a:ln>
        </p:spPr>
      </p:pic>
      <p:pic>
        <p:nvPicPr>
          <p:cNvPr id="260" name="Google Shape;260;p39"/>
          <p:cNvPicPr preferRelativeResize="0"/>
          <p:nvPr/>
        </p:nvPicPr>
        <p:blipFill rotWithShape="1">
          <a:blip r:embed="rId4">
            <a:alphaModFix/>
          </a:blip>
          <a:srcRect b="0" l="0" r="0" t="0"/>
          <a:stretch/>
        </p:blipFill>
        <p:spPr>
          <a:xfrm>
            <a:off x="762000" y="3276600"/>
            <a:ext cx="5553075" cy="533400"/>
          </a:xfrm>
          <a:prstGeom prst="rect">
            <a:avLst/>
          </a:prstGeom>
          <a:noFill/>
          <a:ln>
            <a:noFill/>
          </a:ln>
        </p:spPr>
      </p:pic>
      <p:sp>
        <p:nvSpPr>
          <p:cNvPr id="261" name="Google Shape;261;p39"/>
          <p:cNvSpPr/>
          <p:nvPr/>
        </p:nvSpPr>
        <p:spPr>
          <a:xfrm>
            <a:off x="228600" y="4038600"/>
            <a:ext cx="8458200" cy="2308225"/>
          </a:xfrm>
          <a:prstGeom prst="rect">
            <a:avLst/>
          </a:prstGeom>
          <a:noFill/>
          <a:ln>
            <a:noFill/>
          </a:ln>
        </p:spPr>
        <p:txBody>
          <a:bodyPr anchorCtr="0" anchor="t" bIns="45700" lIns="91425" spcFirstLastPara="1" rIns="91425" wrap="square" tIns="45700">
            <a:noAutofit/>
          </a:bodyPr>
          <a:lstStyle/>
          <a:p>
            <a:pPr indent="-152400" lvl="0" marL="0" marR="0" rtl="0" algn="just">
              <a:lnSpc>
                <a:spcPct val="150000"/>
              </a:lnSpc>
              <a:spcBef>
                <a:spcPts val="0"/>
              </a:spcBef>
              <a:spcAft>
                <a:spcPts val="0"/>
              </a:spcAft>
              <a:buClr>
                <a:schemeClr val="dk1"/>
              </a:buClr>
              <a:buSzPts val="2400"/>
              <a:buFont typeface="Arial"/>
              <a:buChar char="•"/>
            </a:pPr>
            <a:r>
              <a:rPr lang="en-IN" sz="2400">
                <a:solidFill>
                  <a:schemeClr val="dk1"/>
                </a:solidFill>
                <a:latin typeface="Arial"/>
                <a:ea typeface="Arial"/>
                <a:cs typeface="Arial"/>
                <a:sym typeface="Arial"/>
              </a:rPr>
              <a:t> The +ve sign is for lagging p.f. and -ve sign for leading p.f.</a:t>
            </a:r>
            <a:endParaRPr/>
          </a:p>
          <a:p>
            <a:pPr indent="-152400" lvl="0" marL="0" marR="0" rtl="0" algn="just">
              <a:lnSpc>
                <a:spcPct val="150000"/>
              </a:lnSpc>
              <a:spcBef>
                <a:spcPts val="0"/>
              </a:spcBef>
              <a:spcAft>
                <a:spcPts val="0"/>
              </a:spcAft>
              <a:buClr>
                <a:schemeClr val="dk1"/>
              </a:buClr>
              <a:buSzPts val="2400"/>
              <a:buFont typeface="Arial"/>
              <a:buChar char="•"/>
            </a:pPr>
            <a:r>
              <a:rPr lang="en-IN" sz="2400">
                <a:solidFill>
                  <a:schemeClr val="dk1"/>
                </a:solidFill>
                <a:latin typeface="Arial"/>
                <a:ea typeface="Arial"/>
                <a:cs typeface="Arial"/>
                <a:sym typeface="Arial"/>
              </a:rPr>
              <a:t> It may be noted that %age voltage regulation of the </a:t>
            </a:r>
            <a:br>
              <a:rPr lang="en-IN" sz="2400">
                <a:solidFill>
                  <a:schemeClr val="dk1"/>
                </a:solidFill>
                <a:latin typeface="Arial"/>
                <a:ea typeface="Arial"/>
                <a:cs typeface="Arial"/>
                <a:sym typeface="Arial"/>
              </a:rPr>
            </a:br>
            <a:r>
              <a:rPr lang="en-IN" sz="2400">
                <a:solidFill>
                  <a:schemeClr val="dk1"/>
                </a:solidFill>
                <a:latin typeface="Arial"/>
                <a:ea typeface="Arial"/>
                <a:cs typeface="Arial"/>
                <a:sym typeface="Arial"/>
              </a:rPr>
              <a:t>   transformer will be the same whether primary or secondary </a:t>
            </a:r>
            <a:br>
              <a:rPr lang="en-IN" sz="2400">
                <a:solidFill>
                  <a:schemeClr val="dk1"/>
                </a:solidFill>
                <a:latin typeface="Arial"/>
                <a:ea typeface="Arial"/>
                <a:cs typeface="Arial"/>
                <a:sym typeface="Arial"/>
              </a:rPr>
            </a:br>
            <a:r>
              <a:rPr lang="en-IN" sz="2400">
                <a:solidFill>
                  <a:schemeClr val="dk1"/>
                </a:solidFill>
                <a:latin typeface="Arial"/>
                <a:ea typeface="Arial"/>
                <a:cs typeface="Arial"/>
                <a:sym typeface="Arial"/>
              </a:rPr>
              <a:t>   side is considered.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0"/>
          <p:cNvSpPr/>
          <p:nvPr/>
        </p:nvSpPr>
        <p:spPr>
          <a:xfrm>
            <a:off x="3048000" y="228600"/>
            <a:ext cx="3195638" cy="584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3200">
                <a:solidFill>
                  <a:srgbClr val="00B050"/>
                </a:solidFill>
                <a:latin typeface="Arial"/>
                <a:ea typeface="Arial"/>
                <a:cs typeface="Arial"/>
                <a:sym typeface="Arial"/>
              </a:rPr>
              <a:t>Transformer Tests</a:t>
            </a:r>
            <a:endParaRPr/>
          </a:p>
        </p:txBody>
      </p:sp>
      <p:sp>
        <p:nvSpPr>
          <p:cNvPr id="267" name="Google Shape;267;p40"/>
          <p:cNvSpPr/>
          <p:nvPr/>
        </p:nvSpPr>
        <p:spPr>
          <a:xfrm>
            <a:off x="228600" y="762000"/>
            <a:ext cx="3941763"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400">
                <a:solidFill>
                  <a:srgbClr val="7030A0"/>
                </a:solidFill>
                <a:latin typeface="Arial"/>
                <a:ea typeface="Arial"/>
                <a:cs typeface="Arial"/>
                <a:sym typeface="Arial"/>
              </a:rPr>
              <a:t>Open-Circuit or No-Load Test:</a:t>
            </a:r>
            <a:endParaRPr/>
          </a:p>
        </p:txBody>
      </p:sp>
      <p:sp>
        <p:nvSpPr>
          <p:cNvPr id="268" name="Google Shape;268;p40"/>
          <p:cNvSpPr/>
          <p:nvPr/>
        </p:nvSpPr>
        <p:spPr>
          <a:xfrm>
            <a:off x="0" y="1295400"/>
            <a:ext cx="6248400" cy="1200150"/>
          </a:xfrm>
          <a:prstGeom prst="rect">
            <a:avLst/>
          </a:prstGeom>
          <a:noFill/>
          <a:ln>
            <a:noFill/>
          </a:ln>
        </p:spPr>
        <p:txBody>
          <a:bodyPr anchorCtr="0" anchor="t" bIns="45700" lIns="91425" spcFirstLastPara="1" rIns="91425" wrap="square" tIns="45700">
            <a:noAutofit/>
          </a:bodyPr>
          <a:lstStyle/>
          <a:p>
            <a:pPr indent="-152400" lvl="0" marL="0" marR="0" rtl="0" algn="just">
              <a:spcBef>
                <a:spcPts val="0"/>
              </a:spcBef>
              <a:spcAft>
                <a:spcPts val="0"/>
              </a:spcAft>
              <a:buClr>
                <a:schemeClr val="dk1"/>
              </a:buClr>
              <a:buSzPts val="2400"/>
              <a:buFont typeface="Arial"/>
              <a:buChar char="•"/>
            </a:pPr>
            <a:r>
              <a:rPr lang="en-IN" sz="2400">
                <a:solidFill>
                  <a:schemeClr val="dk1"/>
                </a:solidFill>
                <a:latin typeface="Arial"/>
                <a:ea typeface="Arial"/>
                <a:cs typeface="Arial"/>
                <a:sym typeface="Arial"/>
              </a:rPr>
              <a:t> To determine the iron losses (core   </a:t>
            </a:r>
            <a:br>
              <a:rPr lang="en-IN" sz="2400">
                <a:solidFill>
                  <a:schemeClr val="dk1"/>
                </a:solidFill>
                <a:latin typeface="Arial"/>
                <a:ea typeface="Arial"/>
                <a:cs typeface="Arial"/>
                <a:sym typeface="Arial"/>
              </a:rPr>
            </a:br>
            <a:r>
              <a:rPr lang="en-IN" sz="2400">
                <a:solidFill>
                  <a:schemeClr val="dk1"/>
                </a:solidFill>
                <a:latin typeface="Arial"/>
                <a:ea typeface="Arial"/>
                <a:cs typeface="Arial"/>
                <a:sym typeface="Arial"/>
              </a:rPr>
              <a:t>   losses) and parameters R</a:t>
            </a:r>
            <a:r>
              <a:rPr baseline="-25000" lang="en-IN" sz="2400">
                <a:solidFill>
                  <a:schemeClr val="dk1"/>
                </a:solidFill>
                <a:latin typeface="Arial"/>
                <a:ea typeface="Arial"/>
                <a:cs typeface="Arial"/>
                <a:sym typeface="Arial"/>
              </a:rPr>
              <a:t>0</a:t>
            </a:r>
            <a:r>
              <a:rPr lang="en-IN" sz="2400">
                <a:solidFill>
                  <a:schemeClr val="dk1"/>
                </a:solidFill>
                <a:latin typeface="Arial"/>
                <a:ea typeface="Arial"/>
                <a:cs typeface="Arial"/>
                <a:sym typeface="Arial"/>
              </a:rPr>
              <a:t> and X</a:t>
            </a:r>
            <a:r>
              <a:rPr baseline="-25000" lang="en-IN" sz="2400">
                <a:solidFill>
                  <a:schemeClr val="dk1"/>
                </a:solidFill>
                <a:latin typeface="Arial"/>
                <a:ea typeface="Arial"/>
                <a:cs typeface="Arial"/>
                <a:sym typeface="Arial"/>
              </a:rPr>
              <a:t>0</a:t>
            </a:r>
            <a:r>
              <a:rPr lang="en-IN" sz="2400">
                <a:solidFill>
                  <a:schemeClr val="dk1"/>
                </a:solidFill>
                <a:latin typeface="Arial"/>
                <a:ea typeface="Arial"/>
                <a:cs typeface="Arial"/>
                <a:sym typeface="Arial"/>
              </a:rPr>
              <a:t> of the   </a:t>
            </a:r>
            <a:br>
              <a:rPr lang="en-IN" sz="2400">
                <a:solidFill>
                  <a:schemeClr val="dk1"/>
                </a:solidFill>
                <a:latin typeface="Arial"/>
                <a:ea typeface="Arial"/>
                <a:cs typeface="Arial"/>
                <a:sym typeface="Arial"/>
              </a:rPr>
            </a:br>
            <a:r>
              <a:rPr lang="en-IN" sz="2400">
                <a:solidFill>
                  <a:schemeClr val="dk1"/>
                </a:solidFill>
                <a:latin typeface="Arial"/>
                <a:ea typeface="Arial"/>
                <a:cs typeface="Arial"/>
                <a:sym typeface="Arial"/>
              </a:rPr>
              <a:t>   transformer</a:t>
            </a:r>
            <a:endParaRPr/>
          </a:p>
        </p:txBody>
      </p:sp>
      <p:sp>
        <p:nvSpPr>
          <p:cNvPr id="269" name="Google Shape;269;p40"/>
          <p:cNvSpPr/>
          <p:nvPr/>
        </p:nvSpPr>
        <p:spPr>
          <a:xfrm>
            <a:off x="0" y="2686050"/>
            <a:ext cx="6477000" cy="1200150"/>
          </a:xfrm>
          <a:prstGeom prst="rect">
            <a:avLst/>
          </a:prstGeom>
          <a:noFill/>
          <a:ln>
            <a:noFill/>
          </a:ln>
        </p:spPr>
        <p:txBody>
          <a:bodyPr anchorCtr="0" anchor="t" bIns="45700" lIns="91425" spcFirstLastPara="1" rIns="91425" wrap="square" tIns="45700">
            <a:noAutofit/>
          </a:bodyPr>
          <a:lstStyle/>
          <a:p>
            <a:pPr indent="-152400" lvl="0" marL="0" marR="0" rtl="0" algn="l">
              <a:spcBef>
                <a:spcPts val="0"/>
              </a:spcBef>
              <a:spcAft>
                <a:spcPts val="0"/>
              </a:spcAft>
              <a:buClr>
                <a:schemeClr val="dk1"/>
              </a:buClr>
              <a:buSzPts val="2400"/>
              <a:buFont typeface="Arial"/>
              <a:buChar char="•"/>
            </a:pPr>
            <a:r>
              <a:rPr lang="en-IN" sz="2400">
                <a:solidFill>
                  <a:schemeClr val="dk1"/>
                </a:solidFill>
                <a:latin typeface="Arial"/>
                <a:ea typeface="Arial"/>
                <a:cs typeface="Arial"/>
                <a:sym typeface="Arial"/>
              </a:rPr>
              <a:t> Rated voltage is applied to the primary </a:t>
            </a:r>
            <a:br>
              <a:rPr lang="en-IN" sz="2400">
                <a:solidFill>
                  <a:schemeClr val="dk1"/>
                </a:solidFill>
                <a:latin typeface="Arial"/>
                <a:ea typeface="Arial"/>
                <a:cs typeface="Arial"/>
                <a:sym typeface="Arial"/>
              </a:rPr>
            </a:br>
            <a:r>
              <a:rPr lang="en-IN" sz="2400">
                <a:solidFill>
                  <a:schemeClr val="dk1"/>
                </a:solidFill>
                <a:latin typeface="Arial"/>
                <a:ea typeface="Arial"/>
                <a:cs typeface="Arial"/>
                <a:sym typeface="Arial"/>
              </a:rPr>
              <a:t>  (usually low-voltage winding) while the    </a:t>
            </a:r>
            <a:br>
              <a:rPr lang="en-IN" sz="2400">
                <a:solidFill>
                  <a:schemeClr val="dk1"/>
                </a:solidFill>
                <a:latin typeface="Arial"/>
                <a:ea typeface="Arial"/>
                <a:cs typeface="Arial"/>
                <a:sym typeface="Arial"/>
              </a:rPr>
            </a:br>
            <a:r>
              <a:rPr lang="en-IN" sz="2400">
                <a:solidFill>
                  <a:schemeClr val="dk1"/>
                </a:solidFill>
                <a:latin typeface="Arial"/>
                <a:ea typeface="Arial"/>
                <a:cs typeface="Arial"/>
                <a:sym typeface="Arial"/>
              </a:rPr>
              <a:t>   secondary is left open circuited.</a:t>
            </a:r>
            <a:endParaRPr/>
          </a:p>
        </p:txBody>
      </p:sp>
      <p:pic>
        <p:nvPicPr>
          <p:cNvPr id="270" name="Google Shape;270;p40"/>
          <p:cNvPicPr preferRelativeResize="0"/>
          <p:nvPr/>
        </p:nvPicPr>
        <p:blipFill rotWithShape="1">
          <a:blip r:embed="rId3">
            <a:alphaModFix/>
          </a:blip>
          <a:srcRect b="0" l="0" r="0" t="0"/>
          <a:stretch/>
        </p:blipFill>
        <p:spPr>
          <a:xfrm>
            <a:off x="228600" y="3886200"/>
            <a:ext cx="3775075" cy="1703388"/>
          </a:xfrm>
          <a:prstGeom prst="rect">
            <a:avLst/>
          </a:prstGeom>
          <a:noFill/>
          <a:ln>
            <a:noFill/>
          </a:ln>
        </p:spPr>
      </p:pic>
      <p:pic>
        <p:nvPicPr>
          <p:cNvPr id="271" name="Google Shape;271;p40"/>
          <p:cNvPicPr preferRelativeResize="0"/>
          <p:nvPr/>
        </p:nvPicPr>
        <p:blipFill rotWithShape="1">
          <a:blip r:embed="rId4">
            <a:alphaModFix/>
          </a:blip>
          <a:srcRect b="0" l="0" r="0" t="0"/>
          <a:stretch/>
        </p:blipFill>
        <p:spPr>
          <a:xfrm>
            <a:off x="6248400" y="914400"/>
            <a:ext cx="2895600" cy="2312988"/>
          </a:xfrm>
          <a:prstGeom prst="rect">
            <a:avLst/>
          </a:prstGeom>
          <a:noFill/>
          <a:ln>
            <a:noFill/>
          </a:ln>
        </p:spPr>
      </p:pic>
      <p:pic>
        <p:nvPicPr>
          <p:cNvPr id="272" name="Google Shape;272;p40"/>
          <p:cNvPicPr preferRelativeResize="0"/>
          <p:nvPr/>
        </p:nvPicPr>
        <p:blipFill rotWithShape="1">
          <a:blip r:embed="rId5">
            <a:alphaModFix/>
          </a:blip>
          <a:srcRect b="0" l="0" r="0" t="0"/>
          <a:stretch/>
        </p:blipFill>
        <p:spPr>
          <a:xfrm>
            <a:off x="4038600" y="4038601"/>
            <a:ext cx="5105400" cy="196216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2"/>
          <p:cNvSpPr/>
          <p:nvPr/>
        </p:nvSpPr>
        <p:spPr>
          <a:xfrm>
            <a:off x="381000" y="685800"/>
            <a:ext cx="4284663"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400">
                <a:solidFill>
                  <a:srgbClr val="7030A0"/>
                </a:solidFill>
                <a:latin typeface="Arial"/>
                <a:ea typeface="Arial"/>
                <a:cs typeface="Arial"/>
                <a:sym typeface="Arial"/>
              </a:rPr>
              <a:t>Short-Circuit or Impedance Test:</a:t>
            </a:r>
            <a:endParaRPr/>
          </a:p>
        </p:txBody>
      </p:sp>
      <p:sp>
        <p:nvSpPr>
          <p:cNvPr id="283" name="Google Shape;283;p42"/>
          <p:cNvSpPr/>
          <p:nvPr/>
        </p:nvSpPr>
        <p:spPr>
          <a:xfrm>
            <a:off x="3048000" y="152400"/>
            <a:ext cx="3195638" cy="584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3200">
                <a:solidFill>
                  <a:srgbClr val="00B050"/>
                </a:solidFill>
                <a:latin typeface="Arial"/>
                <a:ea typeface="Arial"/>
                <a:cs typeface="Arial"/>
                <a:sym typeface="Arial"/>
              </a:rPr>
              <a:t>Transformer Tests</a:t>
            </a:r>
            <a:endParaRPr/>
          </a:p>
        </p:txBody>
      </p:sp>
      <p:sp>
        <p:nvSpPr>
          <p:cNvPr id="284" name="Google Shape;284;p42"/>
          <p:cNvSpPr/>
          <p:nvPr/>
        </p:nvSpPr>
        <p:spPr>
          <a:xfrm>
            <a:off x="304800" y="1219200"/>
            <a:ext cx="4953000" cy="1108075"/>
          </a:xfrm>
          <a:prstGeom prst="rect">
            <a:avLst/>
          </a:prstGeom>
          <a:noFill/>
          <a:ln>
            <a:noFill/>
          </a:ln>
        </p:spPr>
        <p:txBody>
          <a:bodyPr anchorCtr="0" anchor="t" bIns="45700" lIns="91425" spcFirstLastPara="1" rIns="91425" wrap="square" tIns="45700">
            <a:noAutofit/>
          </a:bodyPr>
          <a:lstStyle/>
          <a:p>
            <a:pPr indent="-139700" lvl="0" marL="0" marR="0" rtl="0" algn="just">
              <a:spcBef>
                <a:spcPts val="0"/>
              </a:spcBef>
              <a:spcAft>
                <a:spcPts val="0"/>
              </a:spcAft>
              <a:buClr>
                <a:schemeClr val="dk1"/>
              </a:buClr>
              <a:buSzPts val="2200"/>
              <a:buFont typeface="Arial"/>
              <a:buChar char="•"/>
            </a:pPr>
            <a:r>
              <a:rPr lang="en-IN" sz="2200">
                <a:solidFill>
                  <a:schemeClr val="dk1"/>
                </a:solidFill>
                <a:latin typeface="Arial"/>
                <a:ea typeface="Arial"/>
                <a:cs typeface="Arial"/>
                <a:sym typeface="Arial"/>
              </a:rPr>
              <a:t> To determine R</a:t>
            </a:r>
            <a:r>
              <a:rPr baseline="-25000" lang="en-IN" sz="2200">
                <a:solidFill>
                  <a:schemeClr val="dk1"/>
                </a:solidFill>
                <a:latin typeface="Arial"/>
                <a:ea typeface="Arial"/>
                <a:cs typeface="Arial"/>
                <a:sym typeface="Arial"/>
              </a:rPr>
              <a:t>01</a:t>
            </a:r>
            <a:r>
              <a:rPr lang="en-IN" sz="2200">
                <a:solidFill>
                  <a:schemeClr val="dk1"/>
                </a:solidFill>
                <a:latin typeface="Arial"/>
                <a:ea typeface="Arial"/>
                <a:cs typeface="Arial"/>
                <a:sym typeface="Arial"/>
              </a:rPr>
              <a:t>(or R</a:t>
            </a:r>
            <a:r>
              <a:rPr baseline="-25000" lang="en-IN" sz="2200">
                <a:solidFill>
                  <a:schemeClr val="dk1"/>
                </a:solidFill>
                <a:latin typeface="Arial"/>
                <a:ea typeface="Arial"/>
                <a:cs typeface="Arial"/>
                <a:sym typeface="Arial"/>
              </a:rPr>
              <a:t>02</a:t>
            </a:r>
            <a:r>
              <a:rPr lang="en-IN" sz="2200">
                <a:solidFill>
                  <a:schemeClr val="dk1"/>
                </a:solidFill>
                <a:latin typeface="Arial"/>
                <a:ea typeface="Arial"/>
                <a:cs typeface="Arial"/>
                <a:sym typeface="Arial"/>
              </a:rPr>
              <a:t>), X</a:t>
            </a:r>
            <a:r>
              <a:rPr baseline="-25000" lang="en-IN" sz="2200">
                <a:solidFill>
                  <a:schemeClr val="dk1"/>
                </a:solidFill>
                <a:latin typeface="Arial"/>
                <a:ea typeface="Arial"/>
                <a:cs typeface="Arial"/>
                <a:sym typeface="Arial"/>
              </a:rPr>
              <a:t>01</a:t>
            </a:r>
            <a:r>
              <a:rPr lang="en-IN" sz="2200">
                <a:solidFill>
                  <a:schemeClr val="dk1"/>
                </a:solidFill>
                <a:latin typeface="Arial"/>
                <a:ea typeface="Arial"/>
                <a:cs typeface="Arial"/>
                <a:sym typeface="Arial"/>
              </a:rPr>
              <a:t> (or X</a:t>
            </a:r>
            <a:r>
              <a:rPr baseline="-25000" lang="en-IN" sz="2200">
                <a:solidFill>
                  <a:schemeClr val="dk1"/>
                </a:solidFill>
                <a:latin typeface="Arial"/>
                <a:ea typeface="Arial"/>
                <a:cs typeface="Arial"/>
                <a:sym typeface="Arial"/>
              </a:rPr>
              <a:t>02</a:t>
            </a:r>
            <a:r>
              <a:rPr lang="en-IN" sz="2200">
                <a:solidFill>
                  <a:schemeClr val="dk1"/>
                </a:solidFill>
                <a:latin typeface="Arial"/>
                <a:ea typeface="Arial"/>
                <a:cs typeface="Arial"/>
                <a:sym typeface="Arial"/>
              </a:rPr>
              <a:t>)  </a:t>
            </a:r>
            <a:br>
              <a:rPr lang="en-IN" sz="2200">
                <a:solidFill>
                  <a:schemeClr val="dk1"/>
                </a:solidFill>
                <a:latin typeface="Arial"/>
                <a:ea typeface="Arial"/>
                <a:cs typeface="Arial"/>
                <a:sym typeface="Arial"/>
              </a:rPr>
            </a:br>
            <a:r>
              <a:rPr lang="en-IN" sz="2200">
                <a:solidFill>
                  <a:schemeClr val="dk1"/>
                </a:solidFill>
                <a:latin typeface="Arial"/>
                <a:ea typeface="Arial"/>
                <a:cs typeface="Arial"/>
                <a:sym typeface="Arial"/>
              </a:rPr>
              <a:t>  and full-load copper losses of the </a:t>
            </a:r>
            <a:br>
              <a:rPr lang="en-IN" sz="2200">
                <a:solidFill>
                  <a:schemeClr val="dk1"/>
                </a:solidFill>
                <a:latin typeface="Arial"/>
                <a:ea typeface="Arial"/>
                <a:cs typeface="Arial"/>
                <a:sym typeface="Arial"/>
              </a:rPr>
            </a:br>
            <a:r>
              <a:rPr lang="en-IN" sz="2200">
                <a:solidFill>
                  <a:schemeClr val="dk1"/>
                </a:solidFill>
                <a:latin typeface="Arial"/>
                <a:ea typeface="Arial"/>
                <a:cs typeface="Arial"/>
                <a:sym typeface="Arial"/>
              </a:rPr>
              <a:t>   transformer.</a:t>
            </a:r>
            <a:endParaRPr/>
          </a:p>
        </p:txBody>
      </p:sp>
      <p:sp>
        <p:nvSpPr>
          <p:cNvPr id="285" name="Google Shape;285;p42"/>
          <p:cNvSpPr/>
          <p:nvPr/>
        </p:nvSpPr>
        <p:spPr>
          <a:xfrm>
            <a:off x="228600" y="2590800"/>
            <a:ext cx="5029200" cy="1631950"/>
          </a:xfrm>
          <a:prstGeom prst="rect">
            <a:avLst/>
          </a:prstGeom>
          <a:noFill/>
          <a:ln>
            <a:noFill/>
          </a:ln>
        </p:spPr>
        <p:txBody>
          <a:bodyPr anchorCtr="0" anchor="t" bIns="45700" lIns="91425" spcFirstLastPara="1" rIns="91425" wrap="square" tIns="45700">
            <a:noAutofit/>
          </a:bodyPr>
          <a:lstStyle/>
          <a:p>
            <a:pPr indent="-127000" lvl="0" marL="0" marR="0" rtl="0" algn="just">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 The secondary (usually low-voltage </a:t>
            </a:r>
            <a:endParaRPr/>
          </a:p>
          <a:p>
            <a:pPr indent="0" lvl="0" marL="0" marR="0" rtl="0" algn="just">
              <a:spcBef>
                <a:spcPts val="0"/>
              </a:spcBef>
              <a:spcAft>
                <a:spcPts val="0"/>
              </a:spcAft>
              <a:buNone/>
            </a:pPr>
            <a:r>
              <a:rPr lang="en-IN" sz="2000">
                <a:solidFill>
                  <a:schemeClr val="dk1"/>
                </a:solidFill>
                <a:latin typeface="Arial"/>
                <a:ea typeface="Arial"/>
                <a:cs typeface="Arial"/>
                <a:sym typeface="Arial"/>
              </a:rPr>
              <a:t>  winding) is short-circuited by a thick   </a:t>
            </a:r>
            <a:br>
              <a:rPr lang="en-IN" sz="2000">
                <a:solidFill>
                  <a:schemeClr val="dk1"/>
                </a:solidFill>
                <a:latin typeface="Arial"/>
                <a:ea typeface="Arial"/>
                <a:cs typeface="Arial"/>
                <a:sym typeface="Arial"/>
              </a:rPr>
            </a:br>
            <a:r>
              <a:rPr lang="en-IN" sz="2000">
                <a:solidFill>
                  <a:schemeClr val="dk1"/>
                </a:solidFill>
                <a:latin typeface="Arial"/>
                <a:ea typeface="Arial"/>
                <a:cs typeface="Arial"/>
                <a:sym typeface="Arial"/>
              </a:rPr>
              <a:t>   conductor and variable low voltage (Vsc) </a:t>
            </a:r>
            <a:br>
              <a:rPr lang="en-IN" sz="2000">
                <a:solidFill>
                  <a:schemeClr val="dk1"/>
                </a:solidFill>
                <a:latin typeface="Arial"/>
                <a:ea typeface="Arial"/>
                <a:cs typeface="Arial"/>
                <a:sym typeface="Arial"/>
              </a:rPr>
            </a:br>
            <a:r>
              <a:rPr lang="en-IN" sz="2000">
                <a:solidFill>
                  <a:schemeClr val="dk1"/>
                </a:solidFill>
                <a:latin typeface="Arial"/>
                <a:ea typeface="Arial"/>
                <a:cs typeface="Arial"/>
                <a:sym typeface="Arial"/>
              </a:rPr>
              <a:t>   is applied such that full-load current I</a:t>
            </a:r>
            <a:r>
              <a:rPr baseline="-25000" lang="en-IN" sz="2800">
                <a:solidFill>
                  <a:schemeClr val="dk1"/>
                </a:solidFill>
                <a:latin typeface="Arial"/>
                <a:ea typeface="Arial"/>
                <a:cs typeface="Arial"/>
                <a:sym typeface="Arial"/>
              </a:rPr>
              <a:t>1</a:t>
            </a:r>
            <a:r>
              <a:rPr lang="en-IN" sz="2000">
                <a:solidFill>
                  <a:schemeClr val="dk1"/>
                </a:solidFill>
                <a:latin typeface="Arial"/>
                <a:ea typeface="Arial"/>
                <a:cs typeface="Arial"/>
                <a:sym typeface="Arial"/>
              </a:rPr>
              <a:t> </a:t>
            </a:r>
            <a:br>
              <a:rPr lang="en-IN" sz="2000">
                <a:solidFill>
                  <a:schemeClr val="dk1"/>
                </a:solidFill>
                <a:latin typeface="Arial"/>
                <a:ea typeface="Arial"/>
                <a:cs typeface="Arial"/>
                <a:sym typeface="Arial"/>
              </a:rPr>
            </a:br>
            <a:r>
              <a:rPr lang="en-IN" sz="2000">
                <a:solidFill>
                  <a:schemeClr val="dk1"/>
                </a:solidFill>
                <a:latin typeface="Arial"/>
                <a:ea typeface="Arial"/>
                <a:cs typeface="Arial"/>
                <a:sym typeface="Arial"/>
              </a:rPr>
              <a:t>   flows in the primary.</a:t>
            </a:r>
            <a:endParaRPr/>
          </a:p>
        </p:txBody>
      </p:sp>
      <p:pic>
        <p:nvPicPr>
          <p:cNvPr id="286" name="Google Shape;286;p42"/>
          <p:cNvPicPr preferRelativeResize="0"/>
          <p:nvPr/>
        </p:nvPicPr>
        <p:blipFill rotWithShape="1">
          <a:blip r:embed="rId3">
            <a:alphaModFix/>
          </a:blip>
          <a:srcRect b="0" l="0" r="0" t="0"/>
          <a:stretch/>
        </p:blipFill>
        <p:spPr>
          <a:xfrm>
            <a:off x="5334000" y="914400"/>
            <a:ext cx="3379788" cy="2133600"/>
          </a:xfrm>
          <a:prstGeom prst="rect">
            <a:avLst/>
          </a:prstGeom>
          <a:noFill/>
          <a:ln>
            <a:noFill/>
          </a:ln>
        </p:spPr>
      </p:pic>
      <p:pic>
        <p:nvPicPr>
          <p:cNvPr id="287" name="Google Shape;287;p42"/>
          <p:cNvPicPr preferRelativeResize="0"/>
          <p:nvPr/>
        </p:nvPicPr>
        <p:blipFill rotWithShape="1">
          <a:blip r:embed="rId4">
            <a:alphaModFix/>
          </a:blip>
          <a:srcRect b="0" l="0" r="0" t="0"/>
          <a:stretch/>
        </p:blipFill>
        <p:spPr>
          <a:xfrm>
            <a:off x="3192463" y="4191001"/>
            <a:ext cx="5799137" cy="195264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43"/>
          <p:cNvPicPr preferRelativeResize="0"/>
          <p:nvPr/>
        </p:nvPicPr>
        <p:blipFill rotWithShape="1">
          <a:blip r:embed="rId3">
            <a:alphaModFix/>
          </a:blip>
          <a:srcRect b="0" l="0" r="0" t="0"/>
          <a:stretch/>
        </p:blipFill>
        <p:spPr>
          <a:xfrm>
            <a:off x="228600" y="1371600"/>
            <a:ext cx="8404225" cy="37338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4"/>
          <p:cNvSpPr txBox="1"/>
          <p:nvPr>
            <p:ph type="ctrTitle"/>
          </p:nvPr>
        </p:nvSpPr>
        <p:spPr>
          <a:xfrm>
            <a:off x="657252" y="357166"/>
            <a:ext cx="7772400" cy="5500726"/>
          </a:xfrm>
          <a:prstGeom prst="rect">
            <a:avLst/>
          </a:prstGeom>
          <a:noFill/>
          <a:ln>
            <a:noFill/>
          </a:ln>
        </p:spPr>
        <p:txBody>
          <a:bodyPr anchorCtr="0" anchor="ctr" bIns="45700" lIns="91425" spcFirstLastPara="1" rIns="91425" wrap="square" tIns="45700">
            <a:normAutofit/>
          </a:bodyPr>
          <a:lstStyle/>
          <a:p>
            <a:pPr indent="-742950" lvl="0" marL="742950" rtl="0" algn="ctr">
              <a:spcBef>
                <a:spcPts val="0"/>
              </a:spcBef>
              <a:spcAft>
                <a:spcPts val="0"/>
              </a:spcAft>
              <a:buNone/>
            </a:pPr>
            <a:r>
              <a:rPr b="1" lang="en-IN">
                <a:solidFill>
                  <a:srgbClr val="7030A0"/>
                </a:solidFill>
                <a:latin typeface="Times New Roman"/>
                <a:ea typeface="Times New Roman"/>
                <a:cs typeface="Times New Roman"/>
                <a:sym typeface="Times New Roman"/>
              </a:rPr>
              <a:t>3- Φ Induction Motors</a:t>
            </a:r>
            <a:br>
              <a:rPr b="1" lang="en-IN">
                <a:solidFill>
                  <a:srgbClr val="7030A0"/>
                </a:solidFill>
                <a:latin typeface="Times New Roman"/>
                <a:ea typeface="Times New Roman"/>
                <a:cs typeface="Times New Roman"/>
                <a:sym typeface="Times New Roman"/>
              </a:rPr>
            </a:br>
            <a:br>
              <a:rPr b="1" lang="en-IN">
                <a:solidFill>
                  <a:srgbClr val="7030A0"/>
                </a:solidFill>
                <a:latin typeface="Times New Roman"/>
                <a:ea typeface="Times New Roman"/>
                <a:cs typeface="Times New Roman"/>
                <a:sym typeface="Times New Roman"/>
              </a:rPr>
            </a:br>
            <a:br>
              <a:rPr b="1" lang="en-IN">
                <a:solidFill>
                  <a:srgbClr val="7030A0"/>
                </a:solidFill>
                <a:latin typeface="Times New Roman"/>
                <a:ea typeface="Times New Roman"/>
                <a:cs typeface="Times New Roman"/>
                <a:sym typeface="Times New Roman"/>
              </a:rPr>
            </a:br>
            <a:br>
              <a:rPr lang="en-IN">
                <a:solidFill>
                  <a:srgbClr val="00B0F0"/>
                </a:solidFill>
                <a:latin typeface="Times New Roman"/>
                <a:ea typeface="Times New Roman"/>
                <a:cs typeface="Times New Roman"/>
                <a:sym typeface="Times New Roman"/>
              </a:rPr>
            </a:br>
            <a:br>
              <a:rPr lang="en-IN">
                <a:solidFill>
                  <a:srgbClr val="00B0F0"/>
                </a:solidFill>
                <a:latin typeface="Times New Roman"/>
                <a:ea typeface="Times New Roman"/>
                <a:cs typeface="Times New Roman"/>
                <a:sym typeface="Times New Roman"/>
              </a:rPr>
            </a:br>
            <a:endParaRPr>
              <a:solidFill>
                <a:srgbClr val="00B0F0"/>
              </a:solidFill>
              <a:latin typeface="Times New Roman"/>
              <a:ea typeface="Times New Roman"/>
              <a:cs typeface="Times New Roman"/>
              <a:sym typeface="Times New Roman"/>
            </a:endParaRPr>
          </a:p>
        </p:txBody>
      </p:sp>
      <p:sp>
        <p:nvSpPr>
          <p:cNvPr id="298" name="Google Shape;298;p44"/>
          <p:cNvSpPr/>
          <p:nvPr/>
        </p:nvSpPr>
        <p:spPr>
          <a:xfrm>
            <a:off x="928662" y="1857364"/>
            <a:ext cx="6572280" cy="3508653"/>
          </a:xfrm>
          <a:prstGeom prst="rect">
            <a:avLst/>
          </a:prstGeom>
          <a:noFill/>
          <a:ln>
            <a:noFill/>
          </a:ln>
        </p:spPr>
        <p:txBody>
          <a:bodyPr anchorCtr="0" anchor="t" bIns="45700" lIns="91425" spcFirstLastPara="1" rIns="91425" wrap="square" tIns="45700">
            <a:noAutofit/>
          </a:bodyPr>
          <a:lstStyle/>
          <a:p>
            <a:pPr indent="-228600" lvl="0" marL="0" marR="0" rtl="0" algn="l">
              <a:lnSpc>
                <a:spcPct val="150000"/>
              </a:lnSpc>
              <a:spcBef>
                <a:spcPts val="0"/>
              </a:spcBef>
              <a:spcAft>
                <a:spcPts val="0"/>
              </a:spcAft>
              <a:buClr>
                <a:srgbClr val="92D050"/>
              </a:buClr>
              <a:buSzPts val="3600"/>
              <a:buFont typeface="Arial"/>
              <a:buChar char="•"/>
            </a:pPr>
            <a:r>
              <a:rPr b="1" lang="en-IN" sz="3600">
                <a:solidFill>
                  <a:srgbClr val="92D050"/>
                </a:solidFill>
                <a:latin typeface="Arial"/>
                <a:ea typeface="Arial"/>
                <a:cs typeface="Arial"/>
                <a:sym typeface="Arial"/>
              </a:rPr>
              <a:t>   </a:t>
            </a:r>
            <a:r>
              <a:rPr b="1" lang="en-IN" sz="2800">
                <a:solidFill>
                  <a:srgbClr val="92D050"/>
                </a:solidFill>
                <a:latin typeface="Arial"/>
                <a:ea typeface="Arial"/>
                <a:cs typeface="Arial"/>
                <a:sym typeface="Arial"/>
              </a:rPr>
              <a:t>Introduction</a:t>
            </a:r>
            <a:r>
              <a:rPr b="1" lang="en-IN" sz="2800">
                <a:solidFill>
                  <a:srgbClr val="FFC000"/>
                </a:solidFill>
                <a:latin typeface="Arial"/>
                <a:ea typeface="Arial"/>
                <a:cs typeface="Arial"/>
                <a:sym typeface="Arial"/>
              </a:rPr>
              <a:t> </a:t>
            </a:r>
            <a:r>
              <a:rPr lang="en-IN" sz="2800">
                <a:solidFill>
                  <a:srgbClr val="FFC000"/>
                </a:solidFill>
                <a:latin typeface="Arial"/>
                <a:ea typeface="Arial"/>
                <a:cs typeface="Arial"/>
                <a:sym typeface="Arial"/>
              </a:rPr>
              <a:t>   </a:t>
            </a:r>
            <a:endParaRPr/>
          </a:p>
          <a:p>
            <a:pPr indent="-177800" lvl="0" marL="0" marR="0" rtl="0" algn="l">
              <a:lnSpc>
                <a:spcPct val="150000"/>
              </a:lnSpc>
              <a:spcBef>
                <a:spcPts val="0"/>
              </a:spcBef>
              <a:spcAft>
                <a:spcPts val="0"/>
              </a:spcAft>
              <a:buClr>
                <a:srgbClr val="FFC000"/>
              </a:buClr>
              <a:buSzPts val="2800"/>
              <a:buFont typeface="Arial"/>
              <a:buChar char="•"/>
            </a:pPr>
            <a:r>
              <a:rPr b="1" lang="en-IN" sz="2800">
                <a:solidFill>
                  <a:srgbClr val="FFC000"/>
                </a:solidFill>
                <a:latin typeface="Arial"/>
                <a:ea typeface="Arial"/>
                <a:cs typeface="Arial"/>
                <a:sym typeface="Arial"/>
              </a:rPr>
              <a:t>   Principle of operation </a:t>
            </a:r>
            <a:endParaRPr/>
          </a:p>
          <a:p>
            <a:pPr indent="-177800" lvl="0" marL="0" marR="0" rtl="0" algn="l">
              <a:lnSpc>
                <a:spcPct val="150000"/>
              </a:lnSpc>
              <a:spcBef>
                <a:spcPts val="0"/>
              </a:spcBef>
              <a:spcAft>
                <a:spcPts val="0"/>
              </a:spcAft>
              <a:buClr>
                <a:srgbClr val="C00000"/>
              </a:buClr>
              <a:buSzPts val="2800"/>
              <a:buFont typeface="Arial"/>
              <a:buChar char="•"/>
            </a:pPr>
            <a:r>
              <a:rPr lang="en-IN" sz="2800">
                <a:solidFill>
                  <a:srgbClr val="C00000"/>
                </a:solidFill>
                <a:latin typeface="Arial"/>
                <a:ea typeface="Arial"/>
                <a:cs typeface="Arial"/>
                <a:sym typeface="Arial"/>
              </a:rPr>
              <a:t>   </a:t>
            </a:r>
            <a:r>
              <a:rPr b="1" lang="en-IN" sz="2800">
                <a:solidFill>
                  <a:srgbClr val="C00000"/>
                </a:solidFill>
                <a:latin typeface="Arial"/>
                <a:ea typeface="Arial"/>
                <a:cs typeface="Arial"/>
                <a:sym typeface="Arial"/>
              </a:rPr>
              <a:t>Types of Induction Motors</a:t>
            </a:r>
            <a:endParaRPr/>
          </a:p>
          <a:p>
            <a:pPr indent="-177800" lvl="0" marL="0" marR="0" rtl="0" algn="l">
              <a:lnSpc>
                <a:spcPct val="150000"/>
              </a:lnSpc>
              <a:spcBef>
                <a:spcPts val="0"/>
              </a:spcBef>
              <a:spcAft>
                <a:spcPts val="0"/>
              </a:spcAft>
              <a:buClr>
                <a:srgbClr val="C00000"/>
              </a:buClr>
              <a:buSzPts val="2800"/>
              <a:buFont typeface="Arial"/>
              <a:buChar char="•"/>
            </a:pPr>
            <a:r>
              <a:rPr b="1" lang="en-IN" sz="2800">
                <a:solidFill>
                  <a:srgbClr val="C00000"/>
                </a:solidFill>
                <a:latin typeface="Arial"/>
                <a:ea typeface="Arial"/>
                <a:cs typeface="Arial"/>
                <a:sym typeface="Arial"/>
              </a:rPr>
              <a:t>   Slip, Torque</a:t>
            </a:r>
            <a:endParaRPr/>
          </a:p>
          <a:p>
            <a:pPr indent="-177800" lvl="0" marL="0" marR="0" rtl="0" algn="l">
              <a:lnSpc>
                <a:spcPct val="150000"/>
              </a:lnSpc>
              <a:spcBef>
                <a:spcPts val="0"/>
              </a:spcBef>
              <a:spcAft>
                <a:spcPts val="0"/>
              </a:spcAft>
              <a:buClr>
                <a:srgbClr val="00B0F0"/>
              </a:buClr>
              <a:buSzPts val="2800"/>
              <a:buFont typeface="Arial"/>
              <a:buChar char="•"/>
            </a:pPr>
            <a:r>
              <a:rPr b="1" lang="en-IN" sz="2800">
                <a:solidFill>
                  <a:srgbClr val="C00000"/>
                </a:solidFill>
                <a:latin typeface="Arial"/>
                <a:ea typeface="Arial"/>
                <a:cs typeface="Arial"/>
                <a:sym typeface="Arial"/>
              </a:rPr>
              <a:t>   </a:t>
            </a:r>
            <a:r>
              <a:rPr b="1" lang="en-IN" sz="2800">
                <a:solidFill>
                  <a:srgbClr val="00B0F0"/>
                </a:solidFill>
                <a:latin typeface="Arial"/>
                <a:ea typeface="Arial"/>
                <a:cs typeface="Arial"/>
                <a:sym typeface="Arial"/>
              </a:rPr>
              <a:t>Torque-Slip characteristics</a:t>
            </a:r>
            <a:endParaRPr b="1" sz="2800">
              <a:solidFill>
                <a:srgbClr val="00206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5"/>
          <p:cNvSpPr txBox="1"/>
          <p:nvPr>
            <p:ph type="title"/>
          </p:nvPr>
        </p:nvSpPr>
        <p:spPr>
          <a:xfrm>
            <a:off x="457200" y="274638"/>
            <a:ext cx="8229600" cy="6397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solidFill>
                  <a:srgbClr val="00B050"/>
                </a:solidFill>
                <a:latin typeface="Times New Roman"/>
                <a:ea typeface="Times New Roman"/>
                <a:cs typeface="Times New Roman"/>
                <a:sym typeface="Times New Roman"/>
              </a:rPr>
              <a:t>Introduction</a:t>
            </a:r>
            <a:endParaRPr b="1" sz="3200">
              <a:solidFill>
                <a:srgbClr val="00B050"/>
              </a:solidFill>
              <a:latin typeface="Times New Roman"/>
              <a:ea typeface="Times New Roman"/>
              <a:cs typeface="Times New Roman"/>
              <a:sym typeface="Times New Roman"/>
            </a:endParaRPr>
          </a:p>
        </p:txBody>
      </p:sp>
      <p:sp>
        <p:nvSpPr>
          <p:cNvPr id="304" name="Google Shape;304;p45"/>
          <p:cNvSpPr txBox="1"/>
          <p:nvPr>
            <p:ph idx="1" type="body"/>
          </p:nvPr>
        </p:nvSpPr>
        <p:spPr>
          <a:xfrm>
            <a:off x="71406" y="1166018"/>
            <a:ext cx="8858312" cy="5234782"/>
          </a:xfrm>
          <a:prstGeom prst="rect">
            <a:avLst/>
          </a:prstGeom>
          <a:noFill/>
          <a:ln>
            <a:noFill/>
          </a:ln>
        </p:spPr>
        <p:txBody>
          <a:bodyPr anchorCtr="0" anchor="t" bIns="45700" lIns="91425" spcFirstLastPara="1" rIns="91425" wrap="square" tIns="45700">
            <a:normAutofit/>
          </a:bodyPr>
          <a:lstStyle/>
          <a:p>
            <a:pPr indent="-342900" lvl="0" marL="342900" rtl="0" algn="just">
              <a:lnSpc>
                <a:spcPct val="150000"/>
              </a:lnSpc>
              <a:spcBef>
                <a:spcPts val="0"/>
              </a:spcBef>
              <a:spcAft>
                <a:spcPts val="0"/>
              </a:spcAft>
              <a:buClr>
                <a:schemeClr val="dk1"/>
              </a:buClr>
              <a:buSzPts val="2000"/>
              <a:buChar char="•"/>
            </a:pPr>
            <a:r>
              <a:rPr lang="en-IN" sz="2000">
                <a:latin typeface="Times New Roman"/>
                <a:ea typeface="Times New Roman"/>
                <a:cs typeface="Times New Roman"/>
                <a:sym typeface="Times New Roman"/>
              </a:rPr>
              <a:t>An </a:t>
            </a:r>
            <a:r>
              <a:rPr b="1" lang="en-IN" sz="2000">
                <a:latin typeface="Times New Roman"/>
                <a:ea typeface="Times New Roman"/>
                <a:cs typeface="Times New Roman"/>
                <a:sym typeface="Times New Roman"/>
              </a:rPr>
              <a:t>electric motor </a:t>
            </a:r>
            <a:r>
              <a:rPr lang="en-IN" sz="2000">
                <a:latin typeface="Times New Roman"/>
                <a:ea typeface="Times New Roman"/>
                <a:cs typeface="Times New Roman"/>
                <a:sym typeface="Times New Roman"/>
              </a:rPr>
              <a:t>is a device which converts an electrical energy into a mechanical energy. This mechanical energy then can be supplied to various types of loads. The motors can operate on</a:t>
            </a:r>
            <a:r>
              <a:rPr b="1" lang="en-IN" sz="2000">
                <a:latin typeface="Times New Roman"/>
                <a:ea typeface="Times New Roman"/>
                <a:cs typeface="Times New Roman"/>
                <a:sym typeface="Times New Roman"/>
              </a:rPr>
              <a:t> DC </a:t>
            </a:r>
            <a:r>
              <a:rPr lang="en-IN" sz="2000">
                <a:latin typeface="Times New Roman"/>
                <a:ea typeface="Times New Roman"/>
                <a:cs typeface="Times New Roman"/>
                <a:sym typeface="Times New Roman"/>
              </a:rPr>
              <a:t>as well as </a:t>
            </a:r>
            <a:r>
              <a:rPr b="1" lang="en-IN" sz="2000">
                <a:latin typeface="Times New Roman"/>
                <a:ea typeface="Times New Roman"/>
                <a:cs typeface="Times New Roman"/>
                <a:sym typeface="Times New Roman"/>
              </a:rPr>
              <a:t>1-Φ </a:t>
            </a:r>
            <a:r>
              <a:rPr lang="en-IN" sz="2000">
                <a:latin typeface="Times New Roman"/>
                <a:ea typeface="Times New Roman"/>
                <a:cs typeface="Times New Roman"/>
                <a:sym typeface="Times New Roman"/>
              </a:rPr>
              <a:t>and </a:t>
            </a:r>
            <a:r>
              <a:rPr b="1" lang="en-IN" sz="2000">
                <a:latin typeface="Times New Roman"/>
                <a:ea typeface="Times New Roman"/>
                <a:cs typeface="Times New Roman"/>
                <a:sym typeface="Times New Roman"/>
              </a:rPr>
              <a:t>3-Φ AC </a:t>
            </a:r>
            <a:r>
              <a:rPr lang="en-IN" sz="2000">
                <a:latin typeface="Times New Roman"/>
                <a:ea typeface="Times New Roman"/>
                <a:cs typeface="Times New Roman"/>
                <a:sym typeface="Times New Roman"/>
              </a:rPr>
              <a:t>supply. </a:t>
            </a:r>
            <a:endParaRPr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a:p>
            <a:pPr indent="-342900" lvl="0" marL="342900" rtl="0" algn="just">
              <a:lnSpc>
                <a:spcPct val="150000"/>
              </a:lnSpc>
              <a:spcBef>
                <a:spcPts val="400"/>
              </a:spcBef>
              <a:spcAft>
                <a:spcPts val="0"/>
              </a:spcAft>
              <a:buClr>
                <a:schemeClr val="dk1"/>
              </a:buClr>
              <a:buSzPts val="2000"/>
              <a:buChar char="•"/>
            </a:pPr>
            <a:r>
              <a:rPr lang="en-IN" sz="2000">
                <a:latin typeface="Times New Roman"/>
                <a:ea typeface="Times New Roman"/>
                <a:cs typeface="Times New Roman"/>
                <a:sym typeface="Times New Roman"/>
              </a:rPr>
              <a:t>The motors operating on DC supply are called </a:t>
            </a:r>
            <a:r>
              <a:rPr b="1" lang="en-IN" sz="2000">
                <a:latin typeface="Times New Roman"/>
                <a:ea typeface="Times New Roman"/>
                <a:cs typeface="Times New Roman"/>
                <a:sym typeface="Times New Roman"/>
              </a:rPr>
              <a:t>DC motors</a:t>
            </a:r>
            <a:r>
              <a:rPr lang="en-IN" sz="2000">
                <a:latin typeface="Times New Roman"/>
                <a:ea typeface="Times New Roman"/>
                <a:cs typeface="Times New Roman"/>
                <a:sym typeface="Times New Roman"/>
              </a:rPr>
              <a:t>, while motors operating on AC supply are called </a:t>
            </a:r>
            <a:r>
              <a:rPr b="1" lang="en-IN" sz="2000">
                <a:latin typeface="Times New Roman"/>
                <a:ea typeface="Times New Roman"/>
                <a:cs typeface="Times New Roman"/>
                <a:sym typeface="Times New Roman"/>
              </a:rPr>
              <a:t>AC motors</a:t>
            </a:r>
            <a:r>
              <a:rPr lang="en-IN" sz="2000">
                <a:latin typeface="Times New Roman"/>
                <a:ea typeface="Times New Roman"/>
                <a:cs typeface="Times New Roman"/>
                <a:sym typeface="Times New Roman"/>
              </a:rPr>
              <a:t>.</a:t>
            </a:r>
            <a:endParaRPr/>
          </a:p>
          <a:p>
            <a:pPr indent="-342900" lvl="0" marL="342900" rtl="0" algn="just">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a:p>
            <a:pPr indent="-342900" lvl="0" marL="342900" rtl="0" algn="just">
              <a:lnSpc>
                <a:spcPct val="150000"/>
              </a:lnSpc>
              <a:spcBef>
                <a:spcPts val="400"/>
              </a:spcBef>
              <a:spcAft>
                <a:spcPts val="0"/>
              </a:spcAft>
              <a:buClr>
                <a:schemeClr val="dk1"/>
              </a:buClr>
              <a:buSzPts val="2000"/>
              <a:buChar char="•"/>
            </a:pPr>
            <a:r>
              <a:rPr lang="en-IN" sz="2000">
                <a:latin typeface="Times New Roman"/>
                <a:ea typeface="Times New Roman"/>
                <a:cs typeface="Times New Roman"/>
                <a:sym typeface="Times New Roman"/>
              </a:rPr>
              <a:t>The AC motors are classified as </a:t>
            </a:r>
            <a:r>
              <a:rPr b="1" lang="en-IN" sz="2000">
                <a:latin typeface="Times New Roman"/>
                <a:ea typeface="Times New Roman"/>
                <a:cs typeface="Times New Roman"/>
                <a:sym typeface="Times New Roman"/>
              </a:rPr>
              <a:t>1-Φ</a:t>
            </a:r>
            <a:r>
              <a:rPr lang="en-IN" sz="2000">
                <a:latin typeface="Times New Roman"/>
                <a:ea typeface="Times New Roman"/>
                <a:cs typeface="Times New Roman"/>
                <a:sym typeface="Times New Roman"/>
              </a:rPr>
              <a:t> and </a:t>
            </a:r>
            <a:r>
              <a:rPr b="1" lang="en-IN" sz="2000">
                <a:latin typeface="Times New Roman"/>
                <a:ea typeface="Times New Roman"/>
                <a:cs typeface="Times New Roman"/>
                <a:sym typeface="Times New Roman"/>
              </a:rPr>
              <a:t>3-Φ</a:t>
            </a:r>
            <a:r>
              <a:rPr lang="en-IN" sz="2000">
                <a:latin typeface="Times New Roman"/>
                <a:ea typeface="Times New Roman"/>
                <a:cs typeface="Times New Roman"/>
                <a:sym typeface="Times New Roman"/>
              </a:rPr>
              <a:t> </a:t>
            </a:r>
            <a:r>
              <a:rPr b="1" i="1" lang="en-IN" sz="2000">
                <a:latin typeface="Times New Roman"/>
                <a:ea typeface="Times New Roman"/>
                <a:cs typeface="Times New Roman"/>
                <a:sym typeface="Times New Roman"/>
              </a:rPr>
              <a:t>Induction motors</a:t>
            </a:r>
            <a:r>
              <a:rPr lang="en-IN" sz="2000">
                <a:latin typeface="Times New Roman"/>
                <a:ea typeface="Times New Roman"/>
                <a:cs typeface="Times New Roman"/>
                <a:sym typeface="Times New Roman"/>
              </a:rPr>
              <a:t>, </a:t>
            </a:r>
            <a:r>
              <a:rPr i="1" lang="en-IN" sz="2000">
                <a:latin typeface="Times New Roman"/>
                <a:ea typeface="Times New Roman"/>
                <a:cs typeface="Times New Roman"/>
                <a:sym typeface="Times New Roman"/>
              </a:rPr>
              <a:t>Synchronous motors </a:t>
            </a:r>
            <a:r>
              <a:rPr lang="en-IN" sz="2000">
                <a:latin typeface="Times New Roman"/>
                <a:ea typeface="Times New Roman"/>
                <a:cs typeface="Times New Roman"/>
                <a:sym typeface="Times New Roman"/>
              </a:rPr>
              <a:t>and some special purpose motors. Out of all these types, </a:t>
            </a:r>
            <a:r>
              <a:rPr b="1" lang="en-IN" sz="2000">
                <a:latin typeface="Times New Roman"/>
                <a:ea typeface="Times New Roman"/>
                <a:cs typeface="Times New Roman"/>
                <a:sym typeface="Times New Roman"/>
              </a:rPr>
              <a:t>3-Φ </a:t>
            </a:r>
            <a:r>
              <a:rPr b="1" i="1" lang="en-IN" sz="2000">
                <a:latin typeface="Times New Roman"/>
                <a:ea typeface="Times New Roman"/>
                <a:cs typeface="Times New Roman"/>
                <a:sym typeface="Times New Roman"/>
              </a:rPr>
              <a:t>Induction motors </a:t>
            </a:r>
            <a:r>
              <a:rPr lang="en-IN" sz="2000">
                <a:latin typeface="Times New Roman"/>
                <a:ea typeface="Times New Roman"/>
                <a:cs typeface="Times New Roman"/>
                <a:sym typeface="Times New Roman"/>
              </a:rPr>
              <a:t>are widely used for various industrial applications.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6"/>
          <p:cNvSpPr txBox="1"/>
          <p:nvPr>
            <p:ph type="title"/>
          </p:nvPr>
        </p:nvSpPr>
        <p:spPr>
          <a:xfrm>
            <a:off x="457200" y="-24"/>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solidFill>
                  <a:srgbClr val="7030A0"/>
                </a:solidFill>
              </a:rPr>
              <a:t>Why Induction Motors</a:t>
            </a:r>
            <a:endParaRPr b="1">
              <a:solidFill>
                <a:srgbClr val="7030A0"/>
              </a:solidFill>
            </a:endParaRPr>
          </a:p>
        </p:txBody>
      </p:sp>
      <p:sp>
        <p:nvSpPr>
          <p:cNvPr id="310" name="Google Shape;310;p46"/>
          <p:cNvSpPr txBox="1"/>
          <p:nvPr>
            <p:ph idx="1" type="body"/>
          </p:nvPr>
        </p:nvSpPr>
        <p:spPr>
          <a:xfrm>
            <a:off x="285720" y="1000108"/>
            <a:ext cx="8572560" cy="4929222"/>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None/>
            </a:pPr>
            <a:r>
              <a:rPr b="1" lang="en-IN"/>
              <a:t>Advantages</a:t>
            </a:r>
            <a:endParaRPr/>
          </a:p>
          <a:p>
            <a:pPr indent="-342900" lvl="0" marL="342900" rtl="0" algn="l">
              <a:spcBef>
                <a:spcPts val="544"/>
              </a:spcBef>
              <a:spcAft>
                <a:spcPts val="0"/>
              </a:spcAft>
              <a:buClr>
                <a:schemeClr val="dk1"/>
              </a:buClr>
              <a:buSzPct val="100000"/>
              <a:buNone/>
            </a:pPr>
            <a:r>
              <a:rPr lang="en-IN"/>
              <a:t> (i)  It has simple and rugged construction.</a:t>
            </a:r>
            <a:endParaRPr/>
          </a:p>
          <a:p>
            <a:pPr indent="-342900" lvl="0" marL="342900" rtl="0" algn="l">
              <a:spcBef>
                <a:spcPts val="544"/>
              </a:spcBef>
              <a:spcAft>
                <a:spcPts val="0"/>
              </a:spcAft>
              <a:buClr>
                <a:schemeClr val="dk1"/>
              </a:buClr>
              <a:buSzPct val="100000"/>
              <a:buNone/>
            </a:pPr>
            <a:r>
              <a:rPr lang="en-IN"/>
              <a:t>(ii)  It is relatively cheap.</a:t>
            </a:r>
            <a:endParaRPr/>
          </a:p>
          <a:p>
            <a:pPr indent="-342900" lvl="0" marL="342900" rtl="0" algn="l">
              <a:spcBef>
                <a:spcPts val="544"/>
              </a:spcBef>
              <a:spcAft>
                <a:spcPts val="0"/>
              </a:spcAft>
              <a:buClr>
                <a:schemeClr val="dk1"/>
              </a:buClr>
              <a:buSzPct val="100000"/>
              <a:buNone/>
            </a:pPr>
            <a:r>
              <a:rPr lang="en-IN"/>
              <a:t>(iii) It requires little maintenance.</a:t>
            </a:r>
            <a:endParaRPr/>
          </a:p>
          <a:p>
            <a:pPr indent="-342900" lvl="0" marL="342900" rtl="0" algn="l">
              <a:spcBef>
                <a:spcPts val="544"/>
              </a:spcBef>
              <a:spcAft>
                <a:spcPts val="0"/>
              </a:spcAft>
              <a:buClr>
                <a:schemeClr val="dk1"/>
              </a:buClr>
              <a:buSzPct val="100000"/>
              <a:buNone/>
            </a:pPr>
            <a:r>
              <a:rPr lang="en-IN"/>
              <a:t>(iv) It has high efficiency and reasonably good power    </a:t>
            </a:r>
            <a:br>
              <a:rPr lang="en-IN"/>
            </a:br>
            <a:r>
              <a:rPr lang="en-IN"/>
              <a:t>   factor.</a:t>
            </a:r>
            <a:endParaRPr/>
          </a:p>
          <a:p>
            <a:pPr indent="-571500" lvl="0" marL="571500" rtl="0" algn="l">
              <a:spcBef>
                <a:spcPts val="544"/>
              </a:spcBef>
              <a:spcAft>
                <a:spcPts val="0"/>
              </a:spcAft>
              <a:buClr>
                <a:schemeClr val="dk1"/>
              </a:buClr>
              <a:buSzPct val="100000"/>
              <a:buAutoNum type="romanLcParenBoth" startAt="5"/>
            </a:pPr>
            <a:r>
              <a:rPr lang="en-IN"/>
              <a:t>It has self starting torque.</a:t>
            </a:r>
            <a:endParaRPr/>
          </a:p>
          <a:p>
            <a:pPr indent="-571500" lvl="0" marL="571500" rtl="0" algn="l">
              <a:spcBef>
                <a:spcPts val="544"/>
              </a:spcBef>
              <a:spcAft>
                <a:spcPts val="0"/>
              </a:spcAft>
              <a:buClr>
                <a:schemeClr val="dk1"/>
              </a:buClr>
              <a:buSzPct val="100000"/>
              <a:buNone/>
            </a:pPr>
            <a:r>
              <a:t/>
            </a:r>
            <a:endParaRPr/>
          </a:p>
          <a:p>
            <a:pPr indent="-342900" lvl="0" marL="342900" rtl="0" algn="l">
              <a:spcBef>
                <a:spcPts val="544"/>
              </a:spcBef>
              <a:spcAft>
                <a:spcPts val="0"/>
              </a:spcAft>
              <a:buClr>
                <a:schemeClr val="dk1"/>
              </a:buClr>
              <a:buSzPct val="100000"/>
              <a:buNone/>
            </a:pPr>
            <a:r>
              <a:rPr b="1" lang="en-IN"/>
              <a:t>Disadvantages</a:t>
            </a:r>
            <a:endParaRPr/>
          </a:p>
          <a:p>
            <a:pPr indent="-342900" lvl="0" marL="342900" rtl="0" algn="l">
              <a:spcBef>
                <a:spcPts val="544"/>
              </a:spcBef>
              <a:spcAft>
                <a:spcPts val="0"/>
              </a:spcAft>
              <a:buClr>
                <a:schemeClr val="dk1"/>
              </a:buClr>
              <a:buSzPct val="100000"/>
              <a:buNone/>
            </a:pPr>
            <a:r>
              <a:rPr lang="en-IN"/>
              <a:t>(i)  It is essentially a constant speed motor and its speed </a:t>
            </a:r>
            <a:br>
              <a:rPr lang="en-IN"/>
            </a:br>
            <a:r>
              <a:rPr lang="en-IN"/>
              <a:t> cannot be changed easily.</a:t>
            </a:r>
            <a:endParaRPr/>
          </a:p>
          <a:p>
            <a:pPr indent="-342900" lvl="0" marL="342900" rtl="0" algn="l">
              <a:spcBef>
                <a:spcPts val="544"/>
              </a:spcBef>
              <a:spcAft>
                <a:spcPts val="0"/>
              </a:spcAft>
              <a:buClr>
                <a:schemeClr val="dk1"/>
              </a:buClr>
              <a:buSzPct val="100000"/>
              <a:buNone/>
            </a:pPr>
            <a:r>
              <a:rPr lang="en-IN"/>
              <a:t>(ii) Its starting torque is inferior to D.C. shunt motor.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7"/>
          <p:cNvSpPr txBox="1"/>
          <p:nvPr>
            <p:ph type="title"/>
          </p:nvPr>
        </p:nvSpPr>
        <p:spPr>
          <a:xfrm>
            <a:off x="457200" y="71414"/>
            <a:ext cx="8229600" cy="50006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000">
                <a:solidFill>
                  <a:srgbClr val="7030A0"/>
                </a:solidFill>
                <a:latin typeface="Times New Roman"/>
                <a:ea typeface="Times New Roman"/>
                <a:cs typeface="Times New Roman"/>
                <a:sym typeface="Times New Roman"/>
              </a:rPr>
              <a:t>       Rotating Magnetic Field (</a:t>
            </a:r>
            <a:r>
              <a:rPr b="1" i="1" lang="en-IN" sz="3000">
                <a:solidFill>
                  <a:srgbClr val="7030A0"/>
                </a:solidFill>
                <a:latin typeface="Times New Roman"/>
                <a:ea typeface="Times New Roman"/>
                <a:cs typeface="Times New Roman"/>
                <a:sym typeface="Times New Roman"/>
              </a:rPr>
              <a:t>RMF</a:t>
            </a:r>
            <a:r>
              <a:rPr b="1" lang="en-IN" sz="3000">
                <a:solidFill>
                  <a:srgbClr val="7030A0"/>
                </a:solidFill>
                <a:latin typeface="Times New Roman"/>
                <a:ea typeface="Times New Roman"/>
                <a:cs typeface="Times New Roman"/>
                <a:sym typeface="Times New Roman"/>
              </a:rPr>
              <a:t>)</a:t>
            </a:r>
            <a:endParaRPr/>
          </a:p>
        </p:txBody>
      </p:sp>
      <p:sp>
        <p:nvSpPr>
          <p:cNvPr id="316" name="Google Shape;316;p47"/>
          <p:cNvSpPr txBox="1"/>
          <p:nvPr>
            <p:ph idx="1" type="body"/>
          </p:nvPr>
        </p:nvSpPr>
        <p:spPr>
          <a:xfrm>
            <a:off x="422988" y="928670"/>
            <a:ext cx="8506730" cy="3857652"/>
          </a:xfrm>
          <a:prstGeom prst="rect">
            <a:avLst/>
          </a:prstGeom>
          <a:noFill/>
          <a:ln>
            <a:noFill/>
          </a:ln>
        </p:spPr>
        <p:txBody>
          <a:bodyPr anchorCtr="0" anchor="t" bIns="45700" lIns="91425" spcFirstLastPara="1" rIns="91425" wrap="square" tIns="45700">
            <a:normAutofit lnSpcReduction="10000"/>
          </a:bodyPr>
          <a:lstStyle/>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The working of </a:t>
            </a:r>
            <a:r>
              <a:rPr b="1" i="1" lang="en-IN" sz="2000">
                <a:latin typeface="Times New Roman"/>
                <a:ea typeface="Times New Roman"/>
                <a:cs typeface="Times New Roman"/>
                <a:sym typeface="Times New Roman"/>
              </a:rPr>
              <a:t>3- ф Induction motors </a:t>
            </a:r>
            <a:r>
              <a:rPr lang="en-IN" sz="2000">
                <a:latin typeface="Times New Roman"/>
                <a:ea typeface="Times New Roman"/>
                <a:cs typeface="Times New Roman"/>
                <a:sym typeface="Times New Roman"/>
              </a:rPr>
              <a:t>is based on the production of </a:t>
            </a:r>
            <a:r>
              <a:rPr b="1" i="1" lang="en-IN" sz="2000">
                <a:latin typeface="Times New Roman"/>
                <a:ea typeface="Times New Roman"/>
                <a:cs typeface="Times New Roman"/>
                <a:sym typeface="Times New Roman"/>
              </a:rPr>
              <a:t>Rotating Magnetic Field </a:t>
            </a:r>
            <a:r>
              <a:rPr lang="en-IN" sz="2000">
                <a:latin typeface="Times New Roman"/>
                <a:ea typeface="Times New Roman"/>
                <a:cs typeface="Times New Roman"/>
                <a:sym typeface="Times New Roman"/>
              </a:rPr>
              <a:t>(</a:t>
            </a:r>
            <a:r>
              <a:rPr b="1" i="1" lang="en-IN" sz="2000">
                <a:latin typeface="Times New Roman"/>
                <a:ea typeface="Times New Roman"/>
                <a:cs typeface="Times New Roman"/>
                <a:sym typeface="Times New Roman"/>
              </a:rPr>
              <a:t>RMF</a:t>
            </a:r>
            <a:r>
              <a:rPr lang="en-IN" sz="2000">
                <a:latin typeface="Times New Roman"/>
                <a:ea typeface="Times New Roman"/>
                <a:cs typeface="Times New Roman"/>
                <a:sym typeface="Times New Roman"/>
              </a:rPr>
              <a:t>).</a:t>
            </a:r>
            <a:endParaRPr/>
          </a:p>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The </a:t>
            </a:r>
            <a:r>
              <a:rPr b="1" i="1" lang="en-IN" sz="2000">
                <a:latin typeface="Times New Roman"/>
                <a:ea typeface="Times New Roman"/>
                <a:cs typeface="Times New Roman"/>
                <a:sym typeface="Times New Roman"/>
              </a:rPr>
              <a:t>Rotating magnetic field can be defined </a:t>
            </a:r>
            <a:r>
              <a:rPr lang="en-IN" sz="2000">
                <a:latin typeface="Times New Roman"/>
                <a:ea typeface="Times New Roman"/>
                <a:cs typeface="Times New Roman"/>
                <a:sym typeface="Times New Roman"/>
              </a:rPr>
              <a:t>as the field or flux having constant amplitude but  whose axis is continuously rotating in a plane with a certain speed (Synchronous speed Ns).</a:t>
            </a:r>
            <a:endParaRPr sz="2000">
              <a:latin typeface="Times New Roman"/>
              <a:ea typeface="Times New Roman"/>
              <a:cs typeface="Times New Roman"/>
              <a:sym typeface="Times New Roman"/>
            </a:endParaRPr>
          </a:p>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In 3-</a:t>
            </a:r>
            <a:r>
              <a:rPr b="1" lang="en-IN" sz="2000">
                <a:latin typeface="Times New Roman"/>
                <a:ea typeface="Times New Roman"/>
                <a:cs typeface="Times New Roman"/>
                <a:sym typeface="Times New Roman"/>
              </a:rPr>
              <a:t>Φ</a:t>
            </a:r>
            <a:r>
              <a:rPr lang="en-IN" sz="2000">
                <a:latin typeface="Times New Roman"/>
                <a:ea typeface="Times New Roman"/>
                <a:cs typeface="Times New Roman"/>
                <a:sym typeface="Times New Roman"/>
              </a:rPr>
              <a:t> Induction motors, such a rotating magnetic field is produced by supplying currents to a </a:t>
            </a:r>
            <a:r>
              <a:rPr b="1" lang="en-IN" sz="2000">
                <a:latin typeface="Times New Roman"/>
                <a:ea typeface="Times New Roman"/>
                <a:cs typeface="Times New Roman"/>
                <a:sym typeface="Times New Roman"/>
              </a:rPr>
              <a:t>set of stationary windings</a:t>
            </a:r>
            <a:r>
              <a:rPr lang="en-IN" sz="2000">
                <a:latin typeface="Times New Roman"/>
                <a:ea typeface="Times New Roman"/>
                <a:cs typeface="Times New Roman"/>
                <a:sym typeface="Times New Roman"/>
              </a:rPr>
              <a:t>, with the help of 3-</a:t>
            </a:r>
            <a:r>
              <a:rPr b="1" lang="en-IN" sz="2000">
                <a:latin typeface="Times New Roman"/>
                <a:ea typeface="Times New Roman"/>
                <a:cs typeface="Times New Roman"/>
                <a:sym typeface="Times New Roman"/>
              </a:rPr>
              <a:t>Φ </a:t>
            </a:r>
            <a:r>
              <a:rPr lang="en-IN" sz="2000">
                <a:latin typeface="Times New Roman"/>
                <a:ea typeface="Times New Roman"/>
                <a:cs typeface="Times New Roman"/>
                <a:sym typeface="Times New Roman"/>
              </a:rPr>
              <a:t>AC supply.</a:t>
            </a:r>
            <a:endParaRPr/>
          </a:p>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The current carrying windings produce the magnetic field or flux and due to interaction of three fluxes produced due to 3- ф supply, resultant flux has a constant magnitude and its axis rotating in space, without physically rotating three windings.</a:t>
            </a:r>
            <a:endParaRPr/>
          </a:p>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This type of field is nothing but </a:t>
            </a:r>
            <a:r>
              <a:rPr b="1" i="1" lang="en-IN" sz="2000" u="sng">
                <a:solidFill>
                  <a:schemeClr val="hlink"/>
                </a:solidFill>
                <a:latin typeface="Times New Roman"/>
                <a:ea typeface="Times New Roman"/>
                <a:cs typeface="Times New Roman"/>
                <a:sym typeface="Times New Roman"/>
                <a:hlinkClick r:id="rId3"/>
              </a:rPr>
              <a:t>Rotating Magnetic Field (RMF).</a:t>
            </a:r>
            <a:endParaRPr b="1" i="1" sz="2000">
              <a:latin typeface="Times New Roman"/>
              <a:ea typeface="Times New Roman"/>
              <a:cs typeface="Times New Roman"/>
              <a:sym typeface="Times New Roman"/>
            </a:endParaRPr>
          </a:p>
        </p:txBody>
      </p:sp>
      <p:pic>
        <p:nvPicPr>
          <p:cNvPr id="317" name="Google Shape;317;p47"/>
          <p:cNvPicPr preferRelativeResize="0"/>
          <p:nvPr/>
        </p:nvPicPr>
        <p:blipFill rotWithShape="1">
          <a:blip r:embed="rId4">
            <a:alphaModFix/>
          </a:blip>
          <a:srcRect b="0" l="0" r="0" t="0"/>
          <a:stretch/>
        </p:blipFill>
        <p:spPr>
          <a:xfrm>
            <a:off x="642910" y="4786322"/>
            <a:ext cx="3390829" cy="128588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8"/>
          <p:cNvSpPr txBox="1"/>
          <p:nvPr>
            <p:ph type="title"/>
          </p:nvPr>
        </p:nvSpPr>
        <p:spPr>
          <a:xfrm>
            <a:off x="457200" y="274638"/>
            <a:ext cx="8229600" cy="43971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000">
                <a:solidFill>
                  <a:srgbClr val="7030A0"/>
                </a:solidFill>
                <a:latin typeface="Times New Roman"/>
                <a:ea typeface="Times New Roman"/>
                <a:cs typeface="Times New Roman"/>
                <a:sym typeface="Times New Roman"/>
              </a:rPr>
              <a:t>Speed of RMF </a:t>
            </a:r>
            <a:endParaRPr/>
          </a:p>
        </p:txBody>
      </p:sp>
      <p:sp>
        <p:nvSpPr>
          <p:cNvPr id="323" name="Google Shape;323;p48"/>
          <p:cNvSpPr txBox="1"/>
          <p:nvPr>
            <p:ph idx="1" type="body"/>
          </p:nvPr>
        </p:nvSpPr>
        <p:spPr>
          <a:xfrm>
            <a:off x="441649" y="914400"/>
            <a:ext cx="8229600" cy="5486400"/>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There exists a fixed relation between </a:t>
            </a:r>
            <a:r>
              <a:rPr b="1" lang="en-IN" sz="2000">
                <a:latin typeface="Times New Roman"/>
                <a:ea typeface="Times New Roman"/>
                <a:cs typeface="Times New Roman"/>
                <a:sym typeface="Times New Roman"/>
              </a:rPr>
              <a:t>frequency f</a:t>
            </a:r>
            <a:r>
              <a:rPr lang="en-IN" sz="2000">
                <a:latin typeface="Times New Roman"/>
                <a:ea typeface="Times New Roman"/>
                <a:cs typeface="Times New Roman"/>
                <a:sym typeface="Times New Roman"/>
              </a:rPr>
              <a:t> of AC supply to the windings, the </a:t>
            </a:r>
            <a:r>
              <a:rPr b="1" lang="en-IN" sz="2000">
                <a:latin typeface="Times New Roman"/>
                <a:ea typeface="Times New Roman"/>
                <a:cs typeface="Times New Roman"/>
                <a:sym typeface="Times New Roman"/>
              </a:rPr>
              <a:t>number of poles P </a:t>
            </a:r>
            <a:r>
              <a:rPr lang="en-IN" sz="2000">
                <a:latin typeface="Times New Roman"/>
                <a:ea typeface="Times New Roman"/>
                <a:cs typeface="Times New Roman"/>
                <a:sym typeface="Times New Roman"/>
              </a:rPr>
              <a:t>for which winding is wounded and </a:t>
            </a:r>
            <a:r>
              <a:rPr b="1" lang="en-IN" sz="2000">
                <a:latin typeface="Times New Roman"/>
                <a:ea typeface="Times New Roman"/>
                <a:cs typeface="Times New Roman"/>
                <a:sym typeface="Times New Roman"/>
              </a:rPr>
              <a:t>speed N </a:t>
            </a:r>
            <a:r>
              <a:rPr lang="en-IN" sz="2000">
                <a:latin typeface="Times New Roman"/>
                <a:ea typeface="Times New Roman"/>
                <a:cs typeface="Times New Roman"/>
                <a:sym typeface="Times New Roman"/>
              </a:rPr>
              <a:t>rpm of the rotating magnetic field.</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For a standard frequency whatever </a:t>
            </a:r>
            <a:r>
              <a:rPr b="1" lang="en-IN" sz="2000">
                <a:latin typeface="Times New Roman"/>
                <a:ea typeface="Times New Roman"/>
                <a:cs typeface="Times New Roman"/>
                <a:sym typeface="Times New Roman"/>
              </a:rPr>
              <a:t>speed of </a:t>
            </a:r>
            <a:r>
              <a:rPr b="1" i="1" lang="en-IN" sz="2000">
                <a:latin typeface="Times New Roman"/>
                <a:ea typeface="Times New Roman"/>
                <a:cs typeface="Times New Roman"/>
                <a:sym typeface="Times New Roman"/>
              </a:rPr>
              <a:t>RMF</a:t>
            </a:r>
            <a:r>
              <a:rPr b="1" lang="en-IN" sz="2000">
                <a:latin typeface="Times New Roman"/>
                <a:ea typeface="Times New Roman"/>
                <a:cs typeface="Times New Roman"/>
                <a:sym typeface="Times New Roman"/>
              </a:rPr>
              <a:t> </a:t>
            </a:r>
            <a:r>
              <a:rPr lang="en-IN" sz="2000">
                <a:latin typeface="Times New Roman"/>
                <a:ea typeface="Times New Roman"/>
                <a:cs typeface="Times New Roman"/>
                <a:sym typeface="Times New Roman"/>
              </a:rPr>
              <a:t>results is called Synchronous Speed, in case of induction motors, it is denoted as Ns</a:t>
            </a:r>
            <a:endParaRPr/>
          </a:p>
          <a:p>
            <a:pPr indent="-215900" lvl="0" marL="342900" rtl="0" algn="just">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a:p>
            <a:pPr indent="-342900" lvl="0" marL="342900" rtl="0" algn="ctr">
              <a:spcBef>
                <a:spcPts val="400"/>
              </a:spcBef>
              <a:spcAft>
                <a:spcPts val="0"/>
              </a:spcAft>
              <a:buClr>
                <a:schemeClr val="dk1"/>
              </a:buClr>
              <a:buSzPts val="2000"/>
              <a:buNone/>
            </a:pPr>
            <a:r>
              <a:rPr b="1" lang="en-IN" sz="2000">
                <a:latin typeface="Times New Roman"/>
                <a:ea typeface="Times New Roman"/>
                <a:cs typeface="Times New Roman"/>
                <a:sym typeface="Times New Roman"/>
              </a:rPr>
              <a:t>Ns = (120f/P) = Speed of RMF</a:t>
            </a:r>
            <a:endParaRPr/>
          </a:p>
          <a:p>
            <a:pPr indent="-342900" lvl="0" marL="342900" rtl="0" algn="ctr">
              <a:spcBef>
                <a:spcPts val="400"/>
              </a:spcBef>
              <a:spcAft>
                <a:spcPts val="0"/>
              </a:spcAft>
              <a:buClr>
                <a:schemeClr val="dk1"/>
              </a:buClr>
              <a:buSzPts val="2000"/>
              <a:buNone/>
            </a:pPr>
            <a:r>
              <a:rPr lang="en-IN" sz="2000">
                <a:latin typeface="Times New Roman"/>
                <a:ea typeface="Times New Roman"/>
                <a:cs typeface="Times New Roman"/>
                <a:sym typeface="Times New Roman"/>
              </a:rPr>
              <a:t>f- supply frequency</a:t>
            </a:r>
            <a:endParaRPr/>
          </a:p>
          <a:p>
            <a:pPr indent="0" lvl="0" marL="0" rtl="0" algn="ctr">
              <a:spcBef>
                <a:spcPts val="400"/>
              </a:spcBef>
              <a:spcAft>
                <a:spcPts val="0"/>
              </a:spcAft>
              <a:buClr>
                <a:schemeClr val="dk1"/>
              </a:buClr>
              <a:buSzPts val="2000"/>
              <a:buNone/>
            </a:pPr>
            <a:r>
              <a:rPr lang="en-IN" sz="2000">
                <a:latin typeface="Times New Roman"/>
                <a:ea typeface="Times New Roman"/>
                <a:cs typeface="Times New Roman"/>
                <a:sym typeface="Times New Roman"/>
              </a:rPr>
              <a:t>			P= number of poles for which stator winding is wounded</a:t>
            </a:r>
            <a:endParaRPr/>
          </a:p>
          <a:p>
            <a:pPr indent="0" lvl="0" marL="0" rtl="0" algn="ctr">
              <a:spcBef>
                <a:spcPts val="400"/>
              </a:spcBef>
              <a:spcAft>
                <a:spcPts val="0"/>
              </a:spcAft>
              <a:buClr>
                <a:schemeClr val="dk1"/>
              </a:buClr>
              <a:buSzPts val="2000"/>
              <a:buNone/>
            </a:pPr>
            <a:r>
              <a:rPr lang="en-IN" sz="2000">
                <a:latin typeface="Times New Roman"/>
                <a:ea typeface="Times New Roman"/>
                <a:cs typeface="Times New Roman"/>
                <a:sym typeface="Times New Roman"/>
              </a:rPr>
              <a:t>This is the speed with which RMF rotates in space.</a:t>
            </a:r>
            <a:endParaRPr/>
          </a:p>
          <a:p>
            <a:pPr indent="-342900" lvl="0" marL="342900" rtl="0" algn="l">
              <a:spcBef>
                <a:spcPts val="400"/>
              </a:spcBef>
              <a:spcAft>
                <a:spcPts val="0"/>
              </a:spcAft>
              <a:buClr>
                <a:srgbClr val="C00000"/>
              </a:buClr>
              <a:buSzPts val="2000"/>
              <a:buNone/>
            </a:pPr>
            <a:r>
              <a:rPr b="1" lang="en-IN" sz="2000">
                <a:solidFill>
                  <a:srgbClr val="C00000"/>
                </a:solidFill>
                <a:latin typeface="Times New Roman"/>
                <a:ea typeface="Times New Roman"/>
                <a:cs typeface="Times New Roman"/>
                <a:sym typeface="Times New Roman"/>
              </a:rPr>
              <a:t>Applications of Induction Motors:</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Fans, Blowers, Machine tools</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Compressor, Crushers, Conveyors,</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Cranes, Compressors, Elevators, Hoist etc</a:t>
            </a:r>
            <a:endParaRPr sz="2000">
              <a:latin typeface="Times New Roman"/>
              <a:ea typeface="Times New Roman"/>
              <a:cs typeface="Times New Roman"/>
              <a:sym typeface="Times New Roman"/>
            </a:endParaRPr>
          </a:p>
          <a:p>
            <a:pPr indent="0" lvl="0" marL="0" rtl="0" algn="ctr">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id="328" name="Google Shape;328;p49"/>
          <p:cNvPicPr preferRelativeResize="0"/>
          <p:nvPr/>
        </p:nvPicPr>
        <p:blipFill rotWithShape="1">
          <a:blip r:embed="rId3">
            <a:alphaModFix/>
          </a:blip>
          <a:srcRect b="0" l="0" r="0" t="0"/>
          <a:stretch/>
        </p:blipFill>
        <p:spPr>
          <a:xfrm>
            <a:off x="1071538" y="928670"/>
            <a:ext cx="7500990" cy="4500594"/>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0"/>
          <p:cNvSpPr txBox="1"/>
          <p:nvPr>
            <p:ph idx="1" type="body"/>
          </p:nvPr>
        </p:nvSpPr>
        <p:spPr>
          <a:xfrm>
            <a:off x="228600" y="1091628"/>
            <a:ext cx="4040188" cy="6397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0070C0"/>
              </a:buClr>
              <a:buSzPts val="2400"/>
              <a:buNone/>
            </a:pPr>
            <a:r>
              <a:rPr lang="en-IN">
                <a:solidFill>
                  <a:srgbClr val="0070C0"/>
                </a:solidFill>
                <a:latin typeface="Times New Roman"/>
                <a:ea typeface="Times New Roman"/>
                <a:cs typeface="Times New Roman"/>
                <a:sym typeface="Times New Roman"/>
              </a:rPr>
              <a:t>Stator:</a:t>
            </a:r>
            <a:endParaRPr>
              <a:solidFill>
                <a:srgbClr val="0070C0"/>
              </a:solidFill>
            </a:endParaRPr>
          </a:p>
        </p:txBody>
      </p:sp>
      <p:sp>
        <p:nvSpPr>
          <p:cNvPr id="334" name="Google Shape;334;p50"/>
          <p:cNvSpPr txBox="1"/>
          <p:nvPr>
            <p:ph idx="2" type="body"/>
          </p:nvPr>
        </p:nvSpPr>
        <p:spPr>
          <a:xfrm>
            <a:off x="228600" y="1752600"/>
            <a:ext cx="4040188" cy="3951288"/>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Clr>
                <a:schemeClr val="dk1"/>
              </a:buClr>
              <a:buSzPts val="1800"/>
              <a:buChar char="•"/>
            </a:pPr>
            <a:r>
              <a:rPr lang="en-IN" sz="1800">
                <a:latin typeface="Times New Roman"/>
                <a:ea typeface="Times New Roman"/>
                <a:cs typeface="Times New Roman"/>
                <a:sym typeface="Times New Roman"/>
              </a:rPr>
              <a:t>Stator of an IM consists of steel frame which contains hallow cylindrical hole made up of thin laminations of silicon steel to reduce hysteresis and eddy current losses.</a:t>
            </a:r>
            <a:endParaRPr/>
          </a:p>
          <a:p>
            <a:pPr indent="-342900" lvl="0" marL="342900" rtl="0" algn="just">
              <a:spcBef>
                <a:spcPts val="360"/>
              </a:spcBef>
              <a:spcAft>
                <a:spcPts val="0"/>
              </a:spcAft>
              <a:buClr>
                <a:schemeClr val="dk1"/>
              </a:buClr>
              <a:buSzPts val="1800"/>
              <a:buChar char="•"/>
            </a:pPr>
            <a:r>
              <a:rPr lang="en-IN" sz="1800">
                <a:latin typeface="Times New Roman"/>
                <a:ea typeface="Times New Roman"/>
                <a:cs typeface="Times New Roman"/>
                <a:sym typeface="Times New Roman"/>
              </a:rPr>
              <a:t>The number of evenly spaced slots are provided on inner periphery of the laminations. The insulated conductors are placed in the stator slots and are suitably connected to form a balanced </a:t>
            </a:r>
            <a:r>
              <a:rPr b="1" lang="en-IN" sz="1800">
                <a:latin typeface="Times New Roman"/>
                <a:ea typeface="Times New Roman"/>
                <a:cs typeface="Times New Roman"/>
                <a:sym typeface="Times New Roman"/>
              </a:rPr>
              <a:t>3-Φ star or delta </a:t>
            </a:r>
            <a:r>
              <a:rPr lang="en-IN" sz="1800">
                <a:latin typeface="Times New Roman"/>
                <a:ea typeface="Times New Roman"/>
                <a:cs typeface="Times New Roman"/>
                <a:sym typeface="Times New Roman"/>
              </a:rPr>
              <a:t>connections.</a:t>
            </a:r>
            <a:endParaRPr/>
          </a:p>
        </p:txBody>
      </p:sp>
      <p:sp>
        <p:nvSpPr>
          <p:cNvPr id="335" name="Google Shape;335;p50"/>
          <p:cNvSpPr txBox="1"/>
          <p:nvPr>
            <p:ph idx="3" type="body"/>
          </p:nvPr>
        </p:nvSpPr>
        <p:spPr>
          <a:xfrm>
            <a:off x="4645025" y="914400"/>
            <a:ext cx="4041775" cy="6397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0070C0"/>
              </a:buClr>
              <a:buSzPts val="2400"/>
              <a:buNone/>
            </a:pPr>
            <a:r>
              <a:rPr lang="en-IN">
                <a:solidFill>
                  <a:srgbClr val="0070C0"/>
                </a:solidFill>
                <a:latin typeface="Times New Roman"/>
                <a:ea typeface="Times New Roman"/>
                <a:cs typeface="Times New Roman"/>
                <a:sym typeface="Times New Roman"/>
              </a:rPr>
              <a:t>Rotor:</a:t>
            </a:r>
            <a:endParaRPr/>
          </a:p>
        </p:txBody>
      </p:sp>
      <p:sp>
        <p:nvSpPr>
          <p:cNvPr id="336" name="Google Shape;336;p50"/>
          <p:cNvSpPr txBox="1"/>
          <p:nvPr>
            <p:ph idx="4" type="body"/>
          </p:nvPr>
        </p:nvSpPr>
        <p:spPr>
          <a:xfrm>
            <a:off x="4643438" y="1785926"/>
            <a:ext cx="4041775" cy="3951288"/>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Clr>
                <a:schemeClr val="dk1"/>
              </a:buClr>
              <a:buSzPts val="1800"/>
              <a:buChar char="•"/>
            </a:pPr>
            <a:r>
              <a:rPr lang="en-IN" sz="1800">
                <a:latin typeface="Times New Roman"/>
                <a:ea typeface="Times New Roman"/>
                <a:cs typeface="Times New Roman"/>
                <a:sym typeface="Times New Roman"/>
              </a:rPr>
              <a:t>Rotor is mounted on the shaft is a hallow laminated core having slots on its outer periphery, the windings are placed in these slots are called rotor windings and they may be of many types like: </a:t>
            </a:r>
            <a:endParaRPr sz="1800">
              <a:latin typeface="Times New Roman"/>
              <a:ea typeface="Times New Roman"/>
              <a:cs typeface="Times New Roman"/>
              <a:sym typeface="Times New Roman"/>
            </a:endParaRPr>
          </a:p>
          <a:p>
            <a:pPr indent="-342900" lvl="0" marL="342900" rtl="0" algn="just">
              <a:spcBef>
                <a:spcPts val="360"/>
              </a:spcBef>
              <a:spcAft>
                <a:spcPts val="0"/>
              </a:spcAft>
              <a:buClr>
                <a:schemeClr val="dk1"/>
              </a:buClr>
              <a:buSzPts val="1800"/>
              <a:buNone/>
            </a:pPr>
            <a:r>
              <a:t/>
            </a:r>
            <a:endParaRPr sz="1800">
              <a:latin typeface="Times New Roman"/>
              <a:ea typeface="Times New Roman"/>
              <a:cs typeface="Times New Roman"/>
              <a:sym typeface="Times New Roman"/>
            </a:endParaRPr>
          </a:p>
        </p:txBody>
      </p:sp>
      <p:sp>
        <p:nvSpPr>
          <p:cNvPr id="337" name="Google Shape;337;p50"/>
          <p:cNvSpPr/>
          <p:nvPr/>
        </p:nvSpPr>
        <p:spPr>
          <a:xfrm>
            <a:off x="5072066" y="3643314"/>
            <a:ext cx="4572000" cy="923330"/>
          </a:xfrm>
          <a:prstGeom prst="rect">
            <a:avLst/>
          </a:prstGeom>
          <a:noFill/>
          <a:ln>
            <a:noFill/>
          </a:ln>
        </p:spPr>
        <p:txBody>
          <a:bodyPr anchorCtr="0" anchor="t" bIns="45700" lIns="91425" spcFirstLastPara="1" rIns="91425" wrap="square" tIns="45700">
            <a:noAutofit/>
          </a:bodyPr>
          <a:lstStyle/>
          <a:p>
            <a:pPr indent="-114300" lvl="0" marL="0" marR="0" rtl="0" algn="just">
              <a:lnSpc>
                <a:spcPct val="150000"/>
              </a:lnSpc>
              <a:spcBef>
                <a:spcPts val="0"/>
              </a:spcBef>
              <a:spcAft>
                <a:spcPts val="0"/>
              </a:spcAft>
              <a:buClr>
                <a:schemeClr val="dk1"/>
              </a:buClr>
              <a:buSzPts val="1800"/>
              <a:buFont typeface="Noto Sans Symbols"/>
              <a:buChar char="▪"/>
            </a:pPr>
            <a:r>
              <a:rPr lang="en-IN" sz="1800">
                <a:solidFill>
                  <a:schemeClr val="dk1"/>
                </a:solidFill>
                <a:latin typeface="Times New Roman"/>
                <a:ea typeface="Times New Roman"/>
                <a:cs typeface="Times New Roman"/>
                <a:sym typeface="Times New Roman"/>
              </a:rPr>
              <a:t>   Squirrel Cage Rotor Type IM</a:t>
            </a:r>
            <a:endParaRPr/>
          </a:p>
          <a:p>
            <a:pPr indent="-114300" lvl="0" marL="0" marR="0" rtl="0" algn="just">
              <a:lnSpc>
                <a:spcPct val="150000"/>
              </a:lnSpc>
              <a:spcBef>
                <a:spcPts val="0"/>
              </a:spcBef>
              <a:spcAft>
                <a:spcPts val="0"/>
              </a:spcAft>
              <a:buClr>
                <a:schemeClr val="dk1"/>
              </a:buClr>
              <a:buSzPts val="1800"/>
              <a:buFont typeface="Noto Sans Symbols"/>
              <a:buChar char="▪"/>
            </a:pPr>
            <a:r>
              <a:rPr lang="en-IN" sz="1800">
                <a:solidFill>
                  <a:schemeClr val="dk1"/>
                </a:solidFill>
                <a:latin typeface="Times New Roman"/>
                <a:ea typeface="Times New Roman"/>
                <a:cs typeface="Times New Roman"/>
                <a:sym typeface="Times New Roman"/>
              </a:rPr>
              <a:t>   Slip Ring Rotor Type IM</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1"/>
          <p:cNvSpPr txBox="1"/>
          <p:nvPr>
            <p:ph type="title"/>
          </p:nvPr>
        </p:nvSpPr>
        <p:spPr>
          <a:xfrm>
            <a:off x="314324" y="274638"/>
            <a:ext cx="8543956" cy="6397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000">
                <a:latin typeface="Times New Roman"/>
                <a:ea typeface="Times New Roman"/>
                <a:cs typeface="Times New Roman"/>
                <a:sym typeface="Times New Roman"/>
              </a:rPr>
              <a:t>              Principle of Operation of 3- ф Induction Motor</a:t>
            </a:r>
            <a:endParaRPr/>
          </a:p>
        </p:txBody>
      </p:sp>
      <p:sp>
        <p:nvSpPr>
          <p:cNvPr id="343" name="Google Shape;343;p51"/>
          <p:cNvSpPr txBox="1"/>
          <p:nvPr>
            <p:ph idx="1" type="body"/>
          </p:nvPr>
        </p:nvSpPr>
        <p:spPr>
          <a:xfrm>
            <a:off x="428596" y="1000108"/>
            <a:ext cx="8229600" cy="5234782"/>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Clr>
                <a:schemeClr val="dk1"/>
              </a:buClr>
              <a:buSzPts val="2000"/>
              <a:buChar char="•"/>
            </a:pPr>
            <a:r>
              <a:rPr b="1" i="1" lang="en-IN" sz="2000">
                <a:latin typeface="Times New Roman"/>
                <a:ea typeface="Times New Roman"/>
                <a:cs typeface="Times New Roman"/>
                <a:sym typeface="Times New Roman"/>
              </a:rPr>
              <a:t>Induction motor </a:t>
            </a:r>
            <a:r>
              <a:rPr lang="en-IN" sz="2000">
                <a:latin typeface="Times New Roman"/>
                <a:ea typeface="Times New Roman"/>
                <a:cs typeface="Times New Roman"/>
                <a:sym typeface="Times New Roman"/>
              </a:rPr>
              <a:t>works on the principle of  </a:t>
            </a:r>
            <a:r>
              <a:rPr b="1" i="1" lang="en-IN" sz="2000">
                <a:latin typeface="Times New Roman"/>
                <a:ea typeface="Times New Roman"/>
                <a:cs typeface="Times New Roman"/>
                <a:sym typeface="Times New Roman"/>
              </a:rPr>
              <a:t>Electromagnetic Induction</a:t>
            </a:r>
            <a:r>
              <a:rPr lang="en-IN" sz="2000">
                <a:latin typeface="Times New Roman"/>
                <a:ea typeface="Times New Roman"/>
                <a:cs typeface="Times New Roman"/>
                <a:sym typeface="Times New Roman"/>
              </a:rPr>
              <a:t>.</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When a 3-</a:t>
            </a:r>
            <a:r>
              <a:rPr b="1" lang="en-IN" sz="2000">
                <a:latin typeface="Times New Roman"/>
                <a:ea typeface="Times New Roman"/>
                <a:cs typeface="Times New Roman"/>
                <a:sym typeface="Times New Roman"/>
              </a:rPr>
              <a:t>Φ</a:t>
            </a:r>
            <a:r>
              <a:rPr lang="en-IN" sz="2000">
                <a:latin typeface="Times New Roman"/>
                <a:ea typeface="Times New Roman"/>
                <a:cs typeface="Times New Roman"/>
                <a:sym typeface="Times New Roman"/>
              </a:rPr>
              <a:t> supply is given to the 3-</a:t>
            </a:r>
            <a:r>
              <a:rPr b="1" lang="en-IN" sz="2000">
                <a:latin typeface="Times New Roman"/>
                <a:ea typeface="Times New Roman"/>
                <a:cs typeface="Times New Roman"/>
                <a:sym typeface="Times New Roman"/>
              </a:rPr>
              <a:t>Φ</a:t>
            </a:r>
            <a:r>
              <a:rPr lang="en-IN" sz="2000">
                <a:latin typeface="Times New Roman"/>
                <a:ea typeface="Times New Roman"/>
                <a:cs typeface="Times New Roman"/>
                <a:sym typeface="Times New Roman"/>
              </a:rPr>
              <a:t> stator winding, a rotating magnetic field of constant magnitude (1.5</a:t>
            </a:r>
            <a:r>
              <a:rPr lang="en-IN" sz="2000"/>
              <a:t>φ</a:t>
            </a:r>
            <a:r>
              <a:rPr baseline="-25000" lang="en-IN" sz="2000"/>
              <a:t>m</a:t>
            </a:r>
            <a:r>
              <a:rPr lang="en-IN" sz="2000">
                <a:latin typeface="Times New Roman"/>
                <a:ea typeface="Times New Roman"/>
                <a:cs typeface="Times New Roman"/>
                <a:sym typeface="Times New Roman"/>
              </a:rPr>
              <a:t>) is produced. The speed of this rotating magnetic field is synchronous speed, </a:t>
            </a:r>
            <a:r>
              <a:rPr b="1" lang="en-IN" sz="2000">
                <a:latin typeface="Times New Roman"/>
                <a:ea typeface="Times New Roman"/>
                <a:cs typeface="Times New Roman"/>
                <a:sym typeface="Times New Roman"/>
              </a:rPr>
              <a:t>Ns = 120f/P rpm</a:t>
            </a:r>
            <a:endParaRPr b="1"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This rotating field produces an effect of rotating poles around a rotor, Let direction of rotation of this rotating magnetic field is clockwise as shown in Fig. 1. (a).</a:t>
            </a:r>
            <a:endParaRPr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Now at this instant rotor is stationary and stator flux RMF is rotating. So its obvious that there exists a relative motion between the RMF and rotor conductors. </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Now RMF gets cut by the rotor conductors as RMF sweeps over rotor conductors. </a:t>
            </a:r>
            <a:r>
              <a:rPr b="1" lang="en-IN" sz="2000">
                <a:latin typeface="Times New Roman"/>
                <a:ea typeface="Times New Roman"/>
                <a:cs typeface="Times New Roman"/>
                <a:sym typeface="Times New Roman"/>
              </a:rPr>
              <a:t>Whenever conductor cuts the flux, EMF gets induced in it  called Rotor Induced EMF (Faradays laws).</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As </a:t>
            </a:r>
            <a:r>
              <a:rPr b="1" lang="en-IN" sz="2000">
                <a:latin typeface="Times New Roman"/>
                <a:ea typeface="Times New Roman"/>
                <a:cs typeface="Times New Roman"/>
                <a:sym typeface="Times New Roman"/>
              </a:rPr>
              <a:t>rotor forms closed circuit</a:t>
            </a:r>
            <a:r>
              <a:rPr lang="en-IN" sz="2000">
                <a:latin typeface="Times New Roman"/>
                <a:ea typeface="Times New Roman"/>
                <a:cs typeface="Times New Roman"/>
                <a:sym typeface="Times New Roman"/>
              </a:rPr>
              <a:t>, induced emf circulates current through rotor called rotor current.</a:t>
            </a:r>
            <a:endParaRPr sz="2000">
              <a:latin typeface="Times New Roman"/>
              <a:ea typeface="Times New Roman"/>
              <a:cs typeface="Times New Roman"/>
              <a:sym typeface="Times New Roman"/>
            </a:endParaRPr>
          </a:p>
          <a:p>
            <a:pPr indent="-215900" lvl="0" marL="342900" rtl="0" algn="just">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descr="Working Principle of 3-Phase Induction Motor ~ your electrical home" id="348" name="Google Shape;348;p52"/>
          <p:cNvPicPr preferRelativeResize="0"/>
          <p:nvPr/>
        </p:nvPicPr>
        <p:blipFill rotWithShape="1">
          <a:blip r:embed="rId3">
            <a:alphaModFix/>
          </a:blip>
          <a:srcRect b="0" l="0" r="0" t="0"/>
          <a:stretch/>
        </p:blipFill>
        <p:spPr>
          <a:xfrm>
            <a:off x="142844" y="1991926"/>
            <a:ext cx="8643998" cy="3061085"/>
          </a:xfrm>
          <a:prstGeom prst="rect">
            <a:avLst/>
          </a:prstGeom>
          <a:noFill/>
          <a:ln>
            <a:noFill/>
          </a:ln>
        </p:spPr>
      </p:pic>
      <p:sp>
        <p:nvSpPr>
          <p:cNvPr id="349" name="Google Shape;349;p52"/>
          <p:cNvSpPr txBox="1"/>
          <p:nvPr/>
        </p:nvSpPr>
        <p:spPr>
          <a:xfrm>
            <a:off x="600044" y="5429264"/>
            <a:ext cx="8543956" cy="6397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7030A0"/>
              </a:buClr>
              <a:buSzPts val="2400"/>
              <a:buFont typeface="Times New Roman"/>
              <a:buNone/>
            </a:pPr>
            <a:r>
              <a:rPr b="1" i="0" lang="en-IN" sz="2400" u="none" cap="none" strike="noStrike">
                <a:solidFill>
                  <a:srgbClr val="7030A0"/>
                </a:solidFill>
                <a:latin typeface="Times New Roman"/>
                <a:ea typeface="Times New Roman"/>
                <a:cs typeface="Times New Roman"/>
                <a:sym typeface="Times New Roman"/>
              </a:rPr>
              <a:t>Fig. 1 Principle of Operation of 3- ф Induction Motor</a:t>
            </a:r>
            <a:endParaRPr b="1" i="0" sz="2400" u="none" cap="none" strike="noStrike">
              <a:solidFill>
                <a:srgbClr val="7030A0"/>
              </a:solidFill>
              <a:latin typeface="Times New Roman"/>
              <a:ea typeface="Times New Roman"/>
              <a:cs typeface="Times New Roman"/>
              <a:sym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3"/>
          <p:cNvSpPr txBox="1"/>
          <p:nvPr>
            <p:ph idx="1" type="body"/>
          </p:nvPr>
        </p:nvSpPr>
        <p:spPr>
          <a:xfrm>
            <a:off x="0" y="928670"/>
            <a:ext cx="8786874" cy="6186510"/>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Let direction of this current is going </a:t>
            </a:r>
            <a:r>
              <a:rPr b="1" lang="en-IN" sz="2000">
                <a:latin typeface="Times New Roman"/>
                <a:ea typeface="Times New Roman"/>
                <a:cs typeface="Times New Roman"/>
                <a:sym typeface="Times New Roman"/>
              </a:rPr>
              <a:t>into the paper </a:t>
            </a:r>
            <a:r>
              <a:rPr lang="en-IN" sz="2000">
                <a:latin typeface="Times New Roman"/>
                <a:ea typeface="Times New Roman"/>
                <a:cs typeface="Times New Roman"/>
                <a:sym typeface="Times New Roman"/>
              </a:rPr>
              <a:t>denoted by (</a:t>
            </a:r>
            <a:r>
              <a:rPr b="1" lang="en-IN" sz="2000">
                <a:latin typeface="Times New Roman"/>
                <a:ea typeface="Times New Roman"/>
                <a:cs typeface="Times New Roman"/>
                <a:sym typeface="Times New Roman"/>
              </a:rPr>
              <a:t>X</a:t>
            </a:r>
            <a:r>
              <a:rPr lang="en-IN" sz="2000">
                <a:latin typeface="Times New Roman"/>
                <a:ea typeface="Times New Roman"/>
                <a:cs typeface="Times New Roman"/>
                <a:sym typeface="Times New Roman"/>
              </a:rPr>
              <a:t>) in Fig.1. (b). </a:t>
            </a:r>
            <a:endParaRPr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Any current carrying conductor produces its own flux, so rotor produces its flux called Rotor flux. For assumed direction of rotor current, the direction of rotor flux is clockwise.</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Now there exists two fluxes, one RMF and other is rotor flux. Both the fluxes interact with each as shown in Fig. 1(c).</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On left of rotor conductors, two fluxes are in same direction hence add up to get high flux area. On the right side, two fluxes cancel each other to produce low flux area. As flux lines act like a stretched rubber band, high flux density area exerts a push on rotor conductor towards low flux density area. </a:t>
            </a:r>
            <a:r>
              <a:rPr b="1" lang="en-IN" sz="2000">
                <a:latin typeface="Times New Roman"/>
                <a:ea typeface="Times New Roman"/>
                <a:cs typeface="Times New Roman"/>
                <a:sym typeface="Times New Roman"/>
              </a:rPr>
              <a:t>So rotor conductors experiences a </a:t>
            </a:r>
            <a:r>
              <a:rPr b="1" lang="en-IN" sz="2000" u="sng">
                <a:solidFill>
                  <a:schemeClr val="hlink"/>
                </a:solidFill>
                <a:latin typeface="Times New Roman"/>
                <a:ea typeface="Times New Roman"/>
                <a:cs typeface="Times New Roman"/>
                <a:sym typeface="Times New Roman"/>
                <a:hlinkClick r:id="rId3"/>
              </a:rPr>
              <a:t>force from left to right</a:t>
            </a:r>
            <a:r>
              <a:rPr lang="en-IN" sz="2000" u="sng">
                <a:solidFill>
                  <a:schemeClr val="hlink"/>
                </a:solidFill>
                <a:latin typeface="Times New Roman"/>
                <a:ea typeface="Times New Roman"/>
                <a:cs typeface="Times New Roman"/>
                <a:sym typeface="Times New Roman"/>
                <a:hlinkClick r:id="rId4"/>
              </a:rPr>
              <a:t>. </a:t>
            </a:r>
            <a:endParaRPr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As all the rotor conductors experiences a force, the overall rotor experiences a torque and starts rotating, </a:t>
            </a:r>
            <a:r>
              <a:rPr b="1" i="1" lang="en-IN" sz="2000">
                <a:latin typeface="Times New Roman"/>
                <a:ea typeface="Times New Roman"/>
                <a:cs typeface="Times New Roman"/>
                <a:sym typeface="Times New Roman"/>
              </a:rPr>
              <a:t>So interaction of the two fluxes is very essential for a </a:t>
            </a:r>
            <a:r>
              <a:rPr b="1" i="1" lang="en-IN" sz="2000" u="sng">
                <a:solidFill>
                  <a:schemeClr val="hlink"/>
                </a:solidFill>
                <a:latin typeface="Times New Roman"/>
                <a:ea typeface="Times New Roman"/>
                <a:cs typeface="Times New Roman"/>
                <a:sym typeface="Times New Roman"/>
                <a:hlinkClick r:id="rId5"/>
              </a:rPr>
              <a:t>motoring action.</a:t>
            </a:r>
            <a:endParaRPr b="1" i="1"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Hence rotor starts rotating in the same direction as that of </a:t>
            </a:r>
            <a:r>
              <a:rPr lang="en-IN" sz="2000" u="sng">
                <a:solidFill>
                  <a:schemeClr val="hlink"/>
                </a:solidFill>
                <a:latin typeface="Times New Roman"/>
                <a:ea typeface="Times New Roman"/>
                <a:cs typeface="Times New Roman"/>
                <a:sym typeface="Times New Roman"/>
                <a:hlinkClick r:id="rId6"/>
              </a:rPr>
              <a:t>rotating magnetic field.</a:t>
            </a:r>
            <a:endParaRPr sz="2000">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4"/>
          <p:cNvSpPr txBox="1"/>
          <p:nvPr>
            <p:ph idx="1" type="body"/>
          </p:nvPr>
        </p:nvSpPr>
        <p:spPr>
          <a:xfrm>
            <a:off x="214282" y="2428868"/>
            <a:ext cx="4040188" cy="6397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1"/>
              </a:buClr>
              <a:buSzPts val="2400"/>
              <a:buNone/>
            </a:pPr>
            <a:r>
              <a:rPr lang="en-IN"/>
              <a:t>Squirrel Cage IM</a:t>
            </a:r>
            <a:endParaRPr/>
          </a:p>
        </p:txBody>
      </p:sp>
      <p:pic>
        <p:nvPicPr>
          <p:cNvPr id="360" name="Google Shape;360;p54"/>
          <p:cNvPicPr preferRelativeResize="0"/>
          <p:nvPr>
            <p:ph idx="2" type="body"/>
          </p:nvPr>
        </p:nvPicPr>
        <p:blipFill rotWithShape="1">
          <a:blip r:embed="rId3">
            <a:alphaModFix/>
          </a:blip>
          <a:srcRect b="0" l="0" r="0" t="0"/>
          <a:stretch/>
        </p:blipFill>
        <p:spPr>
          <a:xfrm>
            <a:off x="457200" y="3143248"/>
            <a:ext cx="4040188" cy="2357454"/>
          </a:xfrm>
          <a:prstGeom prst="rect">
            <a:avLst/>
          </a:prstGeom>
          <a:noFill/>
          <a:ln>
            <a:noFill/>
          </a:ln>
        </p:spPr>
      </p:pic>
      <p:sp>
        <p:nvSpPr>
          <p:cNvPr id="361" name="Google Shape;361;p54"/>
          <p:cNvSpPr txBox="1"/>
          <p:nvPr>
            <p:ph idx="3" type="body"/>
          </p:nvPr>
        </p:nvSpPr>
        <p:spPr>
          <a:xfrm>
            <a:off x="4929190" y="2643182"/>
            <a:ext cx="4041775" cy="6397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1"/>
              </a:buClr>
              <a:buSzPts val="2400"/>
              <a:buNone/>
            </a:pPr>
            <a:r>
              <a:rPr lang="en-IN" u="sng">
                <a:solidFill>
                  <a:schemeClr val="hlink"/>
                </a:solidFill>
                <a:hlinkClick r:id="rId4"/>
              </a:rPr>
              <a:t>Slip Ring IM</a:t>
            </a:r>
            <a:endParaRPr/>
          </a:p>
        </p:txBody>
      </p:sp>
      <p:pic>
        <p:nvPicPr>
          <p:cNvPr id="362" name="Google Shape;362;p54"/>
          <p:cNvPicPr preferRelativeResize="0"/>
          <p:nvPr>
            <p:ph idx="4" type="body"/>
          </p:nvPr>
        </p:nvPicPr>
        <p:blipFill rotWithShape="1">
          <a:blip r:embed="rId5">
            <a:alphaModFix/>
          </a:blip>
          <a:srcRect b="0" l="0" r="0" t="0"/>
          <a:stretch/>
        </p:blipFill>
        <p:spPr>
          <a:xfrm>
            <a:off x="4929190" y="3214686"/>
            <a:ext cx="4041775" cy="2384338"/>
          </a:xfrm>
          <a:prstGeom prst="rect">
            <a:avLst/>
          </a:prstGeom>
          <a:noFill/>
          <a:ln>
            <a:noFill/>
          </a:ln>
        </p:spPr>
      </p:pic>
      <p:pic>
        <p:nvPicPr>
          <p:cNvPr id="363" name="Google Shape;363;p54"/>
          <p:cNvPicPr preferRelativeResize="0"/>
          <p:nvPr/>
        </p:nvPicPr>
        <p:blipFill rotWithShape="1">
          <a:blip r:embed="rId6">
            <a:alphaModFix/>
          </a:blip>
          <a:srcRect b="0" l="0" r="0" t="0"/>
          <a:stretch/>
        </p:blipFill>
        <p:spPr>
          <a:xfrm>
            <a:off x="3143240" y="161924"/>
            <a:ext cx="5886450" cy="2338382"/>
          </a:xfrm>
          <a:prstGeom prst="rect">
            <a:avLst/>
          </a:prstGeom>
          <a:noFill/>
          <a:ln>
            <a:noFill/>
          </a:ln>
        </p:spPr>
      </p:pic>
      <p:sp>
        <p:nvSpPr>
          <p:cNvPr id="364" name="Google Shape;364;p54"/>
          <p:cNvSpPr txBox="1"/>
          <p:nvPr>
            <p:ph type="title"/>
          </p:nvPr>
        </p:nvSpPr>
        <p:spPr>
          <a:xfrm>
            <a:off x="285720" y="1428736"/>
            <a:ext cx="2500330" cy="4111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solidFill>
                  <a:srgbClr val="00B050"/>
                </a:solidFill>
                <a:latin typeface="Times New Roman"/>
                <a:ea typeface="Times New Roman"/>
                <a:cs typeface="Times New Roman"/>
                <a:sym typeface="Times New Roman"/>
              </a:rPr>
              <a:t>Types of 3- ф Induction Motor</a:t>
            </a:r>
            <a:endParaRPr/>
          </a:p>
        </p:txBody>
      </p:sp>
      <p:sp>
        <p:nvSpPr>
          <p:cNvPr id="365" name="Google Shape;365;p54"/>
          <p:cNvSpPr/>
          <p:nvPr/>
        </p:nvSpPr>
        <p:spPr>
          <a:xfrm>
            <a:off x="428564" y="5572140"/>
            <a:ext cx="871543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1800">
                <a:solidFill>
                  <a:schemeClr val="dk1"/>
                </a:solidFill>
                <a:latin typeface="Arial"/>
                <a:ea typeface="Arial"/>
                <a:cs typeface="Arial"/>
                <a:sym typeface="Arial"/>
              </a:rPr>
              <a:t>Skewing : </a:t>
            </a:r>
            <a:r>
              <a:rPr lang="en-IN" sz="1800">
                <a:solidFill>
                  <a:schemeClr val="dk1"/>
                </a:solidFill>
                <a:latin typeface="Arial"/>
                <a:ea typeface="Arial"/>
                <a:cs typeface="Arial"/>
                <a:sym typeface="Arial"/>
              </a:rPr>
              <a:t>Making rotor conductor not parallel to the axis of the shaft.</a:t>
            </a:r>
            <a:endParaRPr sz="1800">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5"/>
          <p:cNvSpPr txBox="1"/>
          <p:nvPr>
            <p:ph type="title"/>
          </p:nvPr>
        </p:nvSpPr>
        <p:spPr>
          <a:xfrm>
            <a:off x="2500298" y="0"/>
            <a:ext cx="6286544" cy="838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400">
                <a:solidFill>
                  <a:schemeClr val="lt1"/>
                </a:solidFill>
              </a:rPr>
              <a:t>Comparison of Wound rotor and </a:t>
            </a:r>
            <a:br>
              <a:rPr b="1" lang="en-IN" sz="2400">
                <a:solidFill>
                  <a:schemeClr val="lt1"/>
                </a:solidFill>
              </a:rPr>
            </a:br>
            <a:r>
              <a:rPr b="1" lang="en-IN" sz="2400">
                <a:solidFill>
                  <a:schemeClr val="lt1"/>
                </a:solidFill>
              </a:rPr>
              <a:t>Squirrel Cage rotor</a:t>
            </a:r>
            <a:endParaRPr b="1" sz="2400">
              <a:solidFill>
                <a:schemeClr val="lt1"/>
              </a:solidFill>
            </a:endParaRPr>
          </a:p>
        </p:txBody>
      </p:sp>
      <p:sp>
        <p:nvSpPr>
          <p:cNvPr id="371" name="Google Shape;371;p55"/>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372" name="Google Shape;372;p55"/>
          <p:cNvPicPr preferRelativeResize="0"/>
          <p:nvPr/>
        </p:nvPicPr>
        <p:blipFill rotWithShape="1">
          <a:blip r:embed="rId3">
            <a:alphaModFix/>
          </a:blip>
          <a:srcRect b="0" l="0" r="0" t="0"/>
          <a:stretch/>
        </p:blipFill>
        <p:spPr>
          <a:xfrm>
            <a:off x="233363" y="1142984"/>
            <a:ext cx="8677275" cy="4357717"/>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6"/>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378" name="Google Shape;378;p56"/>
          <p:cNvPicPr preferRelativeResize="0"/>
          <p:nvPr>
            <p:ph idx="1" type="body"/>
          </p:nvPr>
        </p:nvPicPr>
        <p:blipFill rotWithShape="1">
          <a:blip r:embed="rId3">
            <a:alphaModFix/>
          </a:blip>
          <a:srcRect b="0" l="0" r="0" t="0"/>
          <a:stretch/>
        </p:blipFill>
        <p:spPr>
          <a:xfrm>
            <a:off x="500034" y="1428736"/>
            <a:ext cx="8229600" cy="371477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7"/>
          <p:cNvSpPr txBox="1"/>
          <p:nvPr>
            <p:ph type="title"/>
          </p:nvPr>
        </p:nvSpPr>
        <p:spPr>
          <a:xfrm>
            <a:off x="457200" y="-24"/>
            <a:ext cx="8229600" cy="6397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IN" sz="3000">
                <a:solidFill>
                  <a:srgbClr val="7030A0"/>
                </a:solidFill>
                <a:latin typeface="Times New Roman"/>
                <a:ea typeface="Times New Roman"/>
                <a:cs typeface="Times New Roman"/>
                <a:sym typeface="Times New Roman"/>
              </a:rPr>
              <a:t>Slip  of 3- ф Induction Motor</a:t>
            </a:r>
            <a:endParaRPr/>
          </a:p>
        </p:txBody>
      </p:sp>
      <p:sp>
        <p:nvSpPr>
          <p:cNvPr id="384" name="Google Shape;384;p57"/>
          <p:cNvSpPr txBox="1"/>
          <p:nvPr>
            <p:ph idx="1" type="body"/>
          </p:nvPr>
        </p:nvSpPr>
        <p:spPr>
          <a:xfrm>
            <a:off x="142844" y="1857364"/>
            <a:ext cx="8786874" cy="4071966"/>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just">
              <a:spcBef>
                <a:spcPts val="0"/>
              </a:spcBef>
              <a:spcAft>
                <a:spcPts val="0"/>
              </a:spcAft>
              <a:buClr>
                <a:schemeClr val="dk1"/>
              </a:buClr>
              <a:buSzPct val="100000"/>
              <a:buNone/>
            </a:pPr>
            <a:r>
              <a:rPr lang="en-IN" sz="2000">
                <a:latin typeface="Times New Roman"/>
                <a:ea typeface="Times New Roman"/>
                <a:cs typeface="Times New Roman"/>
                <a:sym typeface="Times New Roman"/>
              </a:rPr>
              <a:t>Let              </a:t>
            </a:r>
            <a:r>
              <a:rPr b="1" lang="en-IN" sz="2000">
                <a:latin typeface="Times New Roman"/>
                <a:ea typeface="Times New Roman"/>
                <a:cs typeface="Times New Roman"/>
                <a:sym typeface="Times New Roman"/>
              </a:rPr>
              <a:t>N</a:t>
            </a:r>
            <a:r>
              <a:rPr b="1" baseline="-25000" lang="en-IN">
                <a:latin typeface="Times New Roman"/>
                <a:ea typeface="Times New Roman"/>
                <a:cs typeface="Times New Roman"/>
                <a:sym typeface="Times New Roman"/>
              </a:rPr>
              <a:t>s</a:t>
            </a:r>
            <a:r>
              <a:rPr lang="en-IN" sz="2000">
                <a:latin typeface="Times New Roman"/>
                <a:ea typeface="Times New Roman"/>
                <a:cs typeface="Times New Roman"/>
                <a:sym typeface="Times New Roman"/>
              </a:rPr>
              <a:t>= Speed of rotating magnetic field in rpm</a:t>
            </a:r>
            <a:endParaRPr/>
          </a:p>
          <a:p>
            <a:pPr indent="-342900" lvl="0" marL="342900" rtl="0" algn="just">
              <a:spcBef>
                <a:spcPts val="340"/>
              </a:spcBef>
              <a:spcAft>
                <a:spcPts val="0"/>
              </a:spcAft>
              <a:buClr>
                <a:schemeClr val="dk1"/>
              </a:buClr>
              <a:buSzPct val="100000"/>
              <a:buNone/>
            </a:pPr>
            <a:r>
              <a:rPr lang="en-IN" sz="2000">
                <a:latin typeface="Times New Roman"/>
                <a:ea typeface="Times New Roman"/>
                <a:cs typeface="Times New Roman"/>
                <a:sym typeface="Times New Roman"/>
              </a:rPr>
              <a:t>                   </a:t>
            </a:r>
            <a:r>
              <a:rPr b="1" lang="en-IN" sz="2000">
                <a:latin typeface="Times New Roman"/>
                <a:ea typeface="Times New Roman"/>
                <a:cs typeface="Times New Roman"/>
                <a:sym typeface="Times New Roman"/>
              </a:rPr>
              <a:t>N</a:t>
            </a:r>
            <a:r>
              <a:rPr lang="en-IN" sz="2000">
                <a:latin typeface="Times New Roman"/>
                <a:ea typeface="Times New Roman"/>
                <a:cs typeface="Times New Roman"/>
                <a:sym typeface="Times New Roman"/>
              </a:rPr>
              <a:t> = speed of rotor i.e. motor in rpm</a:t>
            </a:r>
            <a:endParaRPr/>
          </a:p>
          <a:p>
            <a:pPr indent="-342900" lvl="0" marL="342900" rtl="0" algn="l">
              <a:spcBef>
                <a:spcPts val="544"/>
              </a:spcBef>
              <a:spcAft>
                <a:spcPts val="0"/>
              </a:spcAft>
              <a:buClr>
                <a:schemeClr val="dk1"/>
              </a:buClr>
              <a:buSzPct val="100000"/>
              <a:buNone/>
            </a:pPr>
            <a:r>
              <a:rPr lang="en-IN" sz="2000">
                <a:latin typeface="Times New Roman"/>
                <a:ea typeface="Times New Roman"/>
                <a:cs typeface="Times New Roman"/>
                <a:sym typeface="Times New Roman"/>
              </a:rPr>
              <a:t>                   </a:t>
            </a:r>
            <a:r>
              <a:rPr b="1" lang="en-IN" sz="2000">
                <a:latin typeface="Times New Roman"/>
                <a:ea typeface="Times New Roman"/>
                <a:cs typeface="Times New Roman"/>
                <a:sym typeface="Times New Roman"/>
              </a:rPr>
              <a:t>N</a:t>
            </a:r>
            <a:r>
              <a:rPr b="1" baseline="-25000" lang="en-IN">
                <a:latin typeface="Times New Roman"/>
                <a:ea typeface="Times New Roman"/>
                <a:cs typeface="Times New Roman"/>
                <a:sym typeface="Times New Roman"/>
              </a:rPr>
              <a:t>s</a:t>
            </a:r>
            <a:r>
              <a:rPr b="1" lang="en-IN" sz="2000">
                <a:latin typeface="Times New Roman"/>
                <a:ea typeface="Times New Roman"/>
                <a:cs typeface="Times New Roman"/>
                <a:sym typeface="Times New Roman"/>
              </a:rPr>
              <a:t>-N </a:t>
            </a:r>
            <a:r>
              <a:rPr lang="en-IN" sz="2000">
                <a:latin typeface="Times New Roman"/>
                <a:ea typeface="Times New Roman"/>
                <a:cs typeface="Times New Roman"/>
                <a:sym typeface="Times New Roman"/>
              </a:rPr>
              <a:t>= </a:t>
            </a:r>
            <a:r>
              <a:rPr b="1" lang="en-IN" sz="2000">
                <a:latin typeface="Times New Roman"/>
                <a:ea typeface="Times New Roman"/>
                <a:cs typeface="Times New Roman"/>
                <a:sym typeface="Times New Roman"/>
              </a:rPr>
              <a:t>Relative speed between </a:t>
            </a:r>
            <a:r>
              <a:rPr lang="en-IN" sz="2000">
                <a:latin typeface="Times New Roman"/>
                <a:ea typeface="Times New Roman"/>
                <a:cs typeface="Times New Roman"/>
                <a:sym typeface="Times New Roman"/>
              </a:rPr>
              <a:t>the two speeds is called Slip speed</a:t>
            </a:r>
            <a:endParaRPr sz="2000">
              <a:latin typeface="Times New Roman"/>
              <a:ea typeface="Times New Roman"/>
              <a:cs typeface="Times New Roman"/>
              <a:sym typeface="Times New Roman"/>
            </a:endParaRPr>
          </a:p>
          <a:p>
            <a:pPr indent="-234950" lvl="0" marL="342900" rtl="0" algn="just">
              <a:spcBef>
                <a:spcPts val="340"/>
              </a:spcBef>
              <a:spcAft>
                <a:spcPts val="0"/>
              </a:spcAft>
              <a:buClr>
                <a:schemeClr val="dk1"/>
              </a:buClr>
              <a:buSzPct val="100000"/>
              <a:buNone/>
            </a:pPr>
            <a:r>
              <a:t/>
            </a:r>
            <a:endParaRPr sz="2000">
              <a:latin typeface="Times New Roman"/>
              <a:ea typeface="Times New Roman"/>
              <a:cs typeface="Times New Roman"/>
              <a:sym typeface="Times New Roman"/>
            </a:endParaRPr>
          </a:p>
          <a:p>
            <a:pPr indent="-342900" lvl="0" marL="342900" rtl="0" algn="just">
              <a:spcBef>
                <a:spcPts val="544"/>
              </a:spcBef>
              <a:spcAft>
                <a:spcPts val="0"/>
              </a:spcAft>
              <a:buClr>
                <a:schemeClr val="dk1"/>
              </a:buClr>
              <a:buSzPct val="100000"/>
              <a:buChar char="•"/>
            </a:pPr>
            <a:r>
              <a:rPr lang="en-IN" sz="2000">
                <a:latin typeface="Times New Roman"/>
                <a:ea typeface="Times New Roman"/>
                <a:cs typeface="Times New Roman"/>
                <a:sym typeface="Times New Roman"/>
              </a:rPr>
              <a:t>In practical, rotor continues to rotate with a speed slightly less than the synchronous speed of the rotating magnetic field (N&lt;N</a:t>
            </a:r>
            <a:r>
              <a:rPr baseline="-25000" lang="en-IN">
                <a:latin typeface="Times New Roman"/>
                <a:ea typeface="Times New Roman"/>
                <a:cs typeface="Times New Roman"/>
                <a:sym typeface="Times New Roman"/>
              </a:rPr>
              <a:t>s</a:t>
            </a:r>
            <a:r>
              <a:rPr lang="en-IN" sz="2000">
                <a:latin typeface="Times New Roman"/>
                <a:ea typeface="Times New Roman"/>
                <a:cs typeface="Times New Roman"/>
                <a:sym typeface="Times New Roman"/>
              </a:rPr>
              <a:t>) .</a:t>
            </a:r>
            <a:endParaRPr/>
          </a:p>
          <a:p>
            <a:pPr indent="-342900" lvl="0" marL="342900" rtl="0" algn="just">
              <a:spcBef>
                <a:spcPts val="340"/>
              </a:spcBef>
              <a:spcAft>
                <a:spcPts val="0"/>
              </a:spcAft>
              <a:buClr>
                <a:schemeClr val="dk1"/>
              </a:buClr>
              <a:buSzPct val="100000"/>
              <a:buNone/>
            </a:pPr>
            <a:r>
              <a:t/>
            </a:r>
            <a:endParaRPr sz="2000">
              <a:latin typeface="Times New Roman"/>
              <a:ea typeface="Times New Roman"/>
              <a:cs typeface="Times New Roman"/>
              <a:sym typeface="Times New Roman"/>
            </a:endParaRPr>
          </a:p>
          <a:p>
            <a:pPr indent="-342900" lvl="0" marL="342900" rtl="0" algn="just">
              <a:spcBef>
                <a:spcPts val="340"/>
              </a:spcBef>
              <a:spcAft>
                <a:spcPts val="0"/>
              </a:spcAft>
              <a:buClr>
                <a:schemeClr val="dk1"/>
              </a:buClr>
              <a:buSzPct val="100000"/>
              <a:buChar char="•"/>
            </a:pPr>
            <a:r>
              <a:rPr lang="en-IN" sz="2000">
                <a:latin typeface="Times New Roman"/>
                <a:ea typeface="Times New Roman"/>
                <a:cs typeface="Times New Roman"/>
                <a:sym typeface="Times New Roman"/>
              </a:rPr>
              <a:t>Induction motor never rotates at synchronous speed.</a:t>
            </a:r>
            <a:endParaRPr/>
          </a:p>
          <a:p>
            <a:pPr indent="-342900" lvl="0" marL="342900" rtl="0" algn="just">
              <a:spcBef>
                <a:spcPts val="340"/>
              </a:spcBef>
              <a:spcAft>
                <a:spcPts val="0"/>
              </a:spcAft>
              <a:buClr>
                <a:schemeClr val="dk1"/>
              </a:buClr>
              <a:buSzPct val="100000"/>
              <a:buNone/>
            </a:pPr>
            <a:r>
              <a:t/>
            </a:r>
            <a:endParaRPr sz="2000">
              <a:latin typeface="Times New Roman"/>
              <a:ea typeface="Times New Roman"/>
              <a:cs typeface="Times New Roman"/>
              <a:sym typeface="Times New Roman"/>
            </a:endParaRPr>
          </a:p>
          <a:p>
            <a:pPr indent="-342900" lvl="0" marL="342900" rtl="0" algn="just">
              <a:spcBef>
                <a:spcPts val="544"/>
              </a:spcBef>
              <a:spcAft>
                <a:spcPts val="0"/>
              </a:spcAft>
              <a:buClr>
                <a:schemeClr val="dk1"/>
              </a:buClr>
              <a:buSzPct val="100000"/>
              <a:buNone/>
            </a:pPr>
            <a:r>
              <a:rPr b="1" lang="en-IN" sz="2000">
                <a:latin typeface="Times New Roman"/>
                <a:ea typeface="Times New Roman"/>
                <a:cs typeface="Times New Roman"/>
                <a:sym typeface="Times New Roman"/>
              </a:rPr>
              <a:t>	s= (N</a:t>
            </a:r>
            <a:r>
              <a:rPr b="1" baseline="-25000" lang="en-IN">
                <a:latin typeface="Times New Roman"/>
                <a:ea typeface="Times New Roman"/>
                <a:cs typeface="Times New Roman"/>
                <a:sym typeface="Times New Roman"/>
              </a:rPr>
              <a:t>s</a:t>
            </a:r>
            <a:r>
              <a:rPr b="1" lang="en-IN" sz="2000">
                <a:latin typeface="Times New Roman"/>
                <a:ea typeface="Times New Roman"/>
                <a:cs typeface="Times New Roman"/>
                <a:sym typeface="Times New Roman"/>
              </a:rPr>
              <a:t>-N)/N</a:t>
            </a:r>
            <a:r>
              <a:rPr b="1" baseline="-25000" lang="en-IN">
                <a:latin typeface="Times New Roman"/>
                <a:ea typeface="Times New Roman"/>
                <a:cs typeface="Times New Roman"/>
                <a:sym typeface="Times New Roman"/>
              </a:rPr>
              <a:t>s</a:t>
            </a:r>
            <a:r>
              <a:rPr b="1" lang="en-IN" sz="2000">
                <a:latin typeface="Times New Roman"/>
                <a:ea typeface="Times New Roman"/>
                <a:cs typeface="Times New Roman"/>
                <a:sym typeface="Times New Roman"/>
              </a:rPr>
              <a:t> </a:t>
            </a:r>
            <a:r>
              <a:rPr lang="en-IN" sz="2000">
                <a:latin typeface="Times New Roman"/>
                <a:ea typeface="Times New Roman"/>
                <a:cs typeface="Times New Roman"/>
                <a:sym typeface="Times New Roman"/>
              </a:rPr>
              <a:t>------------------------------ absolute slip</a:t>
            </a:r>
            <a:endParaRPr/>
          </a:p>
          <a:p>
            <a:pPr indent="-342900" lvl="0" marL="342900" rtl="0" algn="just">
              <a:spcBef>
                <a:spcPts val="340"/>
              </a:spcBef>
              <a:spcAft>
                <a:spcPts val="0"/>
              </a:spcAft>
              <a:buClr>
                <a:schemeClr val="dk1"/>
              </a:buClr>
              <a:buSzPct val="100000"/>
              <a:buNone/>
            </a:pPr>
            <a:r>
              <a:t/>
            </a:r>
            <a:endParaRPr sz="2000">
              <a:latin typeface="Times New Roman"/>
              <a:ea typeface="Times New Roman"/>
              <a:cs typeface="Times New Roman"/>
              <a:sym typeface="Times New Roman"/>
            </a:endParaRPr>
          </a:p>
          <a:p>
            <a:pPr indent="-342900" lvl="0" marL="342900" rtl="0" algn="just">
              <a:spcBef>
                <a:spcPts val="612"/>
              </a:spcBef>
              <a:spcAft>
                <a:spcPts val="0"/>
              </a:spcAft>
              <a:buClr>
                <a:schemeClr val="dk1"/>
              </a:buClr>
              <a:buSzPct val="100000"/>
              <a:buNone/>
            </a:pPr>
            <a:r>
              <a:rPr b="1" lang="en-IN" sz="2000">
                <a:latin typeface="Times New Roman"/>
                <a:ea typeface="Times New Roman"/>
                <a:cs typeface="Times New Roman"/>
                <a:sym typeface="Times New Roman"/>
              </a:rPr>
              <a:t>	%s = (N</a:t>
            </a:r>
            <a:r>
              <a:rPr b="1" baseline="-25000" lang="en-IN" sz="3600">
                <a:latin typeface="Times New Roman"/>
                <a:ea typeface="Times New Roman"/>
                <a:cs typeface="Times New Roman"/>
                <a:sym typeface="Times New Roman"/>
              </a:rPr>
              <a:t>s</a:t>
            </a:r>
            <a:r>
              <a:rPr b="1" lang="en-IN" sz="2000">
                <a:latin typeface="Times New Roman"/>
                <a:ea typeface="Times New Roman"/>
                <a:cs typeface="Times New Roman"/>
                <a:sym typeface="Times New Roman"/>
              </a:rPr>
              <a:t>-N)/(N</a:t>
            </a:r>
            <a:r>
              <a:rPr b="1" baseline="-25000" lang="en-IN" sz="3600">
                <a:latin typeface="Times New Roman"/>
                <a:ea typeface="Times New Roman"/>
                <a:cs typeface="Times New Roman"/>
                <a:sym typeface="Times New Roman"/>
              </a:rPr>
              <a:t>s</a:t>
            </a:r>
            <a:r>
              <a:rPr b="1" lang="en-IN" sz="2000">
                <a:latin typeface="Times New Roman"/>
                <a:ea typeface="Times New Roman"/>
                <a:cs typeface="Times New Roman"/>
                <a:sym typeface="Times New Roman"/>
              </a:rPr>
              <a:t>)*100-</a:t>
            </a:r>
            <a:r>
              <a:rPr lang="en-IN" sz="2000">
                <a:latin typeface="Times New Roman"/>
                <a:ea typeface="Times New Roman"/>
                <a:cs typeface="Times New Roman"/>
                <a:sym typeface="Times New Roman"/>
              </a:rPr>
              <a:t>------------------ percentage slip</a:t>
            </a:r>
            <a:endParaRPr/>
          </a:p>
          <a:p>
            <a:pPr indent="-234950" lvl="0" marL="342900" rtl="0" algn="just">
              <a:spcBef>
                <a:spcPts val="340"/>
              </a:spcBef>
              <a:spcAft>
                <a:spcPts val="0"/>
              </a:spcAft>
              <a:buClr>
                <a:schemeClr val="dk1"/>
              </a:buClr>
              <a:buSzPct val="100000"/>
              <a:buNone/>
            </a:pPr>
            <a:r>
              <a:t/>
            </a:r>
            <a:endParaRPr sz="2000">
              <a:latin typeface="Times New Roman"/>
              <a:ea typeface="Times New Roman"/>
              <a:cs typeface="Times New Roman"/>
              <a:sym typeface="Times New Roman"/>
            </a:endParaRPr>
          </a:p>
          <a:p>
            <a:pPr indent="-342900" lvl="0" marL="342900" rtl="0" algn="just">
              <a:spcBef>
                <a:spcPts val="340"/>
              </a:spcBef>
              <a:spcAft>
                <a:spcPts val="0"/>
              </a:spcAft>
              <a:buClr>
                <a:schemeClr val="dk1"/>
              </a:buClr>
              <a:buSzPct val="100000"/>
              <a:buChar char="•"/>
            </a:pPr>
            <a:r>
              <a:rPr b="1" lang="en-IN" sz="2000">
                <a:latin typeface="Times New Roman"/>
                <a:ea typeface="Times New Roman"/>
                <a:cs typeface="Times New Roman"/>
                <a:sym typeface="Times New Roman"/>
              </a:rPr>
              <a:t>At starting, actual speed N is zero , so S=1</a:t>
            </a:r>
            <a:endParaRPr/>
          </a:p>
          <a:p>
            <a:pPr indent="-342900" lvl="0" marL="342900" rtl="0" algn="just">
              <a:spcBef>
                <a:spcPts val="340"/>
              </a:spcBef>
              <a:spcAft>
                <a:spcPts val="0"/>
              </a:spcAft>
              <a:buClr>
                <a:schemeClr val="dk1"/>
              </a:buClr>
              <a:buSzPct val="100000"/>
              <a:buNone/>
            </a:pPr>
            <a:r>
              <a:t/>
            </a:r>
            <a:endParaRPr sz="2000">
              <a:latin typeface="Times New Roman"/>
              <a:ea typeface="Times New Roman"/>
              <a:cs typeface="Times New Roman"/>
              <a:sym typeface="Times New Roman"/>
            </a:endParaRPr>
          </a:p>
        </p:txBody>
      </p:sp>
      <p:sp>
        <p:nvSpPr>
          <p:cNvPr id="385" name="Google Shape;385;p57"/>
          <p:cNvSpPr txBox="1"/>
          <p:nvPr/>
        </p:nvSpPr>
        <p:spPr>
          <a:xfrm>
            <a:off x="214282" y="1071546"/>
            <a:ext cx="842968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rgbClr val="000099"/>
                </a:solidFill>
                <a:latin typeface="Arial"/>
                <a:ea typeface="Arial"/>
                <a:cs typeface="Arial"/>
                <a:sym typeface="Arial"/>
              </a:rPr>
              <a:t>Slip</a:t>
            </a:r>
            <a:r>
              <a:rPr lang="en-IN" sz="1800">
                <a:solidFill>
                  <a:schemeClr val="dk1"/>
                </a:solidFill>
                <a:latin typeface="Arial"/>
                <a:ea typeface="Arial"/>
                <a:cs typeface="Arial"/>
                <a:sym typeface="Arial"/>
              </a:rPr>
              <a:t> is defined as the ratio of difference between synchronous speed and rotor speed to the synchronous speed</a:t>
            </a:r>
            <a:endParaRPr sz="1800">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8"/>
          <p:cNvSpPr/>
          <p:nvPr/>
        </p:nvSpPr>
        <p:spPr>
          <a:xfrm>
            <a:off x="714348" y="928670"/>
            <a:ext cx="6143668" cy="367793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en-IN" sz="1800">
                <a:solidFill>
                  <a:srgbClr val="00B0F0"/>
                </a:solidFill>
                <a:latin typeface="Times New Roman"/>
                <a:ea typeface="Times New Roman"/>
                <a:cs typeface="Times New Roman"/>
                <a:sym typeface="Times New Roman"/>
              </a:rPr>
              <a:t>Formulae :</a:t>
            </a:r>
            <a:endParaRPr/>
          </a:p>
          <a:p>
            <a:pPr indent="0" lvl="0" marL="0" marR="0" rtl="0" algn="l">
              <a:lnSpc>
                <a:spcPct val="150000"/>
              </a:lnSpc>
              <a:spcBef>
                <a:spcPts val="0"/>
              </a:spcBef>
              <a:spcAft>
                <a:spcPts val="0"/>
              </a:spcAft>
              <a:buNone/>
            </a:pPr>
            <a:r>
              <a:rPr b="1" lang="en-IN" sz="1800">
                <a:solidFill>
                  <a:srgbClr val="7030A0"/>
                </a:solidFill>
                <a:latin typeface="Times New Roman"/>
                <a:ea typeface="Times New Roman"/>
                <a:cs typeface="Times New Roman"/>
                <a:sym typeface="Times New Roman"/>
              </a:rPr>
              <a:t>s = (N</a:t>
            </a:r>
            <a:r>
              <a:rPr b="1" baseline="-25000" lang="en-IN" sz="2800">
                <a:solidFill>
                  <a:srgbClr val="7030A0"/>
                </a:solidFill>
                <a:latin typeface="Times New Roman"/>
                <a:ea typeface="Times New Roman"/>
                <a:cs typeface="Times New Roman"/>
                <a:sym typeface="Times New Roman"/>
              </a:rPr>
              <a:t>s</a:t>
            </a:r>
            <a:r>
              <a:rPr b="1" lang="en-IN" sz="1800">
                <a:solidFill>
                  <a:srgbClr val="7030A0"/>
                </a:solidFill>
                <a:latin typeface="Times New Roman"/>
                <a:ea typeface="Times New Roman"/>
                <a:cs typeface="Times New Roman"/>
                <a:sym typeface="Times New Roman"/>
              </a:rPr>
              <a:t>-N)/N</a:t>
            </a:r>
            <a:r>
              <a:rPr b="1" baseline="-25000" lang="en-IN" sz="2800">
                <a:solidFill>
                  <a:srgbClr val="7030A0"/>
                </a:solidFill>
                <a:latin typeface="Times New Roman"/>
                <a:ea typeface="Times New Roman"/>
                <a:cs typeface="Times New Roman"/>
                <a:sym typeface="Times New Roman"/>
              </a:rPr>
              <a:t>s</a:t>
            </a:r>
            <a:endParaRPr b="1" baseline="-25000" sz="1800">
              <a:solidFill>
                <a:srgbClr val="7030A0"/>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None/>
            </a:pPr>
            <a:r>
              <a:rPr b="1" lang="en-IN" sz="1800">
                <a:solidFill>
                  <a:srgbClr val="7030A0"/>
                </a:solidFill>
                <a:latin typeface="Times New Roman"/>
                <a:ea typeface="Times New Roman"/>
                <a:cs typeface="Times New Roman"/>
                <a:sym typeface="Times New Roman"/>
              </a:rPr>
              <a:t>N = (1-s)N</a:t>
            </a:r>
            <a:r>
              <a:rPr b="1" baseline="-25000" lang="en-IN" sz="2800">
                <a:solidFill>
                  <a:srgbClr val="7030A0"/>
                </a:solidFill>
                <a:latin typeface="Times New Roman"/>
                <a:ea typeface="Times New Roman"/>
                <a:cs typeface="Times New Roman"/>
                <a:sym typeface="Times New Roman"/>
              </a:rPr>
              <a:t>s</a:t>
            </a:r>
            <a:endParaRPr/>
          </a:p>
          <a:p>
            <a:pPr indent="0" lvl="0" marL="0" marR="0" rtl="0" algn="l">
              <a:lnSpc>
                <a:spcPct val="150000"/>
              </a:lnSpc>
              <a:spcBef>
                <a:spcPts val="0"/>
              </a:spcBef>
              <a:spcAft>
                <a:spcPts val="0"/>
              </a:spcAft>
              <a:buNone/>
            </a:pPr>
            <a:r>
              <a:rPr b="1" lang="en-IN" sz="1800">
                <a:solidFill>
                  <a:srgbClr val="7030A0"/>
                </a:solidFill>
                <a:latin typeface="Times New Roman"/>
                <a:ea typeface="Times New Roman"/>
                <a:cs typeface="Times New Roman"/>
                <a:sym typeface="Times New Roman"/>
              </a:rPr>
              <a:t>f</a:t>
            </a:r>
            <a:r>
              <a:rPr b="1" baseline="-25000" lang="en-IN" sz="2800">
                <a:solidFill>
                  <a:srgbClr val="7030A0"/>
                </a:solidFill>
                <a:latin typeface="Times New Roman"/>
                <a:ea typeface="Times New Roman"/>
                <a:cs typeface="Times New Roman"/>
                <a:sym typeface="Times New Roman"/>
              </a:rPr>
              <a:t>r </a:t>
            </a:r>
            <a:r>
              <a:rPr b="1" lang="en-IN" sz="1800">
                <a:solidFill>
                  <a:srgbClr val="7030A0"/>
                </a:solidFill>
                <a:latin typeface="Times New Roman"/>
                <a:ea typeface="Times New Roman"/>
                <a:cs typeface="Times New Roman"/>
                <a:sym typeface="Times New Roman"/>
              </a:rPr>
              <a:t>= P*N</a:t>
            </a:r>
            <a:r>
              <a:rPr b="1" baseline="-25000" lang="en-IN" sz="2800">
                <a:solidFill>
                  <a:srgbClr val="7030A0"/>
                </a:solidFill>
                <a:latin typeface="Times New Roman"/>
                <a:ea typeface="Times New Roman"/>
                <a:cs typeface="Times New Roman"/>
                <a:sym typeface="Times New Roman"/>
              </a:rPr>
              <a:t>slip</a:t>
            </a:r>
            <a:r>
              <a:rPr b="1" lang="en-IN" sz="2800">
                <a:solidFill>
                  <a:srgbClr val="7030A0"/>
                </a:solidFill>
                <a:latin typeface="Times New Roman"/>
                <a:ea typeface="Times New Roman"/>
                <a:cs typeface="Times New Roman"/>
                <a:sym typeface="Times New Roman"/>
              </a:rPr>
              <a:t>/</a:t>
            </a:r>
            <a:r>
              <a:rPr b="1" lang="en-IN" sz="1800">
                <a:solidFill>
                  <a:srgbClr val="7030A0"/>
                </a:solidFill>
                <a:latin typeface="Times New Roman"/>
                <a:ea typeface="Times New Roman"/>
                <a:cs typeface="Times New Roman"/>
                <a:sym typeface="Times New Roman"/>
              </a:rPr>
              <a:t>120 = P*(N</a:t>
            </a:r>
            <a:r>
              <a:rPr b="1" baseline="-25000" lang="en-IN" sz="2800">
                <a:solidFill>
                  <a:srgbClr val="7030A0"/>
                </a:solidFill>
                <a:latin typeface="Times New Roman"/>
                <a:ea typeface="Times New Roman"/>
                <a:cs typeface="Times New Roman"/>
                <a:sym typeface="Times New Roman"/>
              </a:rPr>
              <a:t>s</a:t>
            </a:r>
            <a:r>
              <a:rPr b="1" lang="en-IN" sz="1800">
                <a:solidFill>
                  <a:srgbClr val="7030A0"/>
                </a:solidFill>
                <a:latin typeface="Times New Roman"/>
                <a:ea typeface="Times New Roman"/>
                <a:cs typeface="Times New Roman"/>
                <a:sym typeface="Times New Roman"/>
              </a:rPr>
              <a:t>-N</a:t>
            </a:r>
            <a:r>
              <a:rPr b="1" lang="en-IN" sz="2800">
                <a:solidFill>
                  <a:srgbClr val="7030A0"/>
                </a:solidFill>
                <a:latin typeface="Times New Roman"/>
                <a:ea typeface="Times New Roman"/>
                <a:cs typeface="Times New Roman"/>
                <a:sym typeface="Times New Roman"/>
              </a:rPr>
              <a:t>)/</a:t>
            </a:r>
            <a:r>
              <a:rPr b="1" lang="en-IN" sz="1800">
                <a:solidFill>
                  <a:srgbClr val="7030A0"/>
                </a:solidFill>
                <a:latin typeface="Times New Roman"/>
                <a:ea typeface="Times New Roman"/>
                <a:cs typeface="Times New Roman"/>
                <a:sym typeface="Times New Roman"/>
              </a:rPr>
              <a:t>120 =f*(N</a:t>
            </a:r>
            <a:r>
              <a:rPr b="1" baseline="-25000" lang="en-IN" sz="2800">
                <a:solidFill>
                  <a:srgbClr val="7030A0"/>
                </a:solidFill>
                <a:latin typeface="Times New Roman"/>
                <a:ea typeface="Times New Roman"/>
                <a:cs typeface="Times New Roman"/>
                <a:sym typeface="Times New Roman"/>
              </a:rPr>
              <a:t>s</a:t>
            </a:r>
            <a:r>
              <a:rPr b="1" lang="en-IN" sz="1800">
                <a:solidFill>
                  <a:srgbClr val="7030A0"/>
                </a:solidFill>
                <a:latin typeface="Times New Roman"/>
                <a:ea typeface="Times New Roman"/>
                <a:cs typeface="Times New Roman"/>
                <a:sym typeface="Times New Roman"/>
              </a:rPr>
              <a:t>-N</a:t>
            </a:r>
            <a:r>
              <a:rPr b="1" lang="en-IN" sz="2800">
                <a:solidFill>
                  <a:srgbClr val="7030A0"/>
                </a:solidFill>
                <a:latin typeface="Times New Roman"/>
                <a:ea typeface="Times New Roman"/>
                <a:cs typeface="Times New Roman"/>
                <a:sym typeface="Times New Roman"/>
              </a:rPr>
              <a:t>)/</a:t>
            </a:r>
            <a:r>
              <a:rPr b="1" lang="en-IN" sz="1800">
                <a:solidFill>
                  <a:srgbClr val="7030A0"/>
                </a:solidFill>
                <a:latin typeface="Times New Roman"/>
                <a:ea typeface="Times New Roman"/>
                <a:cs typeface="Times New Roman"/>
                <a:sym typeface="Times New Roman"/>
              </a:rPr>
              <a:t>N</a:t>
            </a:r>
            <a:r>
              <a:rPr b="1" baseline="-25000" lang="en-IN" sz="2800">
                <a:solidFill>
                  <a:srgbClr val="7030A0"/>
                </a:solidFill>
                <a:latin typeface="Times New Roman"/>
                <a:ea typeface="Times New Roman"/>
                <a:cs typeface="Times New Roman"/>
                <a:sym typeface="Times New Roman"/>
              </a:rPr>
              <a:t>s</a:t>
            </a:r>
            <a:endParaRPr/>
          </a:p>
          <a:p>
            <a:pPr indent="0" lvl="0" marL="0" marR="0" rtl="0" algn="l">
              <a:lnSpc>
                <a:spcPct val="150000"/>
              </a:lnSpc>
              <a:spcBef>
                <a:spcPts val="0"/>
              </a:spcBef>
              <a:spcAft>
                <a:spcPts val="0"/>
              </a:spcAft>
              <a:buNone/>
            </a:pPr>
            <a:r>
              <a:rPr b="1" lang="en-IN" sz="1800">
                <a:solidFill>
                  <a:srgbClr val="7030A0"/>
                </a:solidFill>
                <a:latin typeface="Times New Roman"/>
                <a:ea typeface="Times New Roman"/>
                <a:cs typeface="Times New Roman"/>
                <a:sym typeface="Times New Roman"/>
              </a:rPr>
              <a:t>f</a:t>
            </a:r>
            <a:r>
              <a:rPr b="1" baseline="-25000" lang="en-IN" sz="1800">
                <a:solidFill>
                  <a:srgbClr val="7030A0"/>
                </a:solidFill>
                <a:latin typeface="Times New Roman"/>
                <a:ea typeface="Times New Roman"/>
                <a:cs typeface="Times New Roman"/>
                <a:sym typeface="Times New Roman"/>
              </a:rPr>
              <a:t>r </a:t>
            </a:r>
            <a:r>
              <a:rPr b="1" lang="en-IN" sz="1800">
                <a:solidFill>
                  <a:srgbClr val="7030A0"/>
                </a:solidFill>
                <a:latin typeface="Times New Roman"/>
                <a:ea typeface="Times New Roman"/>
                <a:cs typeface="Times New Roman"/>
                <a:sym typeface="Times New Roman"/>
              </a:rPr>
              <a:t>=f*s</a:t>
            </a:r>
            <a:endParaRPr/>
          </a:p>
          <a:p>
            <a:pPr indent="0" lvl="0" marL="0" marR="0" rtl="0" algn="l">
              <a:lnSpc>
                <a:spcPct val="150000"/>
              </a:lnSpc>
              <a:spcBef>
                <a:spcPts val="0"/>
              </a:spcBef>
              <a:spcAft>
                <a:spcPts val="0"/>
              </a:spcAft>
              <a:buNone/>
            </a:pPr>
            <a:r>
              <a:t/>
            </a:r>
            <a:endParaRPr b="1" sz="1800">
              <a:solidFill>
                <a:srgbClr val="7030A0"/>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None/>
            </a:pPr>
            <a:r>
              <a:t/>
            </a:r>
            <a:endParaRPr b="1" sz="1800">
              <a:solidFill>
                <a:srgbClr val="7030A0"/>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None/>
            </a:pPr>
            <a:r>
              <a:t/>
            </a:r>
            <a:endParaRPr sz="1800">
              <a:solidFill>
                <a:srgbClr val="7030A0"/>
              </a:solidFill>
              <a:latin typeface="Arial"/>
              <a:ea typeface="Arial"/>
              <a:cs typeface="Arial"/>
              <a:sym typeface="Arial"/>
            </a:endParaRPr>
          </a:p>
        </p:txBody>
      </p:sp>
      <p:pic>
        <p:nvPicPr>
          <p:cNvPr id="391" name="Google Shape;391;p58"/>
          <p:cNvPicPr preferRelativeResize="0"/>
          <p:nvPr/>
        </p:nvPicPr>
        <p:blipFill rotWithShape="1">
          <a:blip r:embed="rId3">
            <a:alphaModFix/>
          </a:blip>
          <a:srcRect b="0" l="0" r="0" t="0"/>
          <a:stretch/>
        </p:blipFill>
        <p:spPr>
          <a:xfrm>
            <a:off x="1857356" y="3571876"/>
            <a:ext cx="6419850" cy="216693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9"/>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397" name="Google Shape;397;p59"/>
          <p:cNvPicPr preferRelativeResize="0"/>
          <p:nvPr/>
        </p:nvPicPr>
        <p:blipFill rotWithShape="1">
          <a:blip r:embed="rId3">
            <a:alphaModFix/>
          </a:blip>
          <a:srcRect b="0" l="0" r="0" t="0"/>
          <a:stretch/>
        </p:blipFill>
        <p:spPr>
          <a:xfrm>
            <a:off x="500034" y="1071546"/>
            <a:ext cx="7715304" cy="378621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60"/>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403" name="Google Shape;403;p60"/>
          <p:cNvPicPr preferRelativeResize="0"/>
          <p:nvPr/>
        </p:nvPicPr>
        <p:blipFill rotWithShape="1">
          <a:blip r:embed="rId3">
            <a:alphaModFix/>
          </a:blip>
          <a:srcRect b="0" l="0" r="0" t="0"/>
          <a:stretch/>
        </p:blipFill>
        <p:spPr>
          <a:xfrm>
            <a:off x="500034" y="1285860"/>
            <a:ext cx="7929618" cy="450059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61"/>
          <p:cNvSpPr txBox="1"/>
          <p:nvPr>
            <p:ph type="title"/>
          </p:nvPr>
        </p:nvSpPr>
        <p:spPr>
          <a:xfrm>
            <a:off x="457200" y="146032"/>
            <a:ext cx="82296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IN" sz="3200">
                <a:solidFill>
                  <a:srgbClr val="00B050"/>
                </a:solidFill>
                <a:latin typeface="Times New Roman"/>
                <a:ea typeface="Times New Roman"/>
                <a:cs typeface="Times New Roman"/>
                <a:sym typeface="Times New Roman"/>
              </a:rPr>
              <a:t>                </a:t>
            </a:r>
            <a:r>
              <a:rPr b="1" lang="en-IN" sz="3200">
                <a:solidFill>
                  <a:srgbClr val="000099"/>
                </a:solidFill>
                <a:latin typeface="Times New Roman"/>
                <a:ea typeface="Times New Roman"/>
                <a:cs typeface="Times New Roman"/>
                <a:sym typeface="Times New Roman"/>
              </a:rPr>
              <a:t>Torque Equation of 3- Φ Induction Motor</a:t>
            </a:r>
            <a:endParaRPr/>
          </a:p>
        </p:txBody>
      </p:sp>
      <p:sp>
        <p:nvSpPr>
          <p:cNvPr id="409" name="Google Shape;409;p61"/>
          <p:cNvSpPr txBox="1"/>
          <p:nvPr>
            <p:ph idx="1" type="body"/>
          </p:nvPr>
        </p:nvSpPr>
        <p:spPr>
          <a:xfrm>
            <a:off x="214282" y="857232"/>
            <a:ext cx="8643998" cy="4929222"/>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just">
              <a:lnSpc>
                <a:spcPct val="150000"/>
              </a:lnSpc>
              <a:spcBef>
                <a:spcPts val="0"/>
              </a:spcBef>
              <a:spcAft>
                <a:spcPts val="0"/>
              </a:spcAft>
              <a:buClr>
                <a:schemeClr val="dk1"/>
              </a:buClr>
              <a:buSzPct val="100000"/>
              <a:buChar char="•"/>
            </a:pPr>
            <a:r>
              <a:rPr lang="en-IN" sz="2200">
                <a:latin typeface="Times New Roman"/>
                <a:ea typeface="Times New Roman"/>
                <a:cs typeface="Times New Roman"/>
                <a:sym typeface="Times New Roman"/>
              </a:rPr>
              <a:t>The torque produced in an induction motor depends on the following factors:</a:t>
            </a:r>
            <a:endParaRPr sz="2200">
              <a:latin typeface="Times New Roman"/>
              <a:ea typeface="Times New Roman"/>
              <a:cs typeface="Times New Roman"/>
              <a:sym typeface="Times New Roman"/>
            </a:endParaRPr>
          </a:p>
          <a:p>
            <a:pPr indent="-285750" lvl="1" marL="742950" rtl="0" algn="just">
              <a:lnSpc>
                <a:spcPct val="150000"/>
              </a:lnSpc>
              <a:spcBef>
                <a:spcPts val="407"/>
              </a:spcBef>
              <a:spcAft>
                <a:spcPts val="0"/>
              </a:spcAft>
              <a:buClr>
                <a:schemeClr val="dk1"/>
              </a:buClr>
              <a:buSzPct val="100000"/>
              <a:buChar char="–"/>
            </a:pPr>
            <a:r>
              <a:rPr lang="en-IN" sz="2200">
                <a:latin typeface="Times New Roman"/>
                <a:ea typeface="Times New Roman"/>
                <a:cs typeface="Times New Roman"/>
                <a:sym typeface="Times New Roman"/>
              </a:rPr>
              <a:t>The part of Rotating Magnetic Field (</a:t>
            </a:r>
            <a:r>
              <a:rPr b="1" lang="en-IN" sz="2200">
                <a:latin typeface="Times New Roman"/>
                <a:ea typeface="Times New Roman"/>
                <a:cs typeface="Times New Roman"/>
                <a:sym typeface="Times New Roman"/>
              </a:rPr>
              <a:t>φ) </a:t>
            </a:r>
            <a:r>
              <a:rPr lang="en-IN" sz="2200">
                <a:latin typeface="Times New Roman"/>
                <a:ea typeface="Times New Roman"/>
                <a:cs typeface="Times New Roman"/>
                <a:sym typeface="Times New Roman"/>
              </a:rPr>
              <a:t>which reacts with rotor and is responsible to produce induced emf in the rotor. </a:t>
            </a:r>
            <a:endParaRPr sz="2200">
              <a:latin typeface="Times New Roman"/>
              <a:ea typeface="Times New Roman"/>
              <a:cs typeface="Times New Roman"/>
              <a:sym typeface="Times New Roman"/>
            </a:endParaRPr>
          </a:p>
          <a:p>
            <a:pPr indent="-285750" lvl="1" marL="742950" rtl="0" algn="just">
              <a:lnSpc>
                <a:spcPct val="150000"/>
              </a:lnSpc>
              <a:spcBef>
                <a:spcPts val="407"/>
              </a:spcBef>
              <a:spcAft>
                <a:spcPts val="0"/>
              </a:spcAft>
              <a:buClr>
                <a:schemeClr val="dk1"/>
              </a:buClr>
              <a:buSzPct val="100000"/>
              <a:buChar char="–"/>
            </a:pPr>
            <a:r>
              <a:rPr lang="en-IN" sz="2200">
                <a:latin typeface="Times New Roman"/>
                <a:ea typeface="Times New Roman"/>
                <a:cs typeface="Times New Roman"/>
                <a:sym typeface="Times New Roman"/>
              </a:rPr>
              <a:t>The magnitude of rotor current in running condition (</a:t>
            </a:r>
            <a:r>
              <a:rPr b="1" lang="en-IN" sz="2200">
                <a:latin typeface="Times New Roman"/>
                <a:ea typeface="Times New Roman"/>
                <a:cs typeface="Times New Roman"/>
                <a:sym typeface="Times New Roman"/>
              </a:rPr>
              <a:t>I</a:t>
            </a:r>
            <a:r>
              <a:rPr b="1" baseline="-25000" lang="en-IN" sz="2200">
                <a:latin typeface="Times New Roman"/>
                <a:ea typeface="Times New Roman"/>
                <a:cs typeface="Times New Roman"/>
                <a:sym typeface="Times New Roman"/>
              </a:rPr>
              <a:t>2</a:t>
            </a:r>
            <a:r>
              <a:rPr lang="en-IN" sz="2200">
                <a:latin typeface="Times New Roman"/>
                <a:ea typeface="Times New Roman"/>
                <a:cs typeface="Times New Roman"/>
                <a:sym typeface="Times New Roman"/>
              </a:rPr>
              <a:t>)</a:t>
            </a:r>
            <a:endParaRPr/>
          </a:p>
          <a:p>
            <a:pPr indent="-285750" lvl="1" marL="742950" rtl="0" algn="just">
              <a:lnSpc>
                <a:spcPct val="150000"/>
              </a:lnSpc>
              <a:spcBef>
                <a:spcPts val="407"/>
              </a:spcBef>
              <a:spcAft>
                <a:spcPts val="0"/>
              </a:spcAft>
              <a:buClr>
                <a:schemeClr val="dk1"/>
              </a:buClr>
              <a:buSzPct val="100000"/>
              <a:buChar char="–"/>
            </a:pPr>
            <a:r>
              <a:rPr lang="en-IN" sz="2200">
                <a:latin typeface="Times New Roman"/>
                <a:ea typeface="Times New Roman"/>
                <a:cs typeface="Times New Roman"/>
                <a:sym typeface="Times New Roman"/>
              </a:rPr>
              <a:t>The power factor of the rotor circuit in running condition (</a:t>
            </a:r>
            <a:r>
              <a:rPr b="1" lang="en-IN" sz="2200">
                <a:latin typeface="Times New Roman"/>
                <a:ea typeface="Times New Roman"/>
                <a:cs typeface="Times New Roman"/>
                <a:sym typeface="Times New Roman"/>
              </a:rPr>
              <a:t>cos Φ </a:t>
            </a:r>
            <a:r>
              <a:rPr b="1" baseline="-25000" lang="en-IN" sz="2200">
                <a:latin typeface="Times New Roman"/>
                <a:ea typeface="Times New Roman"/>
                <a:cs typeface="Times New Roman"/>
                <a:sym typeface="Times New Roman"/>
              </a:rPr>
              <a:t>2</a:t>
            </a:r>
            <a:r>
              <a:rPr b="1" lang="en-IN" sz="2200">
                <a:latin typeface="Times New Roman"/>
                <a:ea typeface="Times New Roman"/>
                <a:cs typeface="Times New Roman"/>
                <a:sym typeface="Times New Roman"/>
              </a:rPr>
              <a:t>)</a:t>
            </a:r>
            <a:endParaRPr/>
          </a:p>
          <a:p>
            <a:pPr indent="0" lvl="1" marL="457200" rtl="0" algn="ctr">
              <a:lnSpc>
                <a:spcPct val="150000"/>
              </a:lnSpc>
              <a:spcBef>
                <a:spcPts val="407"/>
              </a:spcBef>
              <a:spcAft>
                <a:spcPts val="0"/>
              </a:spcAft>
              <a:buClr>
                <a:schemeClr val="dk1"/>
              </a:buClr>
              <a:buSzPct val="100000"/>
              <a:buNone/>
            </a:pPr>
            <a:r>
              <a:rPr b="1" lang="en-IN" sz="2200">
                <a:latin typeface="Times New Roman"/>
                <a:ea typeface="Times New Roman"/>
                <a:cs typeface="Times New Roman"/>
                <a:sym typeface="Times New Roman"/>
              </a:rPr>
              <a:t>T α φ I</a:t>
            </a:r>
            <a:r>
              <a:rPr b="1" baseline="-25000" lang="en-IN" sz="2200">
                <a:latin typeface="Times New Roman"/>
                <a:ea typeface="Times New Roman"/>
                <a:cs typeface="Times New Roman"/>
                <a:sym typeface="Times New Roman"/>
              </a:rPr>
              <a:t>2r</a:t>
            </a:r>
            <a:r>
              <a:rPr b="1" lang="en-IN" sz="2200">
                <a:latin typeface="Times New Roman"/>
                <a:ea typeface="Times New Roman"/>
                <a:cs typeface="Times New Roman"/>
                <a:sym typeface="Times New Roman"/>
              </a:rPr>
              <a:t> cos Φ</a:t>
            </a:r>
            <a:r>
              <a:rPr b="1" baseline="-25000" lang="en-IN" sz="2200">
                <a:latin typeface="Times New Roman"/>
                <a:ea typeface="Times New Roman"/>
                <a:cs typeface="Times New Roman"/>
                <a:sym typeface="Times New Roman"/>
              </a:rPr>
              <a:t>2r</a:t>
            </a:r>
            <a:endParaRPr sz="2200">
              <a:latin typeface="Times New Roman"/>
              <a:ea typeface="Times New Roman"/>
              <a:cs typeface="Times New Roman"/>
              <a:sym typeface="Times New Roman"/>
            </a:endParaRPr>
          </a:p>
          <a:p>
            <a:pPr indent="-285750" lvl="1" marL="742950" rtl="0" algn="just">
              <a:lnSpc>
                <a:spcPct val="150000"/>
              </a:lnSpc>
              <a:spcBef>
                <a:spcPts val="407"/>
              </a:spcBef>
              <a:spcAft>
                <a:spcPts val="0"/>
              </a:spcAft>
              <a:buClr>
                <a:schemeClr val="dk1"/>
              </a:buClr>
              <a:buSzPct val="100000"/>
              <a:buChar char="–"/>
            </a:pPr>
            <a:r>
              <a:rPr lang="en-IN" sz="2200">
                <a:latin typeface="Times New Roman"/>
                <a:ea typeface="Times New Roman"/>
                <a:cs typeface="Times New Roman"/>
                <a:sym typeface="Times New Roman"/>
              </a:rPr>
              <a:t>The flux produced by stator is proportional to stator voltage E</a:t>
            </a:r>
            <a:r>
              <a:rPr baseline="-25000" lang="en-IN" sz="2200">
                <a:latin typeface="Times New Roman"/>
                <a:ea typeface="Times New Roman"/>
                <a:cs typeface="Times New Roman"/>
                <a:sym typeface="Times New Roman"/>
              </a:rPr>
              <a:t>1</a:t>
            </a:r>
            <a:r>
              <a:rPr lang="en-IN" sz="2200">
                <a:latin typeface="Times New Roman"/>
                <a:ea typeface="Times New Roman"/>
                <a:cs typeface="Times New Roman"/>
                <a:sym typeface="Times New Roman"/>
              </a:rPr>
              <a:t> and rotor voltage </a:t>
            </a:r>
            <a:r>
              <a:rPr b="1" lang="en-IN" sz="2200">
                <a:latin typeface="Times New Roman"/>
                <a:ea typeface="Times New Roman"/>
                <a:cs typeface="Times New Roman"/>
                <a:sym typeface="Times New Roman"/>
              </a:rPr>
              <a:t>E</a:t>
            </a:r>
            <a:r>
              <a:rPr b="1" baseline="-25000" lang="en-IN" sz="2200">
                <a:latin typeface="Times New Roman"/>
                <a:ea typeface="Times New Roman"/>
                <a:cs typeface="Times New Roman"/>
                <a:sym typeface="Times New Roman"/>
              </a:rPr>
              <a:t>2</a:t>
            </a:r>
            <a:endParaRPr/>
          </a:p>
          <a:p>
            <a:pPr indent="0" lvl="1" marL="457200" rtl="0" algn="ctr">
              <a:lnSpc>
                <a:spcPct val="150000"/>
              </a:lnSpc>
              <a:spcBef>
                <a:spcPts val="407"/>
              </a:spcBef>
              <a:spcAft>
                <a:spcPts val="0"/>
              </a:spcAft>
              <a:buClr>
                <a:schemeClr val="dk1"/>
              </a:buClr>
              <a:buSzPct val="100000"/>
              <a:buNone/>
            </a:pPr>
            <a:r>
              <a:rPr b="1" lang="en-IN" sz="2200">
                <a:latin typeface="Times New Roman"/>
                <a:ea typeface="Times New Roman"/>
                <a:cs typeface="Times New Roman"/>
                <a:sym typeface="Times New Roman"/>
              </a:rPr>
              <a:t>φ α E</a:t>
            </a:r>
            <a:r>
              <a:rPr b="1" baseline="-25000" lang="en-IN" sz="2200">
                <a:latin typeface="Times New Roman"/>
                <a:ea typeface="Times New Roman"/>
                <a:cs typeface="Times New Roman"/>
                <a:sym typeface="Times New Roman"/>
              </a:rPr>
              <a:t>2</a:t>
            </a:r>
            <a:endParaRPr/>
          </a:p>
          <a:p>
            <a:pPr indent="-193833" lvl="1" marL="457200" rtl="0" algn="l">
              <a:lnSpc>
                <a:spcPct val="150000"/>
              </a:lnSpc>
              <a:spcBef>
                <a:spcPts val="407"/>
              </a:spcBef>
              <a:spcAft>
                <a:spcPts val="0"/>
              </a:spcAft>
              <a:buClr>
                <a:schemeClr val="dk1"/>
              </a:buClr>
              <a:buSzPct val="150000"/>
              <a:buFont typeface="Times New Roman"/>
              <a:buChar char="₋"/>
            </a:pPr>
            <a:r>
              <a:rPr lang="en-IN" sz="2200">
                <a:latin typeface="Times New Roman"/>
                <a:ea typeface="Times New Roman"/>
                <a:cs typeface="Times New Roman"/>
                <a:sym typeface="Times New Roman"/>
              </a:rPr>
              <a:t>The</a:t>
            </a:r>
            <a:r>
              <a:rPr b="1" lang="en-IN" sz="2200">
                <a:latin typeface="Times New Roman"/>
                <a:ea typeface="Times New Roman"/>
                <a:cs typeface="Times New Roman"/>
                <a:sym typeface="Times New Roman"/>
              </a:rPr>
              <a:t> </a:t>
            </a:r>
            <a:r>
              <a:rPr lang="en-IN" sz="2200">
                <a:latin typeface="Times New Roman"/>
                <a:ea typeface="Times New Roman"/>
                <a:cs typeface="Times New Roman"/>
                <a:sym typeface="Times New Roman"/>
              </a:rPr>
              <a:t>Torque</a:t>
            </a:r>
            <a:r>
              <a:rPr b="1" lang="en-IN" sz="2200">
                <a:latin typeface="Times New Roman"/>
                <a:ea typeface="Times New Roman"/>
                <a:cs typeface="Times New Roman"/>
                <a:sym typeface="Times New Roman"/>
              </a:rPr>
              <a:t> </a:t>
            </a:r>
            <a:r>
              <a:rPr lang="en-IN" sz="2200">
                <a:latin typeface="Times New Roman"/>
                <a:ea typeface="Times New Roman"/>
                <a:cs typeface="Times New Roman"/>
                <a:sym typeface="Times New Roman"/>
              </a:rPr>
              <a:t>Equation of 3-Phase Induction Motor is given by </a:t>
            </a:r>
            <a:endParaRPr/>
          </a:p>
          <a:p>
            <a:pPr indent="0" lvl="1" marL="457200" rtl="0" algn="l">
              <a:lnSpc>
                <a:spcPct val="150000"/>
              </a:lnSpc>
              <a:spcBef>
                <a:spcPts val="407"/>
              </a:spcBef>
              <a:spcAft>
                <a:spcPts val="0"/>
              </a:spcAft>
              <a:buClr>
                <a:schemeClr val="dk1"/>
              </a:buClr>
              <a:buSzPct val="150000"/>
              <a:buFont typeface="Times New Roman"/>
              <a:buNone/>
            </a:pPr>
            <a:r>
              <a:t/>
            </a:r>
            <a:endParaRPr b="1" baseline="-25000" sz="2200">
              <a:latin typeface="Times New Roman"/>
              <a:ea typeface="Times New Roman"/>
              <a:cs typeface="Times New Roman"/>
              <a:sym typeface="Times New Roman"/>
            </a:endParaRPr>
          </a:p>
          <a:p>
            <a:pPr indent="0" lvl="1" marL="457200" rtl="0" algn="l">
              <a:lnSpc>
                <a:spcPct val="150000"/>
              </a:lnSpc>
              <a:spcBef>
                <a:spcPts val="407"/>
              </a:spcBef>
              <a:spcAft>
                <a:spcPts val="0"/>
              </a:spcAft>
              <a:buClr>
                <a:schemeClr val="dk1"/>
              </a:buClr>
              <a:buSzPct val="150000"/>
              <a:buFont typeface="Times New Roman"/>
              <a:buNone/>
            </a:pPr>
            <a:r>
              <a:t/>
            </a:r>
            <a:endParaRPr b="1" baseline="-25000" sz="2200">
              <a:latin typeface="Times New Roman"/>
              <a:ea typeface="Times New Roman"/>
              <a:cs typeface="Times New Roman"/>
              <a:sym typeface="Times New Roman"/>
            </a:endParaRPr>
          </a:p>
          <a:p>
            <a:pPr indent="0" lvl="1" marL="457200" rtl="0" algn="l">
              <a:lnSpc>
                <a:spcPct val="150000"/>
              </a:lnSpc>
              <a:spcBef>
                <a:spcPts val="407"/>
              </a:spcBef>
              <a:spcAft>
                <a:spcPts val="0"/>
              </a:spcAft>
              <a:buClr>
                <a:schemeClr val="dk1"/>
              </a:buClr>
              <a:buSzPct val="150000"/>
              <a:buFont typeface="Times New Roman"/>
              <a:buNone/>
            </a:pPr>
            <a:r>
              <a:t/>
            </a:r>
            <a:endParaRPr b="1" baseline="-25000" sz="2200">
              <a:latin typeface="Times New Roman"/>
              <a:ea typeface="Times New Roman"/>
              <a:cs typeface="Times New Roman"/>
              <a:sym typeface="Times New Roman"/>
            </a:endParaRPr>
          </a:p>
          <a:p>
            <a:pPr indent="-156527" lvl="1" marL="742950" rtl="0" algn="just">
              <a:lnSpc>
                <a:spcPct val="150000"/>
              </a:lnSpc>
              <a:spcBef>
                <a:spcPts val="407"/>
              </a:spcBef>
              <a:spcAft>
                <a:spcPts val="0"/>
              </a:spcAft>
              <a:buClr>
                <a:schemeClr val="dk1"/>
              </a:buClr>
              <a:buSzPct val="100000"/>
              <a:buNone/>
            </a:pPr>
            <a:r>
              <a:t/>
            </a:r>
            <a:endParaRPr b="1" baseline="-25000" sz="2200">
              <a:latin typeface="Times New Roman"/>
              <a:ea typeface="Times New Roman"/>
              <a:cs typeface="Times New Roman"/>
              <a:sym typeface="Times New Roman"/>
            </a:endParaRPr>
          </a:p>
        </p:txBody>
      </p:sp>
      <p:sp>
        <p:nvSpPr>
          <p:cNvPr id="410" name="Google Shape;410;p61"/>
          <p:cNvSpPr/>
          <p:nvPr/>
        </p:nvSpPr>
        <p:spPr>
          <a:xfrm>
            <a:off x="1571604" y="5643578"/>
            <a:ext cx="5814092" cy="65659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1800">
                <a:solidFill>
                  <a:schemeClr val="dk1"/>
                </a:solidFill>
                <a:latin typeface="Times New Roman"/>
                <a:ea typeface="Times New Roman"/>
                <a:cs typeface="Times New Roman"/>
                <a:sym typeface="Times New Roman"/>
              </a:rPr>
              <a:t> T = (</a:t>
            </a:r>
            <a:r>
              <a:rPr b="1" lang="en-IN" sz="1800">
                <a:solidFill>
                  <a:schemeClr val="dk1"/>
                </a:solidFill>
                <a:latin typeface="Noto Sans Symbols"/>
                <a:ea typeface="Noto Sans Symbols"/>
                <a:cs typeface="Noto Sans Symbols"/>
                <a:sym typeface="Noto Sans Symbols"/>
              </a:rPr>
              <a:t>180/2Π</a:t>
            </a:r>
            <a:r>
              <a:rPr b="1" lang="en-IN" sz="1800">
                <a:solidFill>
                  <a:schemeClr val="dk1"/>
                </a:solidFill>
                <a:latin typeface="Times New Roman"/>
                <a:ea typeface="Times New Roman"/>
                <a:cs typeface="Times New Roman"/>
                <a:sym typeface="Times New Roman"/>
              </a:rPr>
              <a:t>N</a:t>
            </a:r>
            <a:r>
              <a:rPr b="1" baseline="-25000" lang="en-IN" sz="2800">
                <a:solidFill>
                  <a:schemeClr val="dk1"/>
                </a:solidFill>
                <a:latin typeface="Times New Roman"/>
                <a:ea typeface="Times New Roman"/>
                <a:cs typeface="Times New Roman"/>
                <a:sym typeface="Times New Roman"/>
              </a:rPr>
              <a:t>s</a:t>
            </a:r>
            <a:r>
              <a:rPr b="1" lang="en-IN" sz="1800">
                <a:solidFill>
                  <a:schemeClr val="dk1"/>
                </a:solidFill>
                <a:latin typeface="Times New Roman"/>
                <a:ea typeface="Times New Roman"/>
                <a:cs typeface="Times New Roman"/>
                <a:sym typeface="Times New Roman"/>
              </a:rPr>
              <a:t>)</a:t>
            </a:r>
            <a:r>
              <a:rPr b="1" lang="en-IN" sz="1800">
                <a:solidFill>
                  <a:schemeClr val="dk1"/>
                </a:solidFill>
                <a:latin typeface="Noto Sans Symbols"/>
                <a:ea typeface="Noto Sans Symbols"/>
                <a:cs typeface="Noto Sans Symbols"/>
                <a:sym typeface="Noto Sans Symbols"/>
              </a:rPr>
              <a:t>Ε</a:t>
            </a:r>
            <a:r>
              <a:rPr b="1" baseline="-25000" lang="en-IN" sz="1800">
                <a:solidFill>
                  <a:schemeClr val="dk1"/>
                </a:solidFill>
                <a:latin typeface="Noto Sans Symbols"/>
                <a:ea typeface="Noto Sans Symbols"/>
                <a:cs typeface="Noto Sans Symbols"/>
                <a:sym typeface="Noto Sans Symbols"/>
              </a:rPr>
              <a:t>2</a:t>
            </a:r>
            <a:r>
              <a:rPr b="1" baseline="30000" lang="en-IN" sz="1800">
                <a:solidFill>
                  <a:schemeClr val="dk1"/>
                </a:solidFill>
                <a:latin typeface="Noto Sans Symbols"/>
                <a:ea typeface="Noto Sans Symbols"/>
                <a:cs typeface="Noto Sans Symbols"/>
                <a:sym typeface="Noto Sans Symbols"/>
              </a:rPr>
              <a:t>2</a:t>
            </a:r>
            <a:r>
              <a:rPr b="1" lang="en-IN" sz="1800">
                <a:solidFill>
                  <a:schemeClr val="dk1"/>
                </a:solidFill>
                <a:latin typeface="Times New Roman"/>
                <a:ea typeface="Times New Roman"/>
                <a:cs typeface="Times New Roman"/>
                <a:sym typeface="Times New Roman"/>
              </a:rPr>
              <a:t>sR</a:t>
            </a:r>
            <a:r>
              <a:rPr b="1" baseline="-25000" lang="en-IN" sz="1800">
                <a:solidFill>
                  <a:schemeClr val="dk1"/>
                </a:solidFill>
                <a:latin typeface="Noto Sans Symbols"/>
                <a:ea typeface="Noto Sans Symbols"/>
                <a:cs typeface="Noto Sans Symbols"/>
                <a:sym typeface="Noto Sans Symbols"/>
              </a:rPr>
              <a:t>2</a:t>
            </a:r>
            <a:r>
              <a:rPr b="1" lang="en-IN" sz="1800">
                <a:solidFill>
                  <a:schemeClr val="dk1"/>
                </a:solidFill>
                <a:latin typeface="Times New Roman"/>
                <a:ea typeface="Times New Roman"/>
                <a:cs typeface="Times New Roman"/>
                <a:sym typeface="Times New Roman"/>
              </a:rPr>
              <a:t>/[R</a:t>
            </a:r>
            <a:r>
              <a:rPr b="1" baseline="-25000" lang="en-IN" sz="1800">
                <a:solidFill>
                  <a:schemeClr val="dk1"/>
                </a:solidFill>
                <a:latin typeface="Times New Roman"/>
                <a:ea typeface="Times New Roman"/>
                <a:cs typeface="Times New Roman"/>
                <a:sym typeface="Times New Roman"/>
              </a:rPr>
              <a:t>2</a:t>
            </a:r>
            <a:r>
              <a:rPr b="1" baseline="30000" lang="en-IN" sz="1800">
                <a:solidFill>
                  <a:schemeClr val="dk1"/>
                </a:solidFill>
                <a:latin typeface="Times New Roman"/>
                <a:ea typeface="Times New Roman"/>
                <a:cs typeface="Times New Roman"/>
                <a:sym typeface="Times New Roman"/>
              </a:rPr>
              <a:t>2</a:t>
            </a:r>
            <a:r>
              <a:rPr b="1" lang="en-IN" sz="1800">
                <a:solidFill>
                  <a:schemeClr val="dk1"/>
                </a:solidFill>
                <a:latin typeface="Times New Roman"/>
                <a:ea typeface="Times New Roman"/>
                <a:cs typeface="Times New Roman"/>
                <a:sym typeface="Times New Roman"/>
              </a:rPr>
              <a:t>+(sX</a:t>
            </a:r>
            <a:r>
              <a:rPr b="1" baseline="-25000" lang="en-IN" sz="1800">
                <a:solidFill>
                  <a:schemeClr val="dk1"/>
                </a:solidFill>
                <a:latin typeface="Times New Roman"/>
                <a:ea typeface="Times New Roman"/>
                <a:cs typeface="Times New Roman"/>
                <a:sym typeface="Times New Roman"/>
              </a:rPr>
              <a:t>2</a:t>
            </a:r>
            <a:r>
              <a:rPr b="1" lang="en-IN" sz="1800">
                <a:solidFill>
                  <a:schemeClr val="dk1"/>
                </a:solidFill>
                <a:latin typeface="Times New Roman"/>
                <a:ea typeface="Times New Roman"/>
                <a:cs typeface="Times New Roman"/>
                <a:sym typeface="Times New Roman"/>
              </a:rPr>
              <a:t>)</a:t>
            </a:r>
            <a:r>
              <a:rPr b="1" baseline="30000" lang="en-IN" sz="1800">
                <a:solidFill>
                  <a:schemeClr val="dk1"/>
                </a:solidFill>
                <a:latin typeface="Times New Roman"/>
                <a:ea typeface="Times New Roman"/>
                <a:cs typeface="Times New Roman"/>
                <a:sym typeface="Times New Roman"/>
              </a:rPr>
              <a:t>2</a:t>
            </a:r>
            <a:r>
              <a:rPr b="1" lang="en-IN" sz="1800">
                <a:solidFill>
                  <a:schemeClr val="dk1"/>
                </a:solidFill>
                <a:latin typeface="Times New Roman"/>
                <a:ea typeface="Times New Roman"/>
                <a:cs typeface="Times New Roman"/>
                <a:sym typeface="Times New Roman"/>
              </a:rPr>
              <a:t>] = KsR</a:t>
            </a:r>
            <a:r>
              <a:rPr b="1" baseline="-25000" lang="en-IN" sz="1800">
                <a:solidFill>
                  <a:schemeClr val="dk1"/>
                </a:solidFill>
                <a:latin typeface="Noto Sans Symbols"/>
                <a:ea typeface="Noto Sans Symbols"/>
                <a:cs typeface="Noto Sans Symbols"/>
                <a:sym typeface="Noto Sans Symbols"/>
              </a:rPr>
              <a:t>2</a:t>
            </a:r>
            <a:r>
              <a:rPr b="1" lang="en-IN" sz="1800">
                <a:solidFill>
                  <a:schemeClr val="dk1"/>
                </a:solidFill>
                <a:latin typeface="Times New Roman"/>
                <a:ea typeface="Times New Roman"/>
                <a:cs typeface="Times New Roman"/>
                <a:sym typeface="Times New Roman"/>
              </a:rPr>
              <a:t>/[R</a:t>
            </a:r>
            <a:r>
              <a:rPr b="1" baseline="-25000" lang="en-IN" sz="1800">
                <a:solidFill>
                  <a:schemeClr val="dk1"/>
                </a:solidFill>
                <a:latin typeface="Times New Roman"/>
                <a:ea typeface="Times New Roman"/>
                <a:cs typeface="Times New Roman"/>
                <a:sym typeface="Times New Roman"/>
              </a:rPr>
              <a:t>2</a:t>
            </a:r>
            <a:r>
              <a:rPr b="1" baseline="30000" lang="en-IN" sz="1800">
                <a:solidFill>
                  <a:schemeClr val="dk1"/>
                </a:solidFill>
                <a:latin typeface="Times New Roman"/>
                <a:ea typeface="Times New Roman"/>
                <a:cs typeface="Times New Roman"/>
                <a:sym typeface="Times New Roman"/>
              </a:rPr>
              <a:t>2</a:t>
            </a:r>
            <a:r>
              <a:rPr b="1" lang="en-IN" sz="1800">
                <a:solidFill>
                  <a:schemeClr val="dk1"/>
                </a:solidFill>
                <a:latin typeface="Times New Roman"/>
                <a:ea typeface="Times New Roman"/>
                <a:cs typeface="Times New Roman"/>
                <a:sym typeface="Times New Roman"/>
              </a:rPr>
              <a:t>+(sX</a:t>
            </a:r>
            <a:r>
              <a:rPr b="1" baseline="-25000" lang="en-IN" sz="1800">
                <a:solidFill>
                  <a:schemeClr val="dk1"/>
                </a:solidFill>
                <a:latin typeface="Times New Roman"/>
                <a:ea typeface="Times New Roman"/>
                <a:cs typeface="Times New Roman"/>
                <a:sym typeface="Times New Roman"/>
              </a:rPr>
              <a:t>2</a:t>
            </a:r>
            <a:r>
              <a:rPr b="1" lang="en-IN" sz="1800">
                <a:solidFill>
                  <a:schemeClr val="dk1"/>
                </a:solidFill>
                <a:latin typeface="Times New Roman"/>
                <a:ea typeface="Times New Roman"/>
                <a:cs typeface="Times New Roman"/>
                <a:sym typeface="Times New Roman"/>
              </a:rPr>
              <a:t>)</a:t>
            </a:r>
            <a:r>
              <a:rPr b="1" baseline="30000" lang="en-IN" sz="1800">
                <a:solidFill>
                  <a:schemeClr val="dk1"/>
                </a:solidFill>
                <a:latin typeface="Times New Roman"/>
                <a:ea typeface="Times New Roman"/>
                <a:cs typeface="Times New Roman"/>
                <a:sym typeface="Times New Roman"/>
              </a:rPr>
              <a:t>2</a:t>
            </a:r>
            <a:r>
              <a:rPr b="1" lang="en-IN" sz="1800">
                <a:solidFill>
                  <a:schemeClr val="dk1"/>
                </a:solidFill>
                <a:latin typeface="Times New Roman"/>
                <a:ea typeface="Times New Roman"/>
                <a:cs typeface="Times New Roman"/>
                <a:sym typeface="Times New Roman"/>
              </a:rPr>
              <a:t>]</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2"/>
          <p:cNvSpPr txBox="1"/>
          <p:nvPr>
            <p:ph type="title"/>
          </p:nvPr>
        </p:nvSpPr>
        <p:spPr>
          <a:xfrm>
            <a:off x="285720" y="274638"/>
            <a:ext cx="8686800" cy="6397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400">
                <a:solidFill>
                  <a:srgbClr val="00B050"/>
                </a:solidFill>
                <a:latin typeface="Times New Roman"/>
                <a:ea typeface="Times New Roman"/>
                <a:cs typeface="Times New Roman"/>
                <a:sym typeface="Times New Roman"/>
              </a:rPr>
              <a:t>                      </a:t>
            </a:r>
            <a:r>
              <a:rPr b="1" lang="en-IN" sz="2400">
                <a:solidFill>
                  <a:srgbClr val="000099"/>
                </a:solidFill>
                <a:latin typeface="Times New Roman"/>
                <a:ea typeface="Times New Roman"/>
                <a:cs typeface="Times New Roman"/>
                <a:sym typeface="Times New Roman"/>
              </a:rPr>
              <a:t>Torque Slip Characteristics of Three phase IM</a:t>
            </a:r>
            <a:endParaRPr/>
          </a:p>
        </p:txBody>
      </p:sp>
      <p:sp>
        <p:nvSpPr>
          <p:cNvPr id="416" name="Google Shape;416;p62"/>
          <p:cNvSpPr txBox="1"/>
          <p:nvPr>
            <p:ph idx="1" type="body"/>
          </p:nvPr>
        </p:nvSpPr>
        <p:spPr>
          <a:xfrm>
            <a:off x="428596" y="1071546"/>
            <a:ext cx="8229600" cy="4754563"/>
          </a:xfrm>
          <a:prstGeom prst="rect">
            <a:avLst/>
          </a:prstGeom>
          <a:noFill/>
          <a:ln>
            <a:noFill/>
          </a:ln>
        </p:spPr>
        <p:txBody>
          <a:bodyPr anchorCtr="0" anchor="t" bIns="45700" lIns="91425" spcFirstLastPara="1" rIns="91425" wrap="square" tIns="45700">
            <a:normAutofit lnSpcReduction="10000"/>
          </a:bodyPr>
          <a:lstStyle/>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As the IM is loaded from no load to full load, its speed decreases hence slip increases. </a:t>
            </a:r>
            <a:endParaRPr/>
          </a:p>
          <a:p>
            <a:pPr indent="-342900" lvl="0" marL="342900" rtl="0" algn="just">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The curve obtained by plotting torque against slip from </a:t>
            </a:r>
            <a:r>
              <a:rPr b="1" lang="en-IN" sz="2000">
                <a:latin typeface="Times New Roman"/>
                <a:ea typeface="Times New Roman"/>
                <a:cs typeface="Times New Roman"/>
                <a:sym typeface="Times New Roman"/>
              </a:rPr>
              <a:t>s=1 (starting)</a:t>
            </a:r>
            <a:r>
              <a:rPr lang="en-IN" sz="2000">
                <a:latin typeface="Times New Roman"/>
                <a:ea typeface="Times New Roman"/>
                <a:cs typeface="Times New Roman"/>
                <a:sym typeface="Times New Roman"/>
              </a:rPr>
              <a:t> to </a:t>
            </a:r>
            <a:r>
              <a:rPr b="1" lang="en-IN" sz="2000">
                <a:latin typeface="Times New Roman"/>
                <a:ea typeface="Times New Roman"/>
                <a:cs typeface="Times New Roman"/>
                <a:sym typeface="Times New Roman"/>
              </a:rPr>
              <a:t>s=0 (at synchronous speed) </a:t>
            </a:r>
            <a:r>
              <a:rPr lang="en-IN" sz="2000">
                <a:latin typeface="Times New Roman"/>
                <a:ea typeface="Times New Roman"/>
                <a:cs typeface="Times New Roman"/>
                <a:sym typeface="Times New Roman"/>
              </a:rPr>
              <a:t>is called </a:t>
            </a:r>
            <a:r>
              <a:rPr b="1" lang="en-IN" sz="2000">
                <a:latin typeface="Times New Roman"/>
                <a:ea typeface="Times New Roman"/>
                <a:cs typeface="Times New Roman"/>
                <a:sym typeface="Times New Roman"/>
              </a:rPr>
              <a:t>Torque – Slip characteristics.</a:t>
            </a:r>
            <a:endParaRPr/>
          </a:p>
          <a:p>
            <a:pPr indent="-342900" lvl="0" marL="342900" rtl="0" algn="just">
              <a:spcBef>
                <a:spcPts val="400"/>
              </a:spcBef>
              <a:spcAft>
                <a:spcPts val="0"/>
              </a:spcAft>
              <a:buClr>
                <a:schemeClr val="dk1"/>
              </a:buClr>
              <a:buSzPts val="2000"/>
              <a:buNone/>
            </a:pPr>
            <a:r>
              <a:t/>
            </a:r>
            <a:endParaRPr b="1"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At constant supply voltage, E</a:t>
            </a:r>
            <a:r>
              <a:rPr baseline="-25000" lang="en-IN" sz="2000">
                <a:latin typeface="Times New Roman"/>
                <a:ea typeface="Times New Roman"/>
                <a:cs typeface="Times New Roman"/>
                <a:sym typeface="Times New Roman"/>
              </a:rPr>
              <a:t>2</a:t>
            </a:r>
            <a:r>
              <a:rPr lang="en-IN" sz="2000">
                <a:latin typeface="Times New Roman"/>
                <a:ea typeface="Times New Roman"/>
                <a:cs typeface="Times New Roman"/>
                <a:sym typeface="Times New Roman"/>
              </a:rPr>
              <a:t> is also constant, so we write torque equation as                        </a:t>
            </a:r>
            <a:endParaRPr/>
          </a:p>
          <a:p>
            <a:pPr indent="-342900" lvl="0" marL="342900" rtl="0" algn="just">
              <a:spcBef>
                <a:spcPts val="400"/>
              </a:spcBef>
              <a:spcAft>
                <a:spcPts val="0"/>
              </a:spcAft>
              <a:buClr>
                <a:schemeClr val="dk1"/>
              </a:buClr>
              <a:buSzPts val="2000"/>
              <a:buNone/>
            </a:pPr>
            <a:r>
              <a:rPr lang="en-IN" sz="2000">
                <a:latin typeface="Times New Roman"/>
                <a:ea typeface="Times New Roman"/>
                <a:cs typeface="Times New Roman"/>
                <a:sym typeface="Times New Roman"/>
              </a:rPr>
              <a:t>                                     </a:t>
            </a:r>
            <a:r>
              <a:rPr b="1" lang="en-IN" sz="2000">
                <a:latin typeface="Times New Roman"/>
                <a:ea typeface="Times New Roman"/>
                <a:cs typeface="Times New Roman"/>
                <a:sym typeface="Times New Roman"/>
              </a:rPr>
              <a:t> T α sR</a:t>
            </a:r>
            <a:r>
              <a:rPr b="1" baseline="-25000" lang="en-IN" sz="2000">
                <a:latin typeface="Times New Roman"/>
                <a:ea typeface="Times New Roman"/>
                <a:cs typeface="Times New Roman"/>
                <a:sym typeface="Times New Roman"/>
              </a:rPr>
              <a:t>2</a:t>
            </a:r>
            <a:r>
              <a:rPr b="1" lang="en-IN" sz="2000">
                <a:latin typeface="Times New Roman"/>
                <a:ea typeface="Times New Roman"/>
                <a:cs typeface="Times New Roman"/>
                <a:sym typeface="Times New Roman"/>
              </a:rPr>
              <a:t>/[R</a:t>
            </a:r>
            <a:r>
              <a:rPr b="1" baseline="-25000" lang="en-IN" sz="2000">
                <a:latin typeface="Times New Roman"/>
                <a:ea typeface="Times New Roman"/>
                <a:cs typeface="Times New Roman"/>
                <a:sym typeface="Times New Roman"/>
              </a:rPr>
              <a:t>2</a:t>
            </a:r>
            <a:r>
              <a:rPr b="1" baseline="30000" lang="en-IN" sz="2000">
                <a:latin typeface="Times New Roman"/>
                <a:ea typeface="Times New Roman"/>
                <a:cs typeface="Times New Roman"/>
                <a:sym typeface="Times New Roman"/>
              </a:rPr>
              <a:t>2</a:t>
            </a:r>
            <a:r>
              <a:rPr b="1" lang="en-IN" sz="2000">
                <a:latin typeface="Times New Roman"/>
                <a:ea typeface="Times New Roman"/>
                <a:cs typeface="Times New Roman"/>
                <a:sym typeface="Times New Roman"/>
              </a:rPr>
              <a:t>+(sX</a:t>
            </a:r>
            <a:r>
              <a:rPr b="1" baseline="-25000" lang="en-IN" sz="2000">
                <a:latin typeface="Times New Roman"/>
                <a:ea typeface="Times New Roman"/>
                <a:cs typeface="Times New Roman"/>
                <a:sym typeface="Times New Roman"/>
              </a:rPr>
              <a:t>2</a:t>
            </a:r>
            <a:r>
              <a:rPr b="1" lang="en-IN" sz="2000">
                <a:latin typeface="Times New Roman"/>
                <a:ea typeface="Times New Roman"/>
                <a:cs typeface="Times New Roman"/>
                <a:sym typeface="Times New Roman"/>
              </a:rPr>
              <a:t>)</a:t>
            </a:r>
            <a:r>
              <a:rPr b="1" baseline="30000" lang="en-IN" sz="2000">
                <a:latin typeface="Times New Roman"/>
                <a:ea typeface="Times New Roman"/>
                <a:cs typeface="Times New Roman"/>
                <a:sym typeface="Times New Roman"/>
              </a:rPr>
              <a:t>2</a:t>
            </a:r>
            <a:r>
              <a:rPr b="1" lang="en-IN" sz="2000">
                <a:latin typeface="Times New Roman"/>
                <a:ea typeface="Times New Roman"/>
                <a:cs typeface="Times New Roman"/>
                <a:sym typeface="Times New Roman"/>
              </a:rPr>
              <a:t>]</a:t>
            </a:r>
            <a:endParaRPr/>
          </a:p>
          <a:p>
            <a:pPr indent="-342900" lvl="0" marL="342900" rtl="0" algn="just">
              <a:spcBef>
                <a:spcPts val="400"/>
              </a:spcBef>
              <a:spcAft>
                <a:spcPts val="0"/>
              </a:spcAft>
              <a:buClr>
                <a:schemeClr val="dk1"/>
              </a:buClr>
              <a:buSzPts val="2000"/>
              <a:buNone/>
            </a:pPr>
            <a:r>
              <a:t/>
            </a:r>
            <a:endParaRPr b="1" baseline="30000"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Now to judge the nature of </a:t>
            </a:r>
            <a:r>
              <a:rPr b="1" lang="en-IN" sz="2000">
                <a:latin typeface="Times New Roman"/>
                <a:ea typeface="Times New Roman"/>
                <a:cs typeface="Times New Roman"/>
                <a:sym typeface="Times New Roman"/>
              </a:rPr>
              <a:t>torque-slip characteristics</a:t>
            </a:r>
            <a:r>
              <a:rPr lang="en-IN" sz="2000">
                <a:latin typeface="Times New Roman"/>
                <a:ea typeface="Times New Roman"/>
                <a:cs typeface="Times New Roman"/>
                <a:sym typeface="Times New Roman"/>
              </a:rPr>
              <a:t>, let us divide the slip range (</a:t>
            </a:r>
            <a:r>
              <a:rPr b="1" lang="en-IN" sz="2000">
                <a:latin typeface="Times New Roman"/>
                <a:ea typeface="Times New Roman"/>
                <a:cs typeface="Times New Roman"/>
                <a:sym typeface="Times New Roman"/>
              </a:rPr>
              <a:t> s = 0 to s = 1</a:t>
            </a:r>
            <a:r>
              <a:rPr lang="en-IN" sz="2000">
                <a:latin typeface="Times New Roman"/>
                <a:ea typeface="Times New Roman"/>
                <a:cs typeface="Times New Roman"/>
                <a:sym typeface="Times New Roman"/>
              </a:rPr>
              <a:t>) into two parts and analyze them independently.</a:t>
            </a:r>
            <a:endParaRPr/>
          </a:p>
          <a:p>
            <a:pPr indent="-342900" lvl="0" marL="342900" rtl="0" algn="just">
              <a:spcBef>
                <a:spcPts val="400"/>
              </a:spcBef>
              <a:spcAft>
                <a:spcPts val="0"/>
              </a:spcAft>
              <a:buClr>
                <a:schemeClr val="dk1"/>
              </a:buClr>
              <a:buSzPts val="2000"/>
              <a:buNone/>
            </a:pPr>
            <a:r>
              <a:rPr lang="en-IN" sz="2000">
                <a:latin typeface="Times New Roman"/>
                <a:ea typeface="Times New Roman"/>
                <a:cs typeface="Times New Roman"/>
                <a:sym typeface="Times New Roman"/>
              </a:rPr>
              <a:t>       (i) Low Slip Region  (</a:t>
            </a:r>
            <a:r>
              <a:rPr b="1" lang="en-IN" sz="2000">
                <a:latin typeface="Times New Roman"/>
                <a:ea typeface="Times New Roman"/>
                <a:cs typeface="Times New Roman"/>
                <a:sym typeface="Times New Roman"/>
              </a:rPr>
              <a:t> s = 0 to s = s</a:t>
            </a:r>
            <a:r>
              <a:rPr b="1" baseline="-25000" lang="en-IN" sz="2000">
                <a:latin typeface="Times New Roman"/>
                <a:ea typeface="Times New Roman"/>
                <a:cs typeface="Times New Roman"/>
                <a:sym typeface="Times New Roman"/>
              </a:rPr>
              <a:t>m</a:t>
            </a:r>
            <a:r>
              <a:rPr lang="en-IN"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p>
            <a:pPr indent="-342900" lvl="0" marL="342900" rtl="0" algn="just">
              <a:spcBef>
                <a:spcPts val="400"/>
              </a:spcBef>
              <a:spcAft>
                <a:spcPts val="0"/>
              </a:spcAft>
              <a:buClr>
                <a:schemeClr val="dk1"/>
              </a:buClr>
              <a:buSzPts val="2000"/>
              <a:buNone/>
            </a:pPr>
            <a:r>
              <a:rPr lang="en-IN" sz="2000">
                <a:latin typeface="Times New Roman"/>
                <a:ea typeface="Times New Roman"/>
                <a:cs typeface="Times New Roman"/>
                <a:sym typeface="Times New Roman"/>
              </a:rPr>
              <a:t>       (ii) High Slip Region (</a:t>
            </a:r>
            <a:r>
              <a:rPr b="1" lang="en-IN" sz="2000">
                <a:latin typeface="Times New Roman"/>
                <a:ea typeface="Times New Roman"/>
                <a:cs typeface="Times New Roman"/>
                <a:sym typeface="Times New Roman"/>
              </a:rPr>
              <a:t> s = s</a:t>
            </a:r>
            <a:r>
              <a:rPr b="1" baseline="-25000" lang="en-IN" sz="2000">
                <a:latin typeface="Times New Roman"/>
                <a:ea typeface="Times New Roman"/>
                <a:cs typeface="Times New Roman"/>
                <a:sym typeface="Times New Roman"/>
              </a:rPr>
              <a:t>m</a:t>
            </a:r>
            <a:r>
              <a:rPr b="1" lang="en-IN" sz="2000">
                <a:latin typeface="Times New Roman"/>
                <a:ea typeface="Times New Roman"/>
                <a:cs typeface="Times New Roman"/>
                <a:sym typeface="Times New Roman"/>
              </a:rPr>
              <a:t> to s = 1</a:t>
            </a:r>
            <a:r>
              <a:rPr lang="en-IN"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p>
            <a:pPr indent="-215900" lvl="0" marL="342900" rtl="0" algn="just">
              <a:spcBef>
                <a:spcPts val="400"/>
              </a:spcBef>
              <a:spcAft>
                <a:spcPts val="0"/>
              </a:spcAft>
              <a:buClr>
                <a:schemeClr val="dk1"/>
              </a:buClr>
              <a:buSzPts val="2000"/>
              <a:buNone/>
            </a:pPr>
            <a:r>
              <a:t/>
            </a:r>
            <a:endParaRPr b="1" baseline="30000" sz="2000">
              <a:latin typeface="Times New Roman"/>
              <a:ea typeface="Times New Roman"/>
              <a:cs typeface="Times New Roman"/>
              <a:sym typeface="Times New Roman"/>
            </a:endParaRPr>
          </a:p>
          <a:p>
            <a:pPr indent="-215900" lvl="0" marL="342900" rtl="0" algn="just">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id="421" name="Google Shape;421;p63"/>
          <p:cNvPicPr preferRelativeResize="0"/>
          <p:nvPr/>
        </p:nvPicPr>
        <p:blipFill rotWithShape="1">
          <a:blip r:embed="rId3">
            <a:alphaModFix/>
          </a:blip>
          <a:srcRect b="0" l="0" r="0" t="0"/>
          <a:stretch/>
        </p:blipFill>
        <p:spPr>
          <a:xfrm>
            <a:off x="214282" y="857232"/>
            <a:ext cx="8742316" cy="4214842"/>
          </a:xfrm>
          <a:prstGeom prst="rect">
            <a:avLst/>
          </a:prstGeom>
          <a:noFill/>
          <a:ln>
            <a:noFill/>
          </a:ln>
        </p:spPr>
      </p:pic>
      <p:sp>
        <p:nvSpPr>
          <p:cNvPr id="422" name="Google Shape;422;p63"/>
          <p:cNvSpPr txBox="1"/>
          <p:nvPr>
            <p:ph type="title"/>
          </p:nvPr>
        </p:nvSpPr>
        <p:spPr>
          <a:xfrm>
            <a:off x="571500" y="5072074"/>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200" u="sng">
                <a:solidFill>
                  <a:schemeClr val="hlink"/>
                </a:solidFill>
                <a:latin typeface="Times New Roman"/>
                <a:ea typeface="Times New Roman"/>
                <a:cs typeface="Times New Roman"/>
                <a:sym typeface="Times New Roman"/>
                <a:hlinkClick r:id="rId4"/>
              </a:rPr>
              <a:t>Fig. 1 Torque Slip Characteristics of Three phase Induction Motor</a:t>
            </a:r>
            <a:endParaRPr b="1" sz="2200">
              <a:solidFill>
                <a:srgbClr val="7030A0"/>
              </a:solidFill>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4"/>
          <p:cNvSpPr txBox="1"/>
          <p:nvPr>
            <p:ph idx="1" type="body"/>
          </p:nvPr>
        </p:nvSpPr>
        <p:spPr>
          <a:xfrm>
            <a:off x="428596" y="1000108"/>
            <a:ext cx="8229600" cy="475456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just">
              <a:spcBef>
                <a:spcPts val="0"/>
              </a:spcBef>
              <a:spcAft>
                <a:spcPts val="0"/>
              </a:spcAft>
              <a:buClr>
                <a:schemeClr val="dk1"/>
              </a:buClr>
              <a:buSzPct val="100000"/>
              <a:buNone/>
            </a:pPr>
            <a:r>
              <a:rPr lang="en-IN" sz="2000">
                <a:latin typeface="Times New Roman"/>
                <a:ea typeface="Times New Roman"/>
                <a:cs typeface="Times New Roman"/>
                <a:sym typeface="Times New Roman"/>
              </a:rPr>
              <a:t> (</a:t>
            </a:r>
            <a:r>
              <a:rPr b="1" lang="en-IN" sz="2000">
                <a:latin typeface="Times New Roman"/>
                <a:ea typeface="Times New Roman"/>
                <a:cs typeface="Times New Roman"/>
                <a:sym typeface="Times New Roman"/>
              </a:rPr>
              <a:t>i) Low Slip Region : </a:t>
            </a:r>
            <a:endParaRPr/>
          </a:p>
          <a:p>
            <a:pPr indent="-342900" lvl="0" marL="342900" rtl="0" algn="just">
              <a:spcBef>
                <a:spcPts val="370"/>
              </a:spcBef>
              <a:spcAft>
                <a:spcPts val="0"/>
              </a:spcAft>
              <a:buClr>
                <a:schemeClr val="dk1"/>
              </a:buClr>
              <a:buSzPct val="100000"/>
              <a:buNone/>
            </a:pPr>
            <a:r>
              <a:rPr lang="en-IN" sz="2000">
                <a:latin typeface="Times New Roman"/>
                <a:ea typeface="Times New Roman"/>
                <a:cs typeface="Times New Roman"/>
                <a:sym typeface="Times New Roman"/>
              </a:rPr>
              <a:t>     In low slip region, s is very very small. Due to this, the term (sX</a:t>
            </a:r>
            <a:r>
              <a:rPr baseline="-25000" lang="en-IN" sz="2000">
                <a:latin typeface="Times New Roman"/>
                <a:ea typeface="Times New Roman"/>
                <a:cs typeface="Times New Roman"/>
                <a:sym typeface="Times New Roman"/>
              </a:rPr>
              <a:t>2</a:t>
            </a:r>
            <a:r>
              <a:rPr lang="en-IN" sz="2000">
                <a:latin typeface="Times New Roman"/>
                <a:ea typeface="Times New Roman"/>
                <a:cs typeface="Times New Roman"/>
                <a:sym typeface="Times New Roman"/>
              </a:rPr>
              <a:t>)</a:t>
            </a:r>
            <a:r>
              <a:rPr baseline="30000" lang="en-IN" sz="2000">
                <a:latin typeface="Times New Roman"/>
                <a:ea typeface="Times New Roman"/>
                <a:cs typeface="Times New Roman"/>
                <a:sym typeface="Times New Roman"/>
              </a:rPr>
              <a:t>2 </a:t>
            </a:r>
            <a:r>
              <a:rPr lang="en-IN" sz="2000">
                <a:latin typeface="Times New Roman"/>
                <a:ea typeface="Times New Roman"/>
                <a:cs typeface="Times New Roman"/>
                <a:sym typeface="Times New Roman"/>
              </a:rPr>
              <a:t>is so small as compared to R</a:t>
            </a:r>
            <a:r>
              <a:rPr baseline="-25000" lang="en-IN" sz="2000">
                <a:latin typeface="Times New Roman"/>
                <a:ea typeface="Times New Roman"/>
                <a:cs typeface="Times New Roman"/>
                <a:sym typeface="Times New Roman"/>
              </a:rPr>
              <a:t>2</a:t>
            </a:r>
            <a:r>
              <a:rPr baseline="30000" lang="en-IN" sz="2000">
                <a:latin typeface="Times New Roman"/>
                <a:ea typeface="Times New Roman"/>
                <a:cs typeface="Times New Roman"/>
                <a:sym typeface="Times New Roman"/>
              </a:rPr>
              <a:t>2</a:t>
            </a:r>
            <a:r>
              <a:rPr lang="en-IN" sz="2000">
                <a:latin typeface="Times New Roman"/>
                <a:ea typeface="Times New Roman"/>
                <a:cs typeface="Times New Roman"/>
                <a:sym typeface="Times New Roman"/>
              </a:rPr>
              <a:t>, that it can be neglected</a:t>
            </a:r>
            <a:endParaRPr/>
          </a:p>
          <a:p>
            <a:pPr indent="-342900" lvl="0" marL="342900" rtl="0" algn="just">
              <a:spcBef>
                <a:spcPts val="370"/>
              </a:spcBef>
              <a:spcAft>
                <a:spcPts val="0"/>
              </a:spcAft>
              <a:buClr>
                <a:schemeClr val="dk1"/>
              </a:buClr>
              <a:buSzPct val="100000"/>
              <a:buNone/>
            </a:pPr>
            <a:r>
              <a:t/>
            </a:r>
            <a:endParaRPr sz="2000">
              <a:latin typeface="Times New Roman"/>
              <a:ea typeface="Times New Roman"/>
              <a:cs typeface="Times New Roman"/>
              <a:sym typeface="Times New Roman"/>
            </a:endParaRPr>
          </a:p>
          <a:p>
            <a:pPr indent="-342900" lvl="0" marL="342900" rtl="0" algn="just">
              <a:spcBef>
                <a:spcPts val="370"/>
              </a:spcBef>
              <a:spcAft>
                <a:spcPts val="0"/>
              </a:spcAft>
              <a:buClr>
                <a:schemeClr val="dk1"/>
              </a:buClr>
              <a:buSzPct val="100000"/>
              <a:buNone/>
            </a:pPr>
            <a:r>
              <a:rPr lang="en-IN" sz="2000">
                <a:latin typeface="Times New Roman"/>
                <a:ea typeface="Times New Roman"/>
                <a:cs typeface="Times New Roman"/>
                <a:sym typeface="Times New Roman"/>
              </a:rPr>
              <a:t>                                  </a:t>
            </a:r>
            <a:r>
              <a:rPr b="1" lang="en-IN" sz="2000">
                <a:latin typeface="Times New Roman"/>
                <a:ea typeface="Times New Roman"/>
                <a:cs typeface="Times New Roman"/>
                <a:sym typeface="Times New Roman"/>
              </a:rPr>
              <a:t>T α  </a:t>
            </a:r>
            <a:r>
              <a:rPr lang="en-IN" sz="2000">
                <a:latin typeface="Times New Roman"/>
                <a:ea typeface="Times New Roman"/>
                <a:cs typeface="Times New Roman"/>
                <a:sym typeface="Times New Roman"/>
              </a:rPr>
              <a:t>s.R</a:t>
            </a:r>
            <a:r>
              <a:rPr baseline="-25000" lang="en-IN" sz="2000">
                <a:latin typeface="Times New Roman"/>
                <a:ea typeface="Times New Roman"/>
                <a:cs typeface="Times New Roman"/>
                <a:sym typeface="Times New Roman"/>
              </a:rPr>
              <a:t>2</a:t>
            </a:r>
            <a:r>
              <a:rPr lang="en-IN" sz="2000">
                <a:latin typeface="Times New Roman"/>
                <a:ea typeface="Times New Roman"/>
                <a:cs typeface="Times New Roman"/>
                <a:sym typeface="Times New Roman"/>
              </a:rPr>
              <a:t>/ R</a:t>
            </a:r>
            <a:r>
              <a:rPr baseline="-25000" lang="en-IN" sz="2000">
                <a:latin typeface="Times New Roman"/>
                <a:ea typeface="Times New Roman"/>
                <a:cs typeface="Times New Roman"/>
                <a:sym typeface="Times New Roman"/>
              </a:rPr>
              <a:t>2</a:t>
            </a:r>
            <a:r>
              <a:rPr baseline="30000" lang="en-IN" sz="2000">
                <a:latin typeface="Times New Roman"/>
                <a:ea typeface="Times New Roman"/>
                <a:cs typeface="Times New Roman"/>
                <a:sym typeface="Times New Roman"/>
              </a:rPr>
              <a:t>2  </a:t>
            </a:r>
            <a:r>
              <a:rPr lang="en-IN" sz="2000">
                <a:latin typeface="Times New Roman"/>
                <a:ea typeface="Times New Roman"/>
                <a:cs typeface="Times New Roman"/>
                <a:sym typeface="Times New Roman"/>
              </a:rPr>
              <a:t> </a:t>
            </a:r>
            <a:r>
              <a:rPr b="1" lang="en-IN" sz="2000">
                <a:latin typeface="Times New Roman"/>
                <a:ea typeface="Times New Roman"/>
                <a:cs typeface="Times New Roman"/>
                <a:sym typeface="Times New Roman"/>
              </a:rPr>
              <a:t>α  s              </a:t>
            </a:r>
            <a:r>
              <a:rPr lang="en-IN" sz="2000">
                <a:latin typeface="Times New Roman"/>
                <a:ea typeface="Times New Roman"/>
                <a:cs typeface="Times New Roman"/>
                <a:sym typeface="Times New Roman"/>
              </a:rPr>
              <a:t>--- as R</a:t>
            </a:r>
            <a:r>
              <a:rPr baseline="-25000" lang="en-IN" sz="2000">
                <a:latin typeface="Times New Roman"/>
                <a:ea typeface="Times New Roman"/>
                <a:cs typeface="Times New Roman"/>
                <a:sym typeface="Times New Roman"/>
              </a:rPr>
              <a:t>2</a:t>
            </a:r>
            <a:r>
              <a:rPr lang="en-IN" sz="2000">
                <a:latin typeface="Times New Roman"/>
                <a:ea typeface="Times New Roman"/>
                <a:cs typeface="Times New Roman"/>
                <a:sym typeface="Times New Roman"/>
              </a:rPr>
              <a:t> is constant</a:t>
            </a:r>
            <a:endParaRPr/>
          </a:p>
          <a:p>
            <a:pPr indent="-342900" lvl="0" marL="342900" rtl="0" algn="just">
              <a:spcBef>
                <a:spcPts val="370"/>
              </a:spcBef>
              <a:spcAft>
                <a:spcPts val="0"/>
              </a:spcAft>
              <a:buClr>
                <a:schemeClr val="dk1"/>
              </a:buClr>
              <a:buSzPct val="100000"/>
              <a:buNone/>
            </a:pPr>
            <a:r>
              <a:t/>
            </a:r>
            <a:endParaRPr b="1" baseline="30000" sz="2000">
              <a:latin typeface="Times New Roman"/>
              <a:ea typeface="Times New Roman"/>
              <a:cs typeface="Times New Roman"/>
              <a:sym typeface="Times New Roman"/>
            </a:endParaRPr>
          </a:p>
          <a:p>
            <a:pPr indent="-342900" lvl="0" marL="342900" rtl="0" algn="just">
              <a:spcBef>
                <a:spcPts val="370"/>
              </a:spcBef>
              <a:spcAft>
                <a:spcPts val="0"/>
              </a:spcAft>
              <a:buClr>
                <a:schemeClr val="dk1"/>
              </a:buClr>
              <a:buSzPct val="100000"/>
              <a:buChar char="•"/>
            </a:pPr>
            <a:r>
              <a:rPr lang="en-IN" sz="2000">
                <a:latin typeface="Times New Roman"/>
                <a:ea typeface="Times New Roman"/>
                <a:cs typeface="Times New Roman"/>
                <a:sym typeface="Times New Roman"/>
              </a:rPr>
              <a:t>Hence,  in low slip region </a:t>
            </a:r>
            <a:r>
              <a:rPr b="1" lang="en-IN" sz="2000">
                <a:latin typeface="Times New Roman"/>
                <a:ea typeface="Times New Roman"/>
                <a:cs typeface="Times New Roman"/>
                <a:sym typeface="Times New Roman"/>
              </a:rPr>
              <a:t>torque is directly proportional to slip</a:t>
            </a:r>
            <a:r>
              <a:rPr lang="en-IN" sz="2000">
                <a:latin typeface="Times New Roman"/>
                <a:ea typeface="Times New Roman"/>
                <a:cs typeface="Times New Roman"/>
                <a:sym typeface="Times New Roman"/>
              </a:rPr>
              <a:t>. So as load increases, speed decreases, increasing the slip. This increases the torque which satisfies the load demand. Hence the graph is straight line in nature.</a:t>
            </a:r>
            <a:endParaRPr sz="2000">
              <a:latin typeface="Times New Roman"/>
              <a:ea typeface="Times New Roman"/>
              <a:cs typeface="Times New Roman"/>
              <a:sym typeface="Times New Roman"/>
            </a:endParaRPr>
          </a:p>
          <a:p>
            <a:pPr indent="-342900" lvl="0" marL="342900" rtl="0" algn="just">
              <a:spcBef>
                <a:spcPts val="370"/>
              </a:spcBef>
              <a:spcAft>
                <a:spcPts val="0"/>
              </a:spcAft>
              <a:buClr>
                <a:schemeClr val="dk1"/>
              </a:buClr>
              <a:buSzPct val="100000"/>
              <a:buNone/>
            </a:pPr>
            <a:r>
              <a:t/>
            </a:r>
            <a:endParaRPr sz="2000">
              <a:latin typeface="Times New Roman"/>
              <a:ea typeface="Times New Roman"/>
              <a:cs typeface="Times New Roman"/>
              <a:sym typeface="Times New Roman"/>
            </a:endParaRPr>
          </a:p>
          <a:p>
            <a:pPr indent="-342900" lvl="0" marL="342900" rtl="0" algn="just">
              <a:spcBef>
                <a:spcPts val="555"/>
              </a:spcBef>
              <a:spcAft>
                <a:spcPts val="0"/>
              </a:spcAft>
              <a:buClr>
                <a:schemeClr val="dk1"/>
              </a:buClr>
              <a:buSzPct val="100000"/>
              <a:buChar char="•"/>
            </a:pPr>
            <a:r>
              <a:rPr lang="en-IN" sz="2000">
                <a:latin typeface="Times New Roman"/>
                <a:ea typeface="Times New Roman"/>
                <a:cs typeface="Times New Roman"/>
                <a:sym typeface="Times New Roman"/>
              </a:rPr>
              <a:t>At N=N</a:t>
            </a:r>
            <a:r>
              <a:rPr baseline="-25000" lang="en-IN" sz="3000">
                <a:latin typeface="Times New Roman"/>
                <a:ea typeface="Times New Roman"/>
                <a:cs typeface="Times New Roman"/>
                <a:sym typeface="Times New Roman"/>
              </a:rPr>
              <a:t>s</a:t>
            </a:r>
            <a:r>
              <a:rPr lang="en-IN" sz="2000">
                <a:latin typeface="Times New Roman"/>
                <a:ea typeface="Times New Roman"/>
                <a:cs typeface="Times New Roman"/>
                <a:sym typeface="Times New Roman"/>
              </a:rPr>
              <a:t>, s = 0 hence T= 0. As no torque is generated at N=N</a:t>
            </a:r>
            <a:r>
              <a:rPr baseline="-25000" lang="en-IN" sz="3000">
                <a:latin typeface="Times New Roman"/>
                <a:ea typeface="Times New Roman"/>
                <a:cs typeface="Times New Roman"/>
                <a:sym typeface="Times New Roman"/>
              </a:rPr>
              <a:t>s</a:t>
            </a:r>
            <a:r>
              <a:rPr lang="en-IN" sz="2000">
                <a:latin typeface="Times New Roman"/>
                <a:ea typeface="Times New Roman"/>
                <a:cs typeface="Times New Roman"/>
                <a:sym typeface="Times New Roman"/>
              </a:rPr>
              <a:t>, motor stops if it tries to achieve the synchronous speed. Torque increases linearly in this region, of low slip values.</a:t>
            </a:r>
            <a:endParaRPr/>
          </a:p>
          <a:p>
            <a:pPr indent="-342900" lvl="0" marL="342900" rtl="0" algn="just">
              <a:spcBef>
                <a:spcPts val="370"/>
              </a:spcBef>
              <a:spcAft>
                <a:spcPts val="0"/>
              </a:spcAft>
              <a:buClr>
                <a:schemeClr val="dk1"/>
              </a:buClr>
              <a:buSzPct val="100000"/>
              <a:buNone/>
            </a:pPr>
            <a:r>
              <a:t/>
            </a:r>
            <a:endParaRPr sz="2000">
              <a:latin typeface="Times New Roman"/>
              <a:ea typeface="Times New Roman"/>
              <a:cs typeface="Times New Roman"/>
              <a:sym typeface="Times New Roman"/>
            </a:endParaRPr>
          </a:p>
          <a:p>
            <a:pPr indent="-342900" lvl="0" marL="342900" rtl="0" algn="just">
              <a:spcBef>
                <a:spcPts val="370"/>
              </a:spcBef>
              <a:spcAft>
                <a:spcPts val="0"/>
              </a:spcAft>
              <a:buClr>
                <a:schemeClr val="dk1"/>
              </a:buClr>
              <a:buSzPct val="100000"/>
              <a:buChar char="•"/>
            </a:pPr>
            <a:r>
              <a:rPr lang="en-IN" sz="2000">
                <a:latin typeface="Times New Roman"/>
                <a:ea typeface="Times New Roman"/>
                <a:cs typeface="Times New Roman"/>
                <a:sym typeface="Times New Roman"/>
              </a:rPr>
              <a:t>So range </a:t>
            </a:r>
            <a:r>
              <a:rPr b="1" lang="en-IN" sz="2000">
                <a:latin typeface="Times New Roman"/>
                <a:ea typeface="Times New Roman"/>
                <a:cs typeface="Times New Roman"/>
                <a:sym typeface="Times New Roman"/>
              </a:rPr>
              <a:t>s = 0 to s = s</a:t>
            </a:r>
            <a:r>
              <a:rPr b="1" baseline="-25000" lang="en-IN" sz="2000">
                <a:latin typeface="Times New Roman"/>
                <a:ea typeface="Times New Roman"/>
                <a:cs typeface="Times New Roman"/>
                <a:sym typeface="Times New Roman"/>
              </a:rPr>
              <a:t>m</a:t>
            </a:r>
            <a:r>
              <a:rPr b="1" lang="en-IN" sz="2000">
                <a:latin typeface="Times New Roman"/>
                <a:ea typeface="Times New Roman"/>
                <a:cs typeface="Times New Roman"/>
                <a:sym typeface="Times New Roman"/>
              </a:rPr>
              <a:t> </a:t>
            </a:r>
            <a:r>
              <a:rPr lang="en-IN" sz="2000">
                <a:latin typeface="Times New Roman"/>
                <a:ea typeface="Times New Roman"/>
                <a:cs typeface="Times New Roman"/>
                <a:sym typeface="Times New Roman"/>
              </a:rPr>
              <a:t>is called </a:t>
            </a:r>
            <a:r>
              <a:rPr b="1" lang="en-IN" sz="2000">
                <a:latin typeface="Times New Roman"/>
                <a:ea typeface="Times New Roman"/>
                <a:cs typeface="Times New Roman"/>
                <a:sym typeface="Times New Roman"/>
              </a:rPr>
              <a:t>low slip region</a:t>
            </a:r>
            <a:r>
              <a:rPr lang="en-IN" sz="2000">
                <a:latin typeface="Times New Roman"/>
                <a:ea typeface="Times New Roman"/>
                <a:cs typeface="Times New Roman"/>
                <a:sym typeface="Times New Roman"/>
              </a:rPr>
              <a:t>, known as </a:t>
            </a:r>
            <a:r>
              <a:rPr b="1" lang="en-IN" sz="2000">
                <a:latin typeface="Times New Roman"/>
                <a:ea typeface="Times New Roman"/>
                <a:cs typeface="Times New Roman"/>
                <a:sym typeface="Times New Roman"/>
              </a:rPr>
              <a:t>Stable region of operation.</a:t>
            </a:r>
            <a:endParaRPr/>
          </a:p>
          <a:p>
            <a:pPr indent="-225425" lvl="0" marL="342900" rtl="0" algn="just">
              <a:spcBef>
                <a:spcPts val="370"/>
              </a:spcBef>
              <a:spcAft>
                <a:spcPts val="0"/>
              </a:spcAft>
              <a:buClr>
                <a:schemeClr val="dk1"/>
              </a:buClr>
              <a:buSzPct val="100000"/>
              <a:buNone/>
            </a:pPr>
            <a:r>
              <a:t/>
            </a:r>
            <a:endParaRPr sz="2000">
              <a:latin typeface="Times New Roman"/>
              <a:ea typeface="Times New Roman"/>
              <a:cs typeface="Times New Roman"/>
              <a:sym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65"/>
          <p:cNvSpPr txBox="1"/>
          <p:nvPr>
            <p:ph idx="1" type="body"/>
          </p:nvPr>
        </p:nvSpPr>
        <p:spPr>
          <a:xfrm>
            <a:off x="357158" y="785770"/>
            <a:ext cx="8501122" cy="6072230"/>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Clr>
                <a:schemeClr val="dk1"/>
              </a:buClr>
              <a:buSzPts val="1800"/>
              <a:buNone/>
            </a:pPr>
            <a:r>
              <a:rPr lang="en-IN" sz="1800">
                <a:latin typeface="Times New Roman"/>
                <a:ea typeface="Times New Roman"/>
                <a:cs typeface="Times New Roman"/>
                <a:sym typeface="Times New Roman"/>
              </a:rPr>
              <a:t> (i</a:t>
            </a:r>
            <a:r>
              <a:rPr b="1" lang="en-IN" sz="1800">
                <a:latin typeface="Times New Roman"/>
                <a:ea typeface="Times New Roman"/>
                <a:cs typeface="Times New Roman"/>
                <a:sym typeface="Times New Roman"/>
              </a:rPr>
              <a:t>i) High Slip Region : </a:t>
            </a:r>
            <a:endParaRPr/>
          </a:p>
          <a:p>
            <a:pPr indent="-342900" lvl="0" marL="342900" rtl="0" algn="just">
              <a:spcBef>
                <a:spcPts val="360"/>
              </a:spcBef>
              <a:spcAft>
                <a:spcPts val="0"/>
              </a:spcAft>
              <a:buClr>
                <a:schemeClr val="dk1"/>
              </a:buClr>
              <a:buSzPts val="1800"/>
              <a:buChar char="•"/>
            </a:pPr>
            <a:r>
              <a:rPr lang="en-IN" sz="1800">
                <a:latin typeface="Times New Roman"/>
                <a:ea typeface="Times New Roman"/>
                <a:cs typeface="Times New Roman"/>
                <a:sym typeface="Times New Roman"/>
              </a:rPr>
              <a:t>In this region, slip is very high i.e. slip value is approaching 1. Here it can be assumed that the term </a:t>
            </a:r>
            <a:r>
              <a:rPr b="1" lang="en-IN" sz="1800">
                <a:latin typeface="Times New Roman"/>
                <a:ea typeface="Times New Roman"/>
                <a:cs typeface="Times New Roman"/>
                <a:sym typeface="Times New Roman"/>
              </a:rPr>
              <a:t>R</a:t>
            </a:r>
            <a:r>
              <a:rPr b="1" baseline="-25000" lang="en-IN" sz="1800">
                <a:latin typeface="Times New Roman"/>
                <a:ea typeface="Times New Roman"/>
                <a:cs typeface="Times New Roman"/>
                <a:sym typeface="Times New Roman"/>
              </a:rPr>
              <a:t>2</a:t>
            </a:r>
            <a:r>
              <a:rPr b="1" baseline="30000" lang="en-IN" sz="1800">
                <a:latin typeface="Times New Roman"/>
                <a:ea typeface="Times New Roman"/>
                <a:cs typeface="Times New Roman"/>
                <a:sym typeface="Times New Roman"/>
              </a:rPr>
              <a:t>2</a:t>
            </a:r>
            <a:r>
              <a:rPr lang="en-IN" sz="1800">
                <a:latin typeface="Times New Roman"/>
                <a:ea typeface="Times New Roman"/>
                <a:cs typeface="Times New Roman"/>
                <a:sym typeface="Times New Roman"/>
              </a:rPr>
              <a:t> is very very small as compared to </a:t>
            </a:r>
            <a:r>
              <a:rPr b="1" lang="en-IN" sz="1800">
                <a:latin typeface="Times New Roman"/>
                <a:ea typeface="Times New Roman"/>
                <a:cs typeface="Times New Roman"/>
                <a:sym typeface="Times New Roman"/>
              </a:rPr>
              <a:t>(sX</a:t>
            </a:r>
            <a:r>
              <a:rPr b="1" baseline="-25000" lang="en-IN" sz="1800">
                <a:latin typeface="Times New Roman"/>
                <a:ea typeface="Times New Roman"/>
                <a:cs typeface="Times New Roman"/>
                <a:sym typeface="Times New Roman"/>
              </a:rPr>
              <a:t>2</a:t>
            </a:r>
            <a:r>
              <a:rPr b="1" lang="en-IN" sz="1800">
                <a:latin typeface="Times New Roman"/>
                <a:ea typeface="Times New Roman"/>
                <a:cs typeface="Times New Roman"/>
                <a:sym typeface="Times New Roman"/>
              </a:rPr>
              <a:t>)</a:t>
            </a:r>
            <a:r>
              <a:rPr b="1" baseline="30000" lang="en-IN" sz="1800">
                <a:latin typeface="Times New Roman"/>
                <a:ea typeface="Times New Roman"/>
                <a:cs typeface="Times New Roman"/>
                <a:sym typeface="Times New Roman"/>
              </a:rPr>
              <a:t>2 </a:t>
            </a:r>
            <a:r>
              <a:rPr lang="en-IN" sz="1800">
                <a:latin typeface="Times New Roman"/>
                <a:ea typeface="Times New Roman"/>
                <a:cs typeface="Times New Roman"/>
                <a:sym typeface="Times New Roman"/>
              </a:rPr>
              <a:t>Hence neglecting </a:t>
            </a:r>
            <a:r>
              <a:rPr b="1" lang="en-IN" sz="1800">
                <a:latin typeface="Times New Roman"/>
                <a:ea typeface="Times New Roman"/>
                <a:cs typeface="Times New Roman"/>
                <a:sym typeface="Times New Roman"/>
              </a:rPr>
              <a:t>R</a:t>
            </a:r>
            <a:r>
              <a:rPr b="1" baseline="-25000" lang="en-IN" sz="1800">
                <a:latin typeface="Times New Roman"/>
                <a:ea typeface="Times New Roman"/>
                <a:cs typeface="Times New Roman"/>
                <a:sym typeface="Times New Roman"/>
              </a:rPr>
              <a:t>2</a:t>
            </a:r>
            <a:r>
              <a:rPr b="1" baseline="30000" lang="en-IN" sz="1800">
                <a:latin typeface="Times New Roman"/>
                <a:ea typeface="Times New Roman"/>
                <a:cs typeface="Times New Roman"/>
                <a:sym typeface="Times New Roman"/>
              </a:rPr>
              <a:t>2  </a:t>
            </a:r>
            <a:r>
              <a:rPr lang="en-IN" sz="1800">
                <a:latin typeface="Times New Roman"/>
                <a:ea typeface="Times New Roman"/>
                <a:cs typeface="Times New Roman"/>
                <a:sym typeface="Times New Roman"/>
              </a:rPr>
              <a:t>from the denominator, we get</a:t>
            </a:r>
            <a:r>
              <a:rPr b="1" baseline="30000" lang="en-IN"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p>
            <a:pPr indent="-342900" lvl="0" marL="342900" rtl="0" algn="just">
              <a:spcBef>
                <a:spcPts val="360"/>
              </a:spcBef>
              <a:spcAft>
                <a:spcPts val="0"/>
              </a:spcAft>
              <a:buClr>
                <a:schemeClr val="dk1"/>
              </a:buClr>
              <a:buSzPts val="1800"/>
              <a:buNone/>
            </a:pPr>
            <a:r>
              <a:rPr lang="en-IN" sz="1800">
                <a:latin typeface="Times New Roman"/>
                <a:ea typeface="Times New Roman"/>
                <a:cs typeface="Times New Roman"/>
                <a:sym typeface="Times New Roman"/>
              </a:rPr>
              <a:t>                                  </a:t>
            </a:r>
            <a:r>
              <a:rPr b="1" lang="en-IN" sz="1800">
                <a:latin typeface="Times New Roman"/>
                <a:ea typeface="Times New Roman"/>
                <a:cs typeface="Times New Roman"/>
                <a:sym typeface="Times New Roman"/>
              </a:rPr>
              <a:t>T α  </a:t>
            </a:r>
            <a:r>
              <a:rPr lang="en-IN" sz="1800">
                <a:latin typeface="Times New Roman"/>
                <a:ea typeface="Times New Roman"/>
                <a:cs typeface="Times New Roman"/>
                <a:sym typeface="Times New Roman"/>
              </a:rPr>
              <a:t>s.R</a:t>
            </a:r>
            <a:r>
              <a:rPr baseline="-25000" lang="en-IN" sz="1800">
                <a:latin typeface="Times New Roman"/>
                <a:ea typeface="Times New Roman"/>
                <a:cs typeface="Times New Roman"/>
                <a:sym typeface="Times New Roman"/>
              </a:rPr>
              <a:t>2</a:t>
            </a:r>
            <a:r>
              <a:rPr lang="en-IN" sz="1800">
                <a:latin typeface="Times New Roman"/>
                <a:ea typeface="Times New Roman"/>
                <a:cs typeface="Times New Roman"/>
                <a:sym typeface="Times New Roman"/>
              </a:rPr>
              <a:t>/ (sX</a:t>
            </a:r>
            <a:r>
              <a:rPr baseline="-25000" lang="en-IN" sz="1800">
                <a:latin typeface="Times New Roman"/>
                <a:ea typeface="Times New Roman"/>
                <a:cs typeface="Times New Roman"/>
                <a:sym typeface="Times New Roman"/>
              </a:rPr>
              <a:t>2</a:t>
            </a:r>
            <a:r>
              <a:rPr lang="en-IN" sz="1800">
                <a:latin typeface="Times New Roman"/>
                <a:ea typeface="Times New Roman"/>
                <a:cs typeface="Times New Roman"/>
                <a:sym typeface="Times New Roman"/>
              </a:rPr>
              <a:t>)</a:t>
            </a:r>
            <a:r>
              <a:rPr baseline="30000" lang="en-IN" sz="1800">
                <a:latin typeface="Times New Roman"/>
                <a:ea typeface="Times New Roman"/>
                <a:cs typeface="Times New Roman"/>
                <a:sym typeface="Times New Roman"/>
              </a:rPr>
              <a:t>2  </a:t>
            </a:r>
            <a:r>
              <a:rPr lang="en-IN" sz="1800">
                <a:latin typeface="Times New Roman"/>
                <a:ea typeface="Times New Roman"/>
                <a:cs typeface="Times New Roman"/>
                <a:sym typeface="Times New Roman"/>
              </a:rPr>
              <a:t> </a:t>
            </a:r>
            <a:r>
              <a:rPr b="1" lang="en-IN" sz="1800">
                <a:latin typeface="Times New Roman"/>
                <a:ea typeface="Times New Roman"/>
                <a:cs typeface="Times New Roman"/>
                <a:sym typeface="Times New Roman"/>
              </a:rPr>
              <a:t>α 1/ s        </a:t>
            </a:r>
            <a:r>
              <a:rPr lang="en-IN" sz="1800">
                <a:latin typeface="Times New Roman"/>
                <a:ea typeface="Times New Roman"/>
                <a:cs typeface="Times New Roman"/>
                <a:sym typeface="Times New Roman"/>
              </a:rPr>
              <a:t>--- as X</a:t>
            </a:r>
            <a:r>
              <a:rPr baseline="-25000" lang="en-IN" sz="1800">
                <a:latin typeface="Times New Roman"/>
                <a:ea typeface="Times New Roman"/>
                <a:cs typeface="Times New Roman"/>
                <a:sym typeface="Times New Roman"/>
              </a:rPr>
              <a:t>2</a:t>
            </a:r>
            <a:r>
              <a:rPr lang="en-IN" sz="1800">
                <a:latin typeface="Times New Roman"/>
                <a:ea typeface="Times New Roman"/>
                <a:cs typeface="Times New Roman"/>
                <a:sym typeface="Times New Roman"/>
              </a:rPr>
              <a:t> &amp; R</a:t>
            </a:r>
            <a:r>
              <a:rPr baseline="-25000" lang="en-IN" sz="1800">
                <a:latin typeface="Times New Roman"/>
                <a:ea typeface="Times New Roman"/>
                <a:cs typeface="Times New Roman"/>
                <a:sym typeface="Times New Roman"/>
              </a:rPr>
              <a:t>2 </a:t>
            </a:r>
            <a:r>
              <a:rPr lang="en-IN" sz="1800">
                <a:latin typeface="Times New Roman"/>
                <a:ea typeface="Times New Roman"/>
                <a:cs typeface="Times New Roman"/>
                <a:sym typeface="Times New Roman"/>
              </a:rPr>
              <a:t> are constants</a:t>
            </a:r>
            <a:endParaRPr/>
          </a:p>
          <a:p>
            <a:pPr indent="-228600" lvl="0" marL="342900" rtl="0" algn="just">
              <a:spcBef>
                <a:spcPts val="360"/>
              </a:spcBef>
              <a:spcAft>
                <a:spcPts val="0"/>
              </a:spcAft>
              <a:buClr>
                <a:schemeClr val="dk1"/>
              </a:buClr>
              <a:buSzPts val="1800"/>
              <a:buNone/>
            </a:pPr>
            <a:r>
              <a:t/>
            </a:r>
            <a:endParaRPr b="1" baseline="30000" sz="1800">
              <a:latin typeface="Times New Roman"/>
              <a:ea typeface="Times New Roman"/>
              <a:cs typeface="Times New Roman"/>
              <a:sym typeface="Times New Roman"/>
            </a:endParaRPr>
          </a:p>
          <a:p>
            <a:pPr indent="-342900" lvl="0" marL="342900" rtl="0" algn="just">
              <a:spcBef>
                <a:spcPts val="360"/>
              </a:spcBef>
              <a:spcAft>
                <a:spcPts val="0"/>
              </a:spcAft>
              <a:buClr>
                <a:schemeClr val="dk1"/>
              </a:buClr>
              <a:buSzPts val="1800"/>
              <a:buChar char="•"/>
            </a:pPr>
            <a:r>
              <a:rPr lang="en-IN" sz="1800">
                <a:latin typeface="Times New Roman"/>
                <a:ea typeface="Times New Roman"/>
                <a:cs typeface="Times New Roman"/>
                <a:sym typeface="Times New Roman"/>
              </a:rPr>
              <a:t>So in high slip region </a:t>
            </a:r>
            <a:r>
              <a:rPr b="1" lang="en-IN" sz="1800">
                <a:latin typeface="Times New Roman"/>
                <a:ea typeface="Times New Roman"/>
                <a:cs typeface="Times New Roman"/>
                <a:sym typeface="Times New Roman"/>
              </a:rPr>
              <a:t>torque is inversely proportional to the slip</a:t>
            </a:r>
            <a:r>
              <a:rPr lang="en-IN" sz="1800">
                <a:latin typeface="Times New Roman"/>
                <a:ea typeface="Times New Roman"/>
                <a:cs typeface="Times New Roman"/>
                <a:sym typeface="Times New Roman"/>
              </a:rPr>
              <a:t>. Hence it is like </a:t>
            </a:r>
            <a:r>
              <a:rPr b="1" lang="en-IN" sz="1800">
                <a:latin typeface="Times New Roman"/>
                <a:ea typeface="Times New Roman"/>
                <a:cs typeface="Times New Roman"/>
                <a:sym typeface="Times New Roman"/>
              </a:rPr>
              <a:t>rectangular hyperbola.</a:t>
            </a:r>
            <a:endParaRPr/>
          </a:p>
          <a:p>
            <a:pPr indent="-342900" lvl="0" marL="342900" rtl="0" algn="just">
              <a:spcBef>
                <a:spcPts val="360"/>
              </a:spcBef>
              <a:spcAft>
                <a:spcPts val="0"/>
              </a:spcAft>
              <a:buClr>
                <a:schemeClr val="dk1"/>
              </a:buClr>
              <a:buSzPts val="1800"/>
              <a:buChar char="•"/>
            </a:pPr>
            <a:r>
              <a:rPr lang="en-IN" sz="1800">
                <a:latin typeface="Times New Roman"/>
                <a:ea typeface="Times New Roman"/>
                <a:cs typeface="Times New Roman"/>
                <a:sym typeface="Times New Roman"/>
              </a:rPr>
              <a:t>Now when load increases, load demand increases but speed decreases. As speed decrease, Slip increases, In high slip region as </a:t>
            </a:r>
            <a:r>
              <a:rPr b="1" lang="en-IN" sz="1800">
                <a:latin typeface="Times New Roman"/>
                <a:ea typeface="Times New Roman"/>
                <a:cs typeface="Times New Roman"/>
                <a:sym typeface="Times New Roman"/>
              </a:rPr>
              <a:t>T α 1/ s , </a:t>
            </a:r>
            <a:r>
              <a:rPr lang="en-IN" sz="1800">
                <a:latin typeface="Times New Roman"/>
                <a:ea typeface="Times New Roman"/>
                <a:cs typeface="Times New Roman"/>
                <a:sym typeface="Times New Roman"/>
              </a:rPr>
              <a:t>torque decreases as slip increases. </a:t>
            </a:r>
            <a:endParaRPr sz="1800">
              <a:latin typeface="Times New Roman"/>
              <a:ea typeface="Times New Roman"/>
              <a:cs typeface="Times New Roman"/>
              <a:sym typeface="Times New Roman"/>
            </a:endParaRPr>
          </a:p>
          <a:p>
            <a:pPr indent="-342900" lvl="0" marL="342900" rtl="0" algn="just">
              <a:spcBef>
                <a:spcPts val="360"/>
              </a:spcBef>
              <a:spcAft>
                <a:spcPts val="0"/>
              </a:spcAft>
              <a:buClr>
                <a:schemeClr val="dk1"/>
              </a:buClr>
              <a:buSzPts val="1800"/>
              <a:buChar char="•"/>
            </a:pPr>
            <a:r>
              <a:rPr lang="en-IN" sz="1800">
                <a:latin typeface="Times New Roman"/>
                <a:ea typeface="Times New Roman"/>
                <a:cs typeface="Times New Roman"/>
                <a:sym typeface="Times New Roman"/>
              </a:rPr>
              <a:t>But torque must increase to satisfy the load demand. Again torque decreases as </a:t>
            </a:r>
            <a:r>
              <a:rPr b="1" lang="en-IN" sz="1800">
                <a:latin typeface="Times New Roman"/>
                <a:ea typeface="Times New Roman"/>
                <a:cs typeface="Times New Roman"/>
                <a:sym typeface="Times New Roman"/>
              </a:rPr>
              <a:t>T α 1/ s </a:t>
            </a:r>
            <a:r>
              <a:rPr lang="en-IN" sz="1800">
                <a:latin typeface="Times New Roman"/>
                <a:ea typeface="Times New Roman"/>
                <a:cs typeface="Times New Roman"/>
                <a:sym typeface="Times New Roman"/>
              </a:rPr>
              <a:t>hence same load acts as an extra load due to reduction in torque produced. </a:t>
            </a:r>
            <a:endParaRPr sz="1800">
              <a:latin typeface="Times New Roman"/>
              <a:ea typeface="Times New Roman"/>
              <a:cs typeface="Times New Roman"/>
              <a:sym typeface="Times New Roman"/>
            </a:endParaRPr>
          </a:p>
          <a:p>
            <a:pPr indent="-342900" lvl="0" marL="342900" rtl="0" algn="just">
              <a:spcBef>
                <a:spcPts val="360"/>
              </a:spcBef>
              <a:spcAft>
                <a:spcPts val="0"/>
              </a:spcAft>
              <a:buClr>
                <a:schemeClr val="dk1"/>
              </a:buClr>
              <a:buSzPts val="1800"/>
              <a:buChar char="•"/>
            </a:pPr>
            <a:r>
              <a:rPr lang="en-IN" sz="1800">
                <a:latin typeface="Times New Roman"/>
                <a:ea typeface="Times New Roman"/>
                <a:cs typeface="Times New Roman"/>
                <a:sym typeface="Times New Roman"/>
              </a:rPr>
              <a:t>Hence speed further drops. Eventually motor comes to standstill condition. The motor cannot continue to rotate at any point in this high slip region. Hence this region is called </a:t>
            </a:r>
            <a:r>
              <a:rPr b="1" lang="en-IN" sz="1800">
                <a:latin typeface="Times New Roman"/>
                <a:ea typeface="Times New Roman"/>
                <a:cs typeface="Times New Roman"/>
                <a:sym typeface="Times New Roman"/>
              </a:rPr>
              <a:t>Unstable region of operation.</a:t>
            </a:r>
            <a:endParaRPr/>
          </a:p>
          <a:p>
            <a:pPr indent="-342900" lvl="0" marL="342900" rtl="0" algn="just">
              <a:spcBef>
                <a:spcPts val="360"/>
              </a:spcBef>
              <a:spcAft>
                <a:spcPts val="0"/>
              </a:spcAft>
              <a:buClr>
                <a:schemeClr val="dk1"/>
              </a:buClr>
              <a:buSzPts val="1800"/>
              <a:buChar char="•"/>
            </a:pPr>
            <a:r>
              <a:rPr lang="en-IN" sz="1800">
                <a:latin typeface="Times New Roman"/>
                <a:ea typeface="Times New Roman"/>
                <a:cs typeface="Times New Roman"/>
                <a:sym typeface="Times New Roman"/>
              </a:rPr>
              <a:t>So range </a:t>
            </a:r>
            <a:r>
              <a:rPr b="1" lang="en-IN" sz="1800">
                <a:latin typeface="Times New Roman"/>
                <a:ea typeface="Times New Roman"/>
                <a:cs typeface="Times New Roman"/>
                <a:sym typeface="Times New Roman"/>
              </a:rPr>
              <a:t>s = s</a:t>
            </a:r>
            <a:r>
              <a:rPr b="1" baseline="-25000" lang="en-IN" sz="1800">
                <a:latin typeface="Times New Roman"/>
                <a:ea typeface="Times New Roman"/>
                <a:cs typeface="Times New Roman"/>
                <a:sym typeface="Times New Roman"/>
              </a:rPr>
              <a:t>m</a:t>
            </a:r>
            <a:r>
              <a:rPr b="1" lang="en-IN" sz="1800">
                <a:latin typeface="Times New Roman"/>
                <a:ea typeface="Times New Roman"/>
                <a:cs typeface="Times New Roman"/>
                <a:sym typeface="Times New Roman"/>
              </a:rPr>
              <a:t> to s = 1 </a:t>
            </a:r>
            <a:r>
              <a:rPr lang="en-IN" sz="1800">
                <a:latin typeface="Times New Roman"/>
                <a:ea typeface="Times New Roman"/>
                <a:cs typeface="Times New Roman"/>
                <a:sym typeface="Times New Roman"/>
              </a:rPr>
              <a:t>is called </a:t>
            </a:r>
            <a:r>
              <a:rPr b="1" lang="en-IN" sz="1800">
                <a:latin typeface="Times New Roman"/>
                <a:ea typeface="Times New Roman"/>
                <a:cs typeface="Times New Roman"/>
                <a:sym typeface="Times New Roman"/>
              </a:rPr>
              <a:t>High slip region</a:t>
            </a:r>
            <a:r>
              <a:rPr lang="en-IN" sz="1800">
                <a:latin typeface="Times New Roman"/>
                <a:ea typeface="Times New Roman"/>
                <a:cs typeface="Times New Roman"/>
                <a:sym typeface="Times New Roman"/>
              </a:rPr>
              <a:t>, known as </a:t>
            </a:r>
            <a:r>
              <a:rPr b="1" lang="en-IN" sz="1800">
                <a:latin typeface="Times New Roman"/>
                <a:ea typeface="Times New Roman"/>
                <a:cs typeface="Times New Roman"/>
                <a:sym typeface="Times New Roman"/>
              </a:rPr>
              <a:t>Unstable region of operation.</a:t>
            </a:r>
            <a:endParaRPr/>
          </a:p>
          <a:p>
            <a:pPr indent="-215900" lvl="0" marL="342900" rtl="0" algn="just">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6"/>
          <p:cNvSpPr txBox="1"/>
          <p:nvPr>
            <p:ph type="ctrTitle"/>
          </p:nvPr>
        </p:nvSpPr>
        <p:spPr>
          <a:xfrm>
            <a:off x="285720" y="428604"/>
            <a:ext cx="8572560" cy="5500726"/>
          </a:xfrm>
          <a:prstGeom prst="rect">
            <a:avLst/>
          </a:prstGeom>
          <a:noFill/>
          <a:ln>
            <a:noFill/>
          </a:ln>
        </p:spPr>
        <p:txBody>
          <a:bodyPr anchorCtr="0" anchor="ctr" bIns="45700" lIns="91425" spcFirstLastPara="1" rIns="91425" wrap="square" tIns="45700">
            <a:normAutofit fontScale="90000"/>
          </a:bodyPr>
          <a:lstStyle/>
          <a:p>
            <a:pPr indent="-742950" lvl="0" marL="742950" rtl="0" algn="ctr">
              <a:lnSpc>
                <a:spcPct val="150000"/>
              </a:lnSpc>
              <a:spcBef>
                <a:spcPts val="0"/>
              </a:spcBef>
              <a:spcAft>
                <a:spcPts val="0"/>
              </a:spcAft>
              <a:buNone/>
            </a:pPr>
            <a:r>
              <a:rPr b="1" lang="en-IN" sz="3600">
                <a:solidFill>
                  <a:srgbClr val="7030A0"/>
                </a:solidFill>
                <a:latin typeface="Times New Roman"/>
                <a:ea typeface="Times New Roman"/>
                <a:cs typeface="Times New Roman"/>
                <a:sym typeface="Times New Roman"/>
              </a:rPr>
              <a:t>3- Φ Alternators </a:t>
            </a:r>
            <a:br>
              <a:rPr b="1" lang="en-IN" sz="3600">
                <a:solidFill>
                  <a:srgbClr val="7030A0"/>
                </a:solidFill>
                <a:latin typeface="Times New Roman"/>
                <a:ea typeface="Times New Roman"/>
                <a:cs typeface="Times New Roman"/>
                <a:sym typeface="Times New Roman"/>
              </a:rPr>
            </a:br>
            <a:r>
              <a:rPr b="1" lang="en-IN" sz="3600">
                <a:solidFill>
                  <a:srgbClr val="7030A0"/>
                </a:solidFill>
                <a:latin typeface="Times New Roman"/>
                <a:ea typeface="Times New Roman"/>
                <a:cs typeface="Times New Roman"/>
                <a:sym typeface="Times New Roman"/>
              </a:rPr>
              <a:t>(or) Synchronous Generators</a:t>
            </a:r>
            <a:br>
              <a:rPr b="1" lang="en-IN">
                <a:solidFill>
                  <a:srgbClr val="7030A0"/>
                </a:solidFill>
                <a:latin typeface="Times New Roman"/>
                <a:ea typeface="Times New Roman"/>
                <a:cs typeface="Times New Roman"/>
                <a:sym typeface="Times New Roman"/>
              </a:rPr>
            </a:br>
            <a:br>
              <a:rPr b="1" lang="en-IN">
                <a:solidFill>
                  <a:srgbClr val="7030A0"/>
                </a:solidFill>
                <a:latin typeface="Times New Roman"/>
                <a:ea typeface="Times New Roman"/>
                <a:cs typeface="Times New Roman"/>
                <a:sym typeface="Times New Roman"/>
              </a:rPr>
            </a:br>
            <a:br>
              <a:rPr lang="en-IN">
                <a:solidFill>
                  <a:srgbClr val="00B0F0"/>
                </a:solidFill>
                <a:latin typeface="Times New Roman"/>
                <a:ea typeface="Times New Roman"/>
                <a:cs typeface="Times New Roman"/>
                <a:sym typeface="Times New Roman"/>
              </a:rPr>
            </a:br>
            <a:br>
              <a:rPr lang="en-IN">
                <a:solidFill>
                  <a:srgbClr val="00B0F0"/>
                </a:solidFill>
                <a:latin typeface="Times New Roman"/>
                <a:ea typeface="Times New Roman"/>
                <a:cs typeface="Times New Roman"/>
                <a:sym typeface="Times New Roman"/>
              </a:rPr>
            </a:br>
            <a:endParaRPr>
              <a:solidFill>
                <a:srgbClr val="00B0F0"/>
              </a:solidFill>
              <a:latin typeface="Times New Roman"/>
              <a:ea typeface="Times New Roman"/>
              <a:cs typeface="Times New Roman"/>
              <a:sym typeface="Times New Roman"/>
            </a:endParaRPr>
          </a:p>
        </p:txBody>
      </p:sp>
      <p:sp>
        <p:nvSpPr>
          <p:cNvPr id="438" name="Google Shape;438;p66"/>
          <p:cNvSpPr/>
          <p:nvPr/>
        </p:nvSpPr>
        <p:spPr>
          <a:xfrm>
            <a:off x="357158" y="2071678"/>
            <a:ext cx="8643998" cy="3554819"/>
          </a:xfrm>
          <a:prstGeom prst="rect">
            <a:avLst/>
          </a:prstGeom>
          <a:noFill/>
          <a:ln>
            <a:noFill/>
          </a:ln>
        </p:spPr>
        <p:txBody>
          <a:bodyPr anchorCtr="0" anchor="t" bIns="45700" lIns="91425" spcFirstLastPara="1" rIns="91425" wrap="square" tIns="45700">
            <a:noAutofit/>
          </a:bodyPr>
          <a:lstStyle/>
          <a:p>
            <a:pPr indent="-190500" lvl="0" marL="0" marR="0" rtl="0" algn="l">
              <a:lnSpc>
                <a:spcPct val="150000"/>
              </a:lnSpc>
              <a:spcBef>
                <a:spcPts val="0"/>
              </a:spcBef>
              <a:spcAft>
                <a:spcPts val="0"/>
              </a:spcAft>
              <a:buClr>
                <a:srgbClr val="92D050"/>
              </a:buClr>
              <a:buSzPts val="3000"/>
              <a:buFont typeface="Arial"/>
              <a:buChar char="•"/>
            </a:pPr>
            <a:r>
              <a:rPr b="1" lang="en-IN" sz="3000">
                <a:solidFill>
                  <a:srgbClr val="92D050"/>
                </a:solidFill>
                <a:latin typeface="Arial"/>
                <a:ea typeface="Arial"/>
                <a:cs typeface="Arial"/>
                <a:sym typeface="Arial"/>
              </a:rPr>
              <a:t>   Introduction</a:t>
            </a:r>
            <a:r>
              <a:rPr b="1" lang="en-IN" sz="3000">
                <a:solidFill>
                  <a:srgbClr val="FFC000"/>
                </a:solidFill>
                <a:latin typeface="Arial"/>
                <a:ea typeface="Arial"/>
                <a:cs typeface="Arial"/>
                <a:sym typeface="Arial"/>
              </a:rPr>
              <a:t> </a:t>
            </a:r>
            <a:r>
              <a:rPr lang="en-IN" sz="3000">
                <a:solidFill>
                  <a:srgbClr val="FFC000"/>
                </a:solidFill>
                <a:latin typeface="Arial"/>
                <a:ea typeface="Arial"/>
                <a:cs typeface="Arial"/>
                <a:sym typeface="Arial"/>
              </a:rPr>
              <a:t>   </a:t>
            </a:r>
            <a:endParaRPr/>
          </a:p>
          <a:p>
            <a:pPr indent="-190500" lvl="0" marL="0" marR="0" rtl="0" algn="l">
              <a:lnSpc>
                <a:spcPct val="150000"/>
              </a:lnSpc>
              <a:spcBef>
                <a:spcPts val="0"/>
              </a:spcBef>
              <a:spcAft>
                <a:spcPts val="0"/>
              </a:spcAft>
              <a:buClr>
                <a:srgbClr val="FFC000"/>
              </a:buClr>
              <a:buSzPts val="3000"/>
              <a:buFont typeface="Arial"/>
              <a:buChar char="•"/>
            </a:pPr>
            <a:r>
              <a:rPr b="1" lang="en-IN" sz="3000">
                <a:solidFill>
                  <a:srgbClr val="FFC000"/>
                </a:solidFill>
                <a:latin typeface="Arial"/>
                <a:ea typeface="Arial"/>
                <a:cs typeface="Arial"/>
                <a:sym typeface="Arial"/>
              </a:rPr>
              <a:t>   Principle of operation </a:t>
            </a:r>
            <a:endParaRPr b="1" sz="3000">
              <a:solidFill>
                <a:srgbClr val="C00000"/>
              </a:solidFill>
              <a:latin typeface="Arial"/>
              <a:ea typeface="Arial"/>
              <a:cs typeface="Arial"/>
              <a:sym typeface="Arial"/>
            </a:endParaRPr>
          </a:p>
          <a:p>
            <a:pPr indent="-190500" lvl="0" marL="0" marR="0" rtl="0" algn="l">
              <a:lnSpc>
                <a:spcPct val="150000"/>
              </a:lnSpc>
              <a:spcBef>
                <a:spcPts val="0"/>
              </a:spcBef>
              <a:spcAft>
                <a:spcPts val="0"/>
              </a:spcAft>
              <a:buClr>
                <a:srgbClr val="C00000"/>
              </a:buClr>
              <a:buSzPts val="3000"/>
              <a:buFont typeface="Arial"/>
              <a:buChar char="•"/>
            </a:pPr>
            <a:r>
              <a:rPr b="1" lang="en-IN" sz="3000">
                <a:solidFill>
                  <a:srgbClr val="C00000"/>
                </a:solidFill>
                <a:latin typeface="Arial"/>
                <a:ea typeface="Arial"/>
                <a:cs typeface="Arial"/>
                <a:sym typeface="Arial"/>
              </a:rPr>
              <a:t>   Constructional details</a:t>
            </a:r>
            <a:endParaRPr b="1" sz="3000">
              <a:solidFill>
                <a:srgbClr val="C00000"/>
              </a:solidFill>
              <a:latin typeface="Arial"/>
              <a:ea typeface="Arial"/>
              <a:cs typeface="Arial"/>
              <a:sym typeface="Arial"/>
            </a:endParaRPr>
          </a:p>
          <a:p>
            <a:pPr indent="-190500" lvl="0" marL="0" marR="0" rtl="0" algn="l">
              <a:lnSpc>
                <a:spcPct val="150000"/>
              </a:lnSpc>
              <a:spcBef>
                <a:spcPts val="0"/>
              </a:spcBef>
              <a:spcAft>
                <a:spcPts val="0"/>
              </a:spcAft>
              <a:buClr>
                <a:srgbClr val="00B0F0"/>
              </a:buClr>
              <a:buSzPts val="3000"/>
              <a:buFont typeface="Arial"/>
              <a:buChar char="•"/>
            </a:pPr>
            <a:r>
              <a:rPr b="1" lang="en-IN" sz="3000">
                <a:solidFill>
                  <a:srgbClr val="C00000"/>
                </a:solidFill>
                <a:latin typeface="Arial"/>
                <a:ea typeface="Arial"/>
                <a:cs typeface="Arial"/>
                <a:sym typeface="Arial"/>
              </a:rPr>
              <a:t>   </a:t>
            </a:r>
            <a:r>
              <a:rPr b="1" lang="en-IN" sz="3000">
                <a:solidFill>
                  <a:srgbClr val="00B0F0"/>
                </a:solidFill>
                <a:latin typeface="Arial"/>
                <a:ea typeface="Arial"/>
                <a:cs typeface="Arial"/>
                <a:sym typeface="Arial"/>
              </a:rPr>
              <a:t>EMF Equation </a:t>
            </a:r>
            <a:endParaRPr b="1" sz="3000">
              <a:solidFill>
                <a:srgbClr val="E36C09"/>
              </a:solidFill>
              <a:latin typeface="Arial"/>
              <a:ea typeface="Arial"/>
              <a:cs typeface="Arial"/>
              <a:sym typeface="Arial"/>
            </a:endParaRPr>
          </a:p>
          <a:p>
            <a:pPr indent="0" lvl="0" marL="0" marR="0" rtl="0" algn="l">
              <a:lnSpc>
                <a:spcPct val="150000"/>
              </a:lnSpc>
              <a:spcBef>
                <a:spcPts val="0"/>
              </a:spcBef>
              <a:spcAft>
                <a:spcPts val="0"/>
              </a:spcAft>
              <a:buNone/>
            </a:pPr>
            <a:r>
              <a:t/>
            </a:r>
            <a:endParaRPr b="1" sz="3000">
              <a:solidFill>
                <a:srgbClr val="7030A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67"/>
          <p:cNvSpPr txBox="1"/>
          <p:nvPr>
            <p:ph idx="1" type="body"/>
          </p:nvPr>
        </p:nvSpPr>
        <p:spPr>
          <a:xfrm>
            <a:off x="285720" y="760425"/>
            <a:ext cx="8715436"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150000"/>
              </a:lnSpc>
              <a:spcBef>
                <a:spcPts val="0"/>
              </a:spcBef>
              <a:spcAft>
                <a:spcPts val="0"/>
              </a:spcAft>
              <a:buClr>
                <a:schemeClr val="dk1"/>
              </a:buClr>
              <a:buSzPts val="2400"/>
              <a:buChar char="•"/>
            </a:pPr>
            <a:r>
              <a:rPr lang="en-IN" sz="2400"/>
              <a:t>A.C. system has  number of advantages over D.C. system. </a:t>
            </a:r>
            <a:endParaRPr/>
          </a:p>
          <a:p>
            <a:pPr indent="-342900" lvl="0" marL="342900" rtl="0" algn="just">
              <a:lnSpc>
                <a:spcPct val="150000"/>
              </a:lnSpc>
              <a:spcBef>
                <a:spcPts val="480"/>
              </a:spcBef>
              <a:spcAft>
                <a:spcPts val="0"/>
              </a:spcAft>
              <a:buClr>
                <a:schemeClr val="dk1"/>
              </a:buClr>
              <a:buSzPts val="2400"/>
              <a:buChar char="•"/>
            </a:pPr>
            <a:r>
              <a:rPr lang="en-IN" sz="2400"/>
              <a:t>These days 3-phase AC system is being exclusively used for generation, transmission and distribution of power. </a:t>
            </a:r>
            <a:endParaRPr/>
          </a:p>
          <a:p>
            <a:pPr indent="-342900" lvl="0" marL="342900" rtl="0" algn="just">
              <a:lnSpc>
                <a:spcPct val="125000"/>
              </a:lnSpc>
              <a:spcBef>
                <a:spcPts val="480"/>
              </a:spcBef>
              <a:spcAft>
                <a:spcPts val="0"/>
              </a:spcAft>
              <a:buClr>
                <a:schemeClr val="dk1"/>
              </a:buClr>
              <a:buSzPts val="2400"/>
              <a:buChar char="•"/>
            </a:pPr>
            <a:r>
              <a:rPr lang="en-IN" sz="2400"/>
              <a:t>The machine which produces 3-phase power from</a:t>
            </a:r>
            <a:endParaRPr/>
          </a:p>
          <a:p>
            <a:pPr indent="-342900" lvl="0" marL="342900" rtl="0" algn="just">
              <a:lnSpc>
                <a:spcPct val="150000"/>
              </a:lnSpc>
              <a:spcBef>
                <a:spcPts val="480"/>
              </a:spcBef>
              <a:spcAft>
                <a:spcPts val="0"/>
              </a:spcAft>
              <a:buClr>
                <a:schemeClr val="dk1"/>
              </a:buClr>
              <a:buSzPts val="2400"/>
              <a:buNone/>
            </a:pPr>
            <a:r>
              <a:rPr lang="en-IN" sz="2400"/>
              <a:t>    mechanical energy is called an </a:t>
            </a:r>
            <a:r>
              <a:rPr lang="en-IN" sz="2400">
                <a:solidFill>
                  <a:srgbClr val="000099"/>
                </a:solidFill>
              </a:rPr>
              <a:t>alternator or synchronous generator. </a:t>
            </a:r>
            <a:endParaRPr/>
          </a:p>
          <a:p>
            <a:pPr indent="-342900" lvl="0" marL="342900" rtl="0" algn="just">
              <a:lnSpc>
                <a:spcPct val="150000"/>
              </a:lnSpc>
              <a:spcBef>
                <a:spcPts val="480"/>
              </a:spcBef>
              <a:spcAft>
                <a:spcPts val="0"/>
              </a:spcAft>
              <a:buClr>
                <a:schemeClr val="dk1"/>
              </a:buClr>
              <a:buSzPts val="2400"/>
              <a:buChar char="•"/>
            </a:pPr>
            <a:r>
              <a:rPr lang="en-IN" sz="2400"/>
              <a:t>Alternators are the primary source of all the electrical energy we consume. These machines are the largest energy converters found in the world. </a:t>
            </a:r>
            <a:endParaRPr/>
          </a:p>
        </p:txBody>
      </p:sp>
      <p:sp>
        <p:nvSpPr>
          <p:cNvPr id="444" name="Google Shape;444;p67"/>
          <p:cNvSpPr txBox="1"/>
          <p:nvPr>
            <p:ph type="title"/>
          </p:nvPr>
        </p:nvSpPr>
        <p:spPr>
          <a:xfrm>
            <a:off x="428596" y="74594"/>
            <a:ext cx="8229600" cy="639762"/>
          </a:xfrm>
          <a:prstGeom prst="rect">
            <a:avLst/>
          </a:prstGeom>
          <a:noFill/>
          <a:ln>
            <a:noFill/>
          </a:ln>
        </p:spPr>
        <p:txBody>
          <a:bodyPr anchorCtr="0" anchor="ctr" bIns="45700" lIns="91425" spcFirstLastPara="1" rIns="91425" wrap="square" tIns="45700">
            <a:noAutofit/>
          </a:bodyPr>
          <a:lstStyle/>
          <a:p>
            <a:pPr indent="0" lvl="0" marL="0" rtl="0" algn="ctr">
              <a:lnSpc>
                <a:spcPct val="150000"/>
              </a:lnSpc>
              <a:spcBef>
                <a:spcPts val="0"/>
              </a:spcBef>
              <a:spcAft>
                <a:spcPts val="0"/>
              </a:spcAft>
              <a:buNone/>
            </a:pPr>
            <a:r>
              <a:rPr b="1" lang="en-IN" sz="3600">
                <a:solidFill>
                  <a:srgbClr val="92D050"/>
                </a:solidFill>
              </a:rPr>
              <a:t> Introduction</a:t>
            </a:r>
            <a:r>
              <a:rPr b="1" lang="en-IN" sz="3600">
                <a:solidFill>
                  <a:srgbClr val="FFC000"/>
                </a:solidFill>
              </a:rPr>
              <a:t> </a:t>
            </a:r>
            <a:endParaRPr b="1" sz="3600" u="sng">
              <a:latin typeface="Times New Roman"/>
              <a:ea typeface="Times New Roman"/>
              <a:cs typeface="Times New Roman"/>
              <a:sym typeface="Times New Roman"/>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68"/>
          <p:cNvSpPr txBox="1"/>
          <p:nvPr>
            <p:ph type="title"/>
          </p:nvPr>
        </p:nvSpPr>
        <p:spPr>
          <a:xfrm>
            <a:off x="500034"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IN" sz="3600">
                <a:solidFill>
                  <a:srgbClr val="92D050"/>
                </a:solidFill>
                <a:latin typeface="Times New Roman"/>
                <a:ea typeface="Times New Roman"/>
                <a:cs typeface="Times New Roman"/>
                <a:sym typeface="Times New Roman"/>
              </a:rPr>
              <a:t>Principle of operation</a:t>
            </a:r>
            <a:endParaRPr sz="3600"/>
          </a:p>
        </p:txBody>
      </p:sp>
      <p:sp>
        <p:nvSpPr>
          <p:cNvPr id="450" name="Google Shape;450;p68"/>
          <p:cNvSpPr txBox="1"/>
          <p:nvPr>
            <p:ph idx="1" type="body"/>
          </p:nvPr>
        </p:nvSpPr>
        <p:spPr>
          <a:xfrm>
            <a:off x="214282" y="1000108"/>
            <a:ext cx="8786874" cy="4525963"/>
          </a:xfrm>
          <a:prstGeom prst="rect">
            <a:avLst/>
          </a:prstGeom>
          <a:noFill/>
          <a:ln>
            <a:noFill/>
          </a:ln>
        </p:spPr>
        <p:txBody>
          <a:bodyPr anchorCtr="0" anchor="t" bIns="45700" lIns="91425" spcFirstLastPara="1" rIns="91425" wrap="square" tIns="45700">
            <a:noAutofit/>
          </a:bodyPr>
          <a:lstStyle/>
          <a:p>
            <a:pPr indent="-342900" lvl="0" marL="342900" rtl="0" algn="just">
              <a:lnSpc>
                <a:spcPct val="114000"/>
              </a:lnSpc>
              <a:spcBef>
                <a:spcPts val="0"/>
              </a:spcBef>
              <a:spcAft>
                <a:spcPts val="0"/>
              </a:spcAft>
              <a:buClr>
                <a:schemeClr val="dk1"/>
              </a:buClr>
              <a:buSzPts val="2400"/>
              <a:buChar char="•"/>
            </a:pPr>
            <a:r>
              <a:rPr lang="en-IN" sz="2400"/>
              <a:t>An alternator operates on the same fundamental principle of electromagnetic induction as a D.C. generator i.e., when the flux linking a conductor changes, an e.m.f. is induced in the conductor. </a:t>
            </a:r>
            <a:endParaRPr/>
          </a:p>
          <a:p>
            <a:pPr indent="-342900" lvl="0" marL="342900" rtl="0" algn="just">
              <a:lnSpc>
                <a:spcPct val="114000"/>
              </a:lnSpc>
              <a:spcBef>
                <a:spcPts val="480"/>
              </a:spcBef>
              <a:spcAft>
                <a:spcPts val="0"/>
              </a:spcAft>
              <a:buClr>
                <a:schemeClr val="dk1"/>
              </a:buClr>
              <a:buSzPts val="2400"/>
              <a:buChar char="•"/>
            </a:pPr>
            <a:r>
              <a:rPr lang="en-IN" sz="2400"/>
              <a:t>Like a D.C. generator, an alternator also has an armature winding and a field winding, but there is one important difference between the two. </a:t>
            </a:r>
            <a:endParaRPr/>
          </a:p>
          <a:p>
            <a:pPr indent="-342900" lvl="0" marL="342900" rtl="0" algn="just">
              <a:lnSpc>
                <a:spcPct val="114000"/>
              </a:lnSpc>
              <a:spcBef>
                <a:spcPts val="480"/>
              </a:spcBef>
              <a:spcAft>
                <a:spcPts val="0"/>
              </a:spcAft>
              <a:buClr>
                <a:schemeClr val="dk1"/>
              </a:buClr>
              <a:buSzPts val="2400"/>
              <a:buChar char="•"/>
            </a:pPr>
            <a:r>
              <a:rPr lang="en-IN" sz="2400"/>
              <a:t>In a DC generator, the armature winding is placed on the rotor in order to provide a way of converting alternating voltage generated in the winding to a direct voltage at the terminals through the use of a rotating commutator. </a:t>
            </a:r>
            <a:endParaRPr/>
          </a:p>
          <a:p>
            <a:pPr indent="-342900" lvl="0" marL="342900" rtl="0" algn="just">
              <a:lnSpc>
                <a:spcPct val="114000"/>
              </a:lnSpc>
              <a:spcBef>
                <a:spcPts val="480"/>
              </a:spcBef>
              <a:spcAft>
                <a:spcPts val="0"/>
              </a:spcAft>
              <a:buClr>
                <a:schemeClr val="dk1"/>
              </a:buClr>
              <a:buSzPts val="2400"/>
              <a:buChar char="•"/>
            </a:pPr>
            <a:r>
              <a:rPr lang="en-IN" sz="2400"/>
              <a:t>The field poles are placed on the stationary part of the machine.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9"/>
          <p:cNvSpPr txBox="1"/>
          <p:nvPr>
            <p:ph idx="1" type="body"/>
          </p:nvPr>
        </p:nvSpPr>
        <p:spPr>
          <a:xfrm>
            <a:off x="357158" y="928670"/>
            <a:ext cx="8572560" cy="4525963"/>
          </a:xfrm>
          <a:prstGeom prst="rect">
            <a:avLst/>
          </a:prstGeom>
          <a:noFill/>
          <a:ln>
            <a:noFill/>
          </a:ln>
        </p:spPr>
        <p:txBody>
          <a:bodyPr anchorCtr="0" anchor="t" bIns="45700" lIns="91425" spcFirstLastPara="1" rIns="91425" wrap="square" tIns="45700">
            <a:normAutofit/>
          </a:bodyPr>
          <a:lstStyle/>
          <a:p>
            <a:pPr indent="-342900" lvl="0" marL="342900" rtl="0" algn="just">
              <a:lnSpc>
                <a:spcPct val="114000"/>
              </a:lnSpc>
              <a:spcBef>
                <a:spcPts val="0"/>
              </a:spcBef>
              <a:spcAft>
                <a:spcPts val="0"/>
              </a:spcAft>
              <a:buClr>
                <a:schemeClr val="dk1"/>
              </a:buClr>
              <a:buSzPts val="2000"/>
              <a:buChar char="•"/>
            </a:pPr>
            <a:r>
              <a:rPr lang="en-IN" sz="2000"/>
              <a:t>Since no commutator is required in an alternator, it is usually more convenient and advantageous to place the field winding on the rotating part (i.e., rotor) and armature winding on the stationary part (i.e., stator) as shown in Fig. 1. </a:t>
            </a:r>
            <a:endParaRPr/>
          </a:p>
          <a:p>
            <a:pPr indent="-190500" lvl="0" marL="342900" rtl="0" algn="l">
              <a:lnSpc>
                <a:spcPct val="114000"/>
              </a:lnSpc>
              <a:spcBef>
                <a:spcPts val="480"/>
              </a:spcBef>
              <a:spcAft>
                <a:spcPts val="0"/>
              </a:spcAft>
              <a:buClr>
                <a:schemeClr val="dk1"/>
              </a:buClr>
              <a:buSzPts val="2400"/>
              <a:buNone/>
            </a:pPr>
            <a:r>
              <a:t/>
            </a:r>
            <a:endParaRPr sz="2400"/>
          </a:p>
        </p:txBody>
      </p:sp>
      <p:pic>
        <p:nvPicPr>
          <p:cNvPr id="456" name="Google Shape;456;p69"/>
          <p:cNvPicPr preferRelativeResize="0"/>
          <p:nvPr/>
        </p:nvPicPr>
        <p:blipFill rotWithShape="1">
          <a:blip r:embed="rId3">
            <a:alphaModFix/>
          </a:blip>
          <a:srcRect b="0" l="0" r="0" t="0"/>
          <a:stretch/>
        </p:blipFill>
        <p:spPr>
          <a:xfrm>
            <a:off x="2428860" y="2214554"/>
            <a:ext cx="3998131" cy="3476636"/>
          </a:xfrm>
          <a:prstGeom prst="rect">
            <a:avLst/>
          </a:prstGeom>
          <a:noFill/>
          <a:ln>
            <a:noFill/>
          </a:ln>
        </p:spPr>
      </p:pic>
      <p:sp>
        <p:nvSpPr>
          <p:cNvPr id="457" name="Google Shape;457;p69">
            <a:hlinkClick r:id="rId4"/>
          </p:cNvPr>
          <p:cNvSpPr/>
          <p:nvPr/>
        </p:nvSpPr>
        <p:spPr>
          <a:xfrm>
            <a:off x="2428860" y="5786454"/>
            <a:ext cx="3075778"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1800">
                <a:solidFill>
                  <a:srgbClr val="7030A0"/>
                </a:solidFill>
                <a:latin typeface="Arial"/>
                <a:ea typeface="Arial"/>
                <a:cs typeface="Arial"/>
                <a:sym typeface="Arial"/>
              </a:rPr>
              <a:t>Fig. 1 Synchronous Generators</a:t>
            </a:r>
            <a:endParaRPr sz="1800">
              <a:solidFill>
                <a:srgbClr val="7030A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id="462" name="Google Shape;462;p70"/>
          <p:cNvPicPr preferRelativeResize="0"/>
          <p:nvPr/>
        </p:nvPicPr>
        <p:blipFill rotWithShape="1">
          <a:blip r:embed="rId3">
            <a:alphaModFix/>
          </a:blip>
          <a:srcRect b="0" l="0" r="0" t="0"/>
          <a:stretch/>
        </p:blipFill>
        <p:spPr>
          <a:xfrm>
            <a:off x="71406" y="714356"/>
            <a:ext cx="5695950" cy="2857520"/>
          </a:xfrm>
          <a:prstGeom prst="rect">
            <a:avLst/>
          </a:prstGeom>
          <a:noFill/>
          <a:ln>
            <a:noFill/>
          </a:ln>
        </p:spPr>
      </p:pic>
      <p:pic>
        <p:nvPicPr>
          <p:cNvPr id="463" name="Google Shape;463;p70"/>
          <p:cNvPicPr preferRelativeResize="0"/>
          <p:nvPr/>
        </p:nvPicPr>
        <p:blipFill rotWithShape="1">
          <a:blip r:embed="rId4">
            <a:alphaModFix/>
          </a:blip>
          <a:srcRect b="0" l="0" r="0" t="0"/>
          <a:stretch/>
        </p:blipFill>
        <p:spPr>
          <a:xfrm>
            <a:off x="0" y="3643314"/>
            <a:ext cx="5724525" cy="2500330"/>
          </a:xfrm>
          <a:prstGeom prst="rect">
            <a:avLst/>
          </a:prstGeom>
          <a:noFill/>
          <a:ln>
            <a:noFill/>
          </a:ln>
        </p:spPr>
      </p:pic>
      <p:pic>
        <p:nvPicPr>
          <p:cNvPr id="464" name="Google Shape;464;p70"/>
          <p:cNvPicPr preferRelativeResize="0"/>
          <p:nvPr/>
        </p:nvPicPr>
        <p:blipFill rotWithShape="1">
          <a:blip r:embed="rId5">
            <a:alphaModFix/>
          </a:blip>
          <a:srcRect b="0" l="0" r="0" t="0"/>
          <a:stretch/>
        </p:blipFill>
        <p:spPr>
          <a:xfrm>
            <a:off x="5786446" y="1071546"/>
            <a:ext cx="3289806" cy="2166938"/>
          </a:xfrm>
          <a:prstGeom prst="rect">
            <a:avLst/>
          </a:prstGeom>
          <a:noFill/>
          <a:ln>
            <a:noFill/>
          </a:ln>
        </p:spPr>
      </p:pic>
      <p:pic>
        <p:nvPicPr>
          <p:cNvPr id="465" name="Google Shape;465;p70"/>
          <p:cNvPicPr preferRelativeResize="0"/>
          <p:nvPr/>
        </p:nvPicPr>
        <p:blipFill rotWithShape="1">
          <a:blip r:embed="rId6">
            <a:alphaModFix/>
          </a:blip>
          <a:srcRect b="0" l="0" r="0" t="0"/>
          <a:stretch/>
        </p:blipFill>
        <p:spPr>
          <a:xfrm>
            <a:off x="5929322" y="3714752"/>
            <a:ext cx="3056795" cy="257176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71"/>
          <p:cNvSpPr txBox="1"/>
          <p:nvPr>
            <p:ph idx="1" type="body"/>
          </p:nvPr>
        </p:nvSpPr>
        <p:spPr>
          <a:xfrm>
            <a:off x="214282" y="142852"/>
            <a:ext cx="8715436" cy="5929354"/>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rgbClr val="7030A0"/>
              </a:buClr>
              <a:buSzPts val="2400"/>
              <a:buNone/>
            </a:pPr>
            <a:r>
              <a:rPr b="1" lang="en-IN" sz="2400">
                <a:solidFill>
                  <a:srgbClr val="7030A0"/>
                </a:solidFill>
              </a:rPr>
              <a:t>                                           Operation of Alternator:</a:t>
            </a:r>
            <a:endParaRPr/>
          </a:p>
          <a:p>
            <a:pPr indent="-342900" lvl="0" marL="342900" rtl="0" algn="just">
              <a:spcBef>
                <a:spcPts val="480"/>
              </a:spcBef>
              <a:spcAft>
                <a:spcPts val="0"/>
              </a:spcAft>
              <a:buClr>
                <a:schemeClr val="dk1"/>
              </a:buClr>
              <a:buSzPts val="2400"/>
              <a:buNone/>
            </a:pPr>
            <a:r>
              <a:rPr lang="en-IN" sz="2400"/>
              <a:t> </a:t>
            </a:r>
            <a:endParaRPr/>
          </a:p>
          <a:p>
            <a:pPr indent="-190500" lvl="0" marL="342900" rtl="0" algn="just">
              <a:spcBef>
                <a:spcPts val="480"/>
              </a:spcBef>
              <a:spcAft>
                <a:spcPts val="0"/>
              </a:spcAft>
              <a:buClr>
                <a:schemeClr val="dk1"/>
              </a:buClr>
              <a:buSzPts val="2400"/>
              <a:buNone/>
            </a:pPr>
            <a:r>
              <a:t/>
            </a:r>
            <a:endParaRPr sz="2400"/>
          </a:p>
          <a:p>
            <a:pPr indent="-190500" lvl="0" marL="342900" rtl="0" algn="just">
              <a:spcBef>
                <a:spcPts val="480"/>
              </a:spcBef>
              <a:spcAft>
                <a:spcPts val="0"/>
              </a:spcAft>
              <a:buClr>
                <a:schemeClr val="dk1"/>
              </a:buClr>
              <a:buSzPts val="2400"/>
              <a:buNone/>
            </a:pPr>
            <a:r>
              <a:t/>
            </a:r>
            <a:endParaRPr sz="2400"/>
          </a:p>
          <a:p>
            <a:pPr indent="-342900" lvl="0" marL="342900" rtl="0" algn="ctr">
              <a:spcBef>
                <a:spcPts val="480"/>
              </a:spcBef>
              <a:spcAft>
                <a:spcPts val="0"/>
              </a:spcAft>
              <a:buClr>
                <a:schemeClr val="dk1"/>
              </a:buClr>
              <a:buSzPts val="2400"/>
              <a:buNone/>
            </a:pPr>
            <a:r>
              <a:t/>
            </a:r>
            <a:endParaRPr sz="2400"/>
          </a:p>
          <a:p>
            <a:pPr indent="-342900" lvl="0" marL="342900" rtl="0" algn="ctr">
              <a:spcBef>
                <a:spcPts val="480"/>
              </a:spcBef>
              <a:spcAft>
                <a:spcPts val="0"/>
              </a:spcAft>
              <a:buClr>
                <a:schemeClr val="dk1"/>
              </a:buClr>
              <a:buSzPts val="2400"/>
              <a:buNone/>
            </a:pPr>
            <a:r>
              <a:rPr lang="en-IN" sz="2400"/>
              <a:t> Fig. 1.</a:t>
            </a:r>
            <a:endParaRPr/>
          </a:p>
          <a:p>
            <a:pPr indent="-342900" lvl="0" marL="342900" rtl="0" algn="just">
              <a:spcBef>
                <a:spcPts val="360"/>
              </a:spcBef>
              <a:spcAft>
                <a:spcPts val="0"/>
              </a:spcAft>
              <a:buClr>
                <a:schemeClr val="dk1"/>
              </a:buClr>
              <a:buSzPts val="1800"/>
              <a:buChar char="•"/>
            </a:pPr>
            <a:r>
              <a:rPr lang="en-IN" sz="1800"/>
              <a:t>Fig. 1. shows a star-connected armature winding and D.C. field </a:t>
            </a:r>
            <a:br>
              <a:rPr lang="en-IN" sz="1800"/>
            </a:br>
            <a:r>
              <a:rPr lang="en-IN" sz="1800"/>
              <a:t> winding.</a:t>
            </a:r>
            <a:endParaRPr b="1" sz="1800">
              <a:solidFill>
                <a:srgbClr val="7030A0"/>
              </a:solidFill>
            </a:endParaRPr>
          </a:p>
          <a:p>
            <a:pPr indent="-342900" lvl="0" marL="342900" rtl="0" algn="just">
              <a:spcBef>
                <a:spcPts val="360"/>
              </a:spcBef>
              <a:spcAft>
                <a:spcPts val="0"/>
              </a:spcAft>
              <a:buClr>
                <a:schemeClr val="dk1"/>
              </a:buClr>
              <a:buSzPts val="1800"/>
              <a:buChar char="•"/>
            </a:pPr>
            <a:r>
              <a:rPr lang="en-IN" sz="1800"/>
              <a:t>The rotor winding is energized from the DC exciter and alternate N and S poles are developed on the rotor. </a:t>
            </a:r>
            <a:endParaRPr/>
          </a:p>
          <a:p>
            <a:pPr indent="-342900" lvl="0" marL="342900" rtl="0" algn="just">
              <a:spcBef>
                <a:spcPts val="360"/>
              </a:spcBef>
              <a:spcAft>
                <a:spcPts val="0"/>
              </a:spcAft>
              <a:buClr>
                <a:schemeClr val="dk1"/>
              </a:buClr>
              <a:buSzPts val="1800"/>
              <a:buChar char="•"/>
            </a:pPr>
            <a:r>
              <a:rPr lang="en-IN" sz="1800"/>
              <a:t>When the rotor is rotated in anti-clockwise direction by a prime mover, the stator or armature conductors are cut by the magnetic flux of rotor poles. </a:t>
            </a:r>
            <a:endParaRPr/>
          </a:p>
          <a:p>
            <a:pPr indent="-342900" lvl="0" marL="342900" rtl="0" algn="l">
              <a:spcBef>
                <a:spcPts val="360"/>
              </a:spcBef>
              <a:spcAft>
                <a:spcPts val="0"/>
              </a:spcAft>
              <a:buClr>
                <a:schemeClr val="dk1"/>
              </a:buClr>
              <a:buSzPts val="1800"/>
              <a:buChar char="•"/>
            </a:pPr>
            <a:r>
              <a:rPr lang="en-IN" sz="1800"/>
              <a:t>Consequently, e.m.f. is induced in the armature conductors due to</a:t>
            </a:r>
            <a:endParaRPr/>
          </a:p>
          <a:p>
            <a:pPr indent="-342900" lvl="0" marL="342900" rtl="0" algn="l">
              <a:spcBef>
                <a:spcPts val="480"/>
              </a:spcBef>
              <a:spcAft>
                <a:spcPts val="0"/>
              </a:spcAft>
              <a:buClr>
                <a:schemeClr val="dk1"/>
              </a:buClr>
              <a:buSzPts val="1800"/>
              <a:buNone/>
            </a:pPr>
            <a:r>
              <a:rPr lang="en-IN" sz="1800"/>
              <a:t>     electromagnetic induction. The induced e.m.f. is alternating since N and S poles of rotor alternately pass the armature conductors</a:t>
            </a:r>
            <a:r>
              <a:rPr lang="en-IN" sz="2400"/>
              <a:t>.</a:t>
            </a:r>
            <a:endParaRPr/>
          </a:p>
        </p:txBody>
      </p:sp>
      <p:pic>
        <p:nvPicPr>
          <p:cNvPr id="471" name="Google Shape;471;p71"/>
          <p:cNvPicPr preferRelativeResize="0"/>
          <p:nvPr/>
        </p:nvPicPr>
        <p:blipFill rotWithShape="1">
          <a:blip r:embed="rId3">
            <a:alphaModFix/>
          </a:blip>
          <a:srcRect b="0" l="0" r="0" t="0"/>
          <a:stretch/>
        </p:blipFill>
        <p:spPr>
          <a:xfrm>
            <a:off x="2357422" y="714356"/>
            <a:ext cx="3733805" cy="173733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72"/>
          <p:cNvSpPr txBox="1"/>
          <p:nvPr>
            <p:ph idx="1" type="body"/>
          </p:nvPr>
        </p:nvSpPr>
        <p:spPr>
          <a:xfrm>
            <a:off x="285720" y="428604"/>
            <a:ext cx="8643998" cy="4525963"/>
          </a:xfrm>
          <a:prstGeom prst="rect">
            <a:avLst/>
          </a:prstGeom>
          <a:noFill/>
          <a:ln>
            <a:noFill/>
          </a:ln>
        </p:spPr>
        <p:txBody>
          <a:bodyPr anchorCtr="0" anchor="t" bIns="45700" lIns="91425" spcFirstLastPara="1" rIns="91425" wrap="square" tIns="45700">
            <a:normAutofit/>
          </a:bodyPr>
          <a:lstStyle/>
          <a:p>
            <a:pPr indent="-190500" lvl="0" marL="342900" rtl="0" algn="just">
              <a:spcBef>
                <a:spcPts val="0"/>
              </a:spcBef>
              <a:spcAft>
                <a:spcPts val="0"/>
              </a:spcAft>
              <a:buClr>
                <a:schemeClr val="dk1"/>
              </a:buClr>
              <a:buSzPts val="2400"/>
              <a:buNone/>
            </a:pPr>
            <a:r>
              <a:t/>
            </a:r>
            <a:endParaRPr sz="2400"/>
          </a:p>
          <a:p>
            <a:pPr indent="-190500" lvl="0" marL="342900" rtl="0" algn="just">
              <a:spcBef>
                <a:spcPts val="480"/>
              </a:spcBef>
              <a:spcAft>
                <a:spcPts val="0"/>
              </a:spcAft>
              <a:buClr>
                <a:schemeClr val="dk1"/>
              </a:buClr>
              <a:buSzPts val="2400"/>
              <a:buNone/>
            </a:pPr>
            <a:r>
              <a:t/>
            </a:r>
            <a:endParaRPr sz="2400"/>
          </a:p>
          <a:p>
            <a:pPr indent="-190500" lvl="0" marL="342900" rtl="0" algn="just">
              <a:spcBef>
                <a:spcPts val="480"/>
              </a:spcBef>
              <a:spcAft>
                <a:spcPts val="0"/>
              </a:spcAft>
              <a:buClr>
                <a:schemeClr val="dk1"/>
              </a:buClr>
              <a:buSzPts val="2400"/>
              <a:buNone/>
            </a:pPr>
            <a:r>
              <a:t/>
            </a:r>
            <a:endParaRPr sz="2400"/>
          </a:p>
          <a:p>
            <a:pPr indent="-342900" lvl="0" marL="342900" rtl="0" algn="just">
              <a:lnSpc>
                <a:spcPct val="200000"/>
              </a:lnSpc>
              <a:spcBef>
                <a:spcPts val="500"/>
              </a:spcBef>
              <a:spcAft>
                <a:spcPts val="0"/>
              </a:spcAft>
              <a:buClr>
                <a:schemeClr val="dk1"/>
              </a:buClr>
              <a:buSzPts val="1800"/>
              <a:buNone/>
            </a:pPr>
            <a:r>
              <a:rPr lang="en-IN" sz="1800"/>
              <a:t>                                      (i)                                                                  (ii)</a:t>
            </a:r>
            <a:endParaRPr/>
          </a:p>
          <a:p>
            <a:pPr indent="-342900" lvl="0" marL="342900" rtl="0" algn="ctr">
              <a:spcBef>
                <a:spcPts val="500"/>
              </a:spcBef>
              <a:spcAft>
                <a:spcPts val="0"/>
              </a:spcAft>
              <a:buClr>
                <a:schemeClr val="dk1"/>
              </a:buClr>
              <a:buSzPts val="1800"/>
              <a:buNone/>
            </a:pPr>
            <a:r>
              <a:t/>
            </a:r>
            <a:endParaRPr b="1" sz="1800" u="sng">
              <a:solidFill>
                <a:schemeClr val="hlink"/>
              </a:solidFill>
              <a:hlinkClick r:id="rId3"/>
            </a:endParaRPr>
          </a:p>
          <a:p>
            <a:pPr indent="-342900" lvl="0" marL="342900" rtl="0" algn="ctr">
              <a:spcBef>
                <a:spcPts val="0"/>
              </a:spcBef>
              <a:spcAft>
                <a:spcPts val="0"/>
              </a:spcAft>
              <a:buClr>
                <a:schemeClr val="dk1"/>
              </a:buClr>
              <a:buSzPts val="1800"/>
              <a:buNone/>
            </a:pPr>
            <a:r>
              <a:rPr b="1" lang="en-IN" sz="1800" u="sng">
                <a:solidFill>
                  <a:schemeClr val="hlink"/>
                </a:solidFill>
                <a:hlinkClick r:id="rId4"/>
              </a:rPr>
              <a:t>Fig. 2 Three phase voltage </a:t>
            </a:r>
            <a:endParaRPr b="1" sz="1800"/>
          </a:p>
        </p:txBody>
      </p:sp>
      <p:pic>
        <p:nvPicPr>
          <p:cNvPr id="477" name="Google Shape;477;p72"/>
          <p:cNvPicPr preferRelativeResize="0"/>
          <p:nvPr/>
        </p:nvPicPr>
        <p:blipFill rotWithShape="1">
          <a:blip r:embed="rId5">
            <a:alphaModFix/>
          </a:blip>
          <a:srcRect b="0" l="0" r="0" t="0"/>
          <a:stretch/>
        </p:blipFill>
        <p:spPr>
          <a:xfrm>
            <a:off x="5929322" y="214290"/>
            <a:ext cx="1782788" cy="1476398"/>
          </a:xfrm>
          <a:prstGeom prst="rect">
            <a:avLst/>
          </a:prstGeom>
          <a:noFill/>
          <a:ln>
            <a:noFill/>
          </a:ln>
        </p:spPr>
      </p:pic>
      <p:pic>
        <p:nvPicPr>
          <p:cNvPr id="478" name="Google Shape;478;p72"/>
          <p:cNvPicPr preferRelativeResize="0"/>
          <p:nvPr/>
        </p:nvPicPr>
        <p:blipFill rotWithShape="1">
          <a:blip r:embed="rId6">
            <a:alphaModFix/>
          </a:blip>
          <a:srcRect b="0" l="0" r="0" t="0"/>
          <a:stretch/>
        </p:blipFill>
        <p:spPr>
          <a:xfrm>
            <a:off x="1857356" y="214290"/>
            <a:ext cx="3161423" cy="1714512"/>
          </a:xfrm>
          <a:prstGeom prst="rect">
            <a:avLst/>
          </a:prstGeom>
          <a:noFill/>
          <a:ln>
            <a:noFill/>
          </a:ln>
        </p:spPr>
      </p:pic>
      <p:sp>
        <p:nvSpPr>
          <p:cNvPr id="479" name="Google Shape;479;p72"/>
          <p:cNvSpPr/>
          <p:nvPr/>
        </p:nvSpPr>
        <p:spPr>
          <a:xfrm>
            <a:off x="142844" y="3150934"/>
            <a:ext cx="8858312" cy="2945037"/>
          </a:xfrm>
          <a:prstGeom prst="rect">
            <a:avLst/>
          </a:prstGeom>
          <a:noFill/>
          <a:ln>
            <a:noFill/>
          </a:ln>
        </p:spPr>
        <p:txBody>
          <a:bodyPr anchorCtr="0" anchor="t" bIns="45700" lIns="91425" spcFirstLastPara="1" rIns="91425" wrap="square" tIns="45700">
            <a:noAutofit/>
          </a:bodyPr>
          <a:lstStyle/>
          <a:p>
            <a:pPr indent="-127000" lvl="0" marL="0" marR="0" rtl="0" algn="just">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 </a:t>
            </a:r>
            <a:r>
              <a:rPr lang="en-IN" sz="1800">
                <a:solidFill>
                  <a:schemeClr val="dk1"/>
                </a:solidFill>
                <a:latin typeface="Arial"/>
                <a:ea typeface="Arial"/>
                <a:cs typeface="Arial"/>
                <a:sym typeface="Arial"/>
              </a:rPr>
              <a:t>The magnitude of the induced e.m.f. is same in each phase as shown in Fig. 2 (i) </a:t>
            </a:r>
            <a:br>
              <a:rPr lang="en-IN" sz="1800">
                <a:solidFill>
                  <a:schemeClr val="dk1"/>
                </a:solidFill>
                <a:latin typeface="Arial"/>
                <a:ea typeface="Arial"/>
                <a:cs typeface="Arial"/>
                <a:sym typeface="Arial"/>
              </a:rPr>
            </a:br>
            <a:r>
              <a:rPr lang="en-IN" sz="1800">
                <a:solidFill>
                  <a:schemeClr val="dk1"/>
                </a:solidFill>
                <a:latin typeface="Arial"/>
                <a:ea typeface="Arial"/>
                <a:cs typeface="Arial"/>
                <a:sym typeface="Arial"/>
              </a:rPr>
              <a:t>   and depends upon DC exciting current, rotor flux, the number and position of the </a:t>
            </a:r>
            <a:br>
              <a:rPr lang="en-IN" sz="1800">
                <a:solidFill>
                  <a:schemeClr val="dk1"/>
                </a:solidFill>
                <a:latin typeface="Arial"/>
                <a:ea typeface="Arial"/>
                <a:cs typeface="Arial"/>
                <a:sym typeface="Arial"/>
              </a:rPr>
            </a:br>
            <a:r>
              <a:rPr lang="en-IN" sz="1800">
                <a:solidFill>
                  <a:schemeClr val="dk1"/>
                </a:solidFill>
                <a:latin typeface="Arial"/>
                <a:ea typeface="Arial"/>
                <a:cs typeface="Arial"/>
                <a:sym typeface="Arial"/>
              </a:rPr>
              <a:t>   conductors in the phase and the speed of the rotor.</a:t>
            </a:r>
            <a:endParaRPr/>
          </a:p>
          <a:p>
            <a:pPr indent="-114300" lvl="0" marL="0" marR="0" rtl="0" algn="just">
              <a:lnSpc>
                <a:spcPct val="114000"/>
              </a:lnSpc>
              <a:spcBef>
                <a:spcPts val="600"/>
              </a:spcBef>
              <a:spcAft>
                <a:spcPts val="0"/>
              </a:spcAft>
              <a:buClr>
                <a:schemeClr val="dk1"/>
              </a:buClr>
              <a:buSzPts val="1800"/>
              <a:buFont typeface="Arial"/>
              <a:buChar char="•"/>
            </a:pPr>
            <a:r>
              <a:rPr lang="en-IN" sz="1800">
                <a:solidFill>
                  <a:schemeClr val="dk1"/>
                </a:solidFill>
                <a:latin typeface="Arial"/>
                <a:ea typeface="Arial"/>
                <a:cs typeface="Arial"/>
                <a:sym typeface="Arial"/>
              </a:rPr>
              <a:t> However, they differ in phase by 120° electrical as shown in phasor diagram in    </a:t>
            </a:r>
            <a:br>
              <a:rPr lang="en-IN" sz="1800">
                <a:solidFill>
                  <a:schemeClr val="dk1"/>
                </a:solidFill>
                <a:latin typeface="Arial"/>
                <a:ea typeface="Arial"/>
                <a:cs typeface="Arial"/>
                <a:sym typeface="Arial"/>
              </a:rPr>
            </a:br>
            <a:r>
              <a:rPr lang="en-IN" sz="1800">
                <a:solidFill>
                  <a:schemeClr val="dk1"/>
                </a:solidFill>
                <a:latin typeface="Arial"/>
                <a:ea typeface="Arial"/>
                <a:cs typeface="Arial"/>
                <a:sym typeface="Arial"/>
              </a:rPr>
              <a:t>   Fig. 2 (ii).</a:t>
            </a:r>
            <a:endParaRPr/>
          </a:p>
          <a:p>
            <a:pPr indent="-114300" lvl="0" marL="0" marR="0" rtl="0" algn="just">
              <a:spcBef>
                <a:spcPts val="600"/>
              </a:spcBef>
              <a:spcAft>
                <a:spcPts val="0"/>
              </a:spcAft>
              <a:buClr>
                <a:schemeClr val="dk1"/>
              </a:buClr>
              <a:buSzPts val="1800"/>
              <a:buFont typeface="Arial"/>
              <a:buChar char="•"/>
            </a:pPr>
            <a:r>
              <a:rPr lang="en-IN" sz="1800">
                <a:solidFill>
                  <a:schemeClr val="dk1"/>
                </a:solidFill>
                <a:latin typeface="Arial"/>
                <a:ea typeface="Arial"/>
                <a:cs typeface="Arial"/>
                <a:sym typeface="Arial"/>
              </a:rPr>
              <a:t> The direction of induced e.m.f. can be found by Fleming’s right hand rule and its  </a:t>
            </a:r>
            <a:br>
              <a:rPr lang="en-IN" sz="1800">
                <a:solidFill>
                  <a:schemeClr val="dk1"/>
                </a:solidFill>
                <a:latin typeface="Arial"/>
                <a:ea typeface="Arial"/>
                <a:cs typeface="Arial"/>
                <a:sym typeface="Arial"/>
              </a:rPr>
            </a:br>
            <a:r>
              <a:rPr lang="en-IN" sz="1800">
                <a:solidFill>
                  <a:schemeClr val="dk1"/>
                </a:solidFill>
                <a:latin typeface="Arial"/>
                <a:ea typeface="Arial"/>
                <a:cs typeface="Arial"/>
                <a:sym typeface="Arial"/>
              </a:rPr>
              <a:t>   frequency is given by;</a:t>
            </a:r>
            <a:endParaRPr/>
          </a:p>
          <a:p>
            <a:pPr indent="0" lvl="0" marL="0" marR="0" rtl="0" algn="l">
              <a:spcBef>
                <a:spcPts val="1024"/>
              </a:spcBef>
              <a:spcAft>
                <a:spcPts val="0"/>
              </a:spcAft>
              <a:buClr>
                <a:schemeClr val="dk1"/>
              </a:buClr>
              <a:buSzPts val="2000"/>
              <a:buFont typeface="Arial"/>
              <a:buNone/>
            </a:pPr>
            <a:r>
              <a:rPr lang="en-IN" sz="2000">
                <a:solidFill>
                  <a:schemeClr val="dk1"/>
                </a:solidFill>
                <a:latin typeface="Arial"/>
                <a:ea typeface="Arial"/>
                <a:cs typeface="Arial"/>
                <a:sym typeface="Arial"/>
              </a:rPr>
              <a:t>                                                                              </a:t>
            </a:r>
            <a:r>
              <a:rPr b="1" lang="en-IN" sz="1400">
                <a:solidFill>
                  <a:schemeClr val="dk1"/>
                </a:solidFill>
                <a:latin typeface="Arial"/>
                <a:ea typeface="Arial"/>
                <a:cs typeface="Arial"/>
                <a:sym typeface="Arial"/>
              </a:rPr>
              <a:t>where N = speed of rotor in r.p.m.</a:t>
            </a:r>
            <a:endParaRPr/>
          </a:p>
          <a:p>
            <a:pPr indent="0" lvl="0" marL="0" marR="0" rtl="0" algn="l">
              <a:spcBef>
                <a:spcPts val="0"/>
              </a:spcBef>
              <a:spcAft>
                <a:spcPts val="0"/>
              </a:spcAft>
              <a:buClr>
                <a:schemeClr val="dk1"/>
              </a:buClr>
              <a:buSzPts val="1400"/>
              <a:buFont typeface="Arial"/>
              <a:buNone/>
            </a:pPr>
            <a:r>
              <a:rPr b="1" lang="en-IN" sz="1400">
                <a:solidFill>
                  <a:schemeClr val="dk1"/>
                </a:solidFill>
                <a:latin typeface="Arial"/>
                <a:ea typeface="Arial"/>
                <a:cs typeface="Arial"/>
                <a:sym typeface="Arial"/>
              </a:rPr>
              <a:t>                                                                                                                          P = number of rotor poles</a:t>
            </a:r>
            <a:endParaRPr/>
          </a:p>
        </p:txBody>
      </p:sp>
      <p:pic>
        <p:nvPicPr>
          <p:cNvPr id="480" name="Google Shape;480;p72"/>
          <p:cNvPicPr preferRelativeResize="0"/>
          <p:nvPr/>
        </p:nvPicPr>
        <p:blipFill rotWithShape="1">
          <a:blip r:embed="rId7">
            <a:alphaModFix/>
          </a:blip>
          <a:srcRect b="0" l="0" r="0" t="0"/>
          <a:stretch/>
        </p:blipFill>
        <p:spPr>
          <a:xfrm>
            <a:off x="2643174" y="5143512"/>
            <a:ext cx="1909344" cy="747711"/>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73"/>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486" name="Google Shape;486;p73"/>
          <p:cNvSpPr txBox="1"/>
          <p:nvPr>
            <p:ph type="title"/>
          </p:nvPr>
        </p:nvSpPr>
        <p:spPr>
          <a:xfrm>
            <a:off x="2357422" y="0"/>
            <a:ext cx="7015178" cy="838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400">
                <a:solidFill>
                  <a:schemeClr val="lt1"/>
                </a:solidFill>
              </a:rPr>
              <a:t>CONSTRUCTION OF ALTERNATOR/ SYNCHRONOUS GENERATOR</a:t>
            </a:r>
            <a:endParaRPr b="1" sz="2400">
              <a:solidFill>
                <a:schemeClr val="lt1"/>
              </a:solidFill>
            </a:endParaRPr>
          </a:p>
        </p:txBody>
      </p:sp>
      <p:sp>
        <p:nvSpPr>
          <p:cNvPr id="487" name="Google Shape;487;p73"/>
          <p:cNvSpPr txBox="1"/>
          <p:nvPr>
            <p:ph idx="1" type="body"/>
          </p:nvPr>
        </p:nvSpPr>
        <p:spPr>
          <a:xfrm>
            <a:off x="428596" y="1500174"/>
            <a:ext cx="8715404" cy="435133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600"/>
              <a:buChar char="•"/>
            </a:pPr>
            <a:r>
              <a:rPr lang="en-IN" sz="2600"/>
              <a:t> Basic parts of a Synchronous generator are</a:t>
            </a:r>
            <a:endParaRPr/>
          </a:p>
          <a:p>
            <a:pPr indent="-342900" lvl="0" marL="342900" rtl="0" algn="l">
              <a:spcBef>
                <a:spcPts val="520"/>
              </a:spcBef>
              <a:spcAft>
                <a:spcPts val="0"/>
              </a:spcAft>
              <a:buClr>
                <a:schemeClr val="dk1"/>
              </a:buClr>
              <a:buSzPts val="2600"/>
              <a:buChar char="•"/>
            </a:pPr>
            <a:r>
              <a:rPr lang="en-IN" sz="2600"/>
              <a:t> </a:t>
            </a:r>
            <a:r>
              <a:rPr b="1" lang="en-IN" sz="2600"/>
              <a:t>Stator</a:t>
            </a:r>
            <a:r>
              <a:rPr lang="en-IN" sz="2600"/>
              <a:t> – Stationary part of the machine.</a:t>
            </a:r>
            <a:endParaRPr/>
          </a:p>
          <a:p>
            <a:pPr indent="-342900" lvl="0" marL="342900" rtl="0" algn="l">
              <a:spcBef>
                <a:spcPts val="520"/>
              </a:spcBef>
              <a:spcAft>
                <a:spcPts val="0"/>
              </a:spcAft>
              <a:buClr>
                <a:schemeClr val="dk1"/>
              </a:buClr>
              <a:buSzPts val="2600"/>
              <a:buChar char="•"/>
            </a:pPr>
            <a:r>
              <a:rPr lang="en-IN" sz="2600"/>
              <a:t> It carries armature winding in which voltage is generated.</a:t>
            </a:r>
            <a:endParaRPr/>
          </a:p>
          <a:p>
            <a:pPr indent="-342900" lvl="0" marL="342900" rtl="0" algn="l">
              <a:spcBef>
                <a:spcPts val="520"/>
              </a:spcBef>
              <a:spcAft>
                <a:spcPts val="0"/>
              </a:spcAft>
              <a:buClr>
                <a:schemeClr val="dk1"/>
              </a:buClr>
              <a:buSzPts val="2600"/>
              <a:buChar char="•"/>
            </a:pPr>
            <a:r>
              <a:rPr lang="en-IN" sz="2600"/>
              <a:t> It has a three phase winding excited by AC supply.</a:t>
            </a:r>
            <a:endParaRPr/>
          </a:p>
          <a:p>
            <a:pPr indent="-342900" lvl="0" marL="342900" rtl="0" algn="l">
              <a:spcBef>
                <a:spcPts val="520"/>
              </a:spcBef>
              <a:spcAft>
                <a:spcPts val="0"/>
              </a:spcAft>
              <a:buClr>
                <a:schemeClr val="dk1"/>
              </a:buClr>
              <a:buSzPts val="2600"/>
              <a:buChar char="•"/>
            </a:pPr>
            <a:r>
              <a:rPr lang="en-IN" sz="2600"/>
              <a:t> The output of the machine is taken from the stator.</a:t>
            </a:r>
            <a:endParaRPr/>
          </a:p>
          <a:p>
            <a:pPr indent="-342900" lvl="0" marL="342900" rtl="0" algn="l">
              <a:spcBef>
                <a:spcPts val="520"/>
              </a:spcBef>
              <a:spcAft>
                <a:spcPts val="0"/>
              </a:spcAft>
              <a:buClr>
                <a:schemeClr val="dk1"/>
              </a:buClr>
              <a:buSzPts val="2600"/>
              <a:buChar char="•"/>
            </a:pPr>
            <a:r>
              <a:rPr lang="en-IN" sz="2600"/>
              <a:t> </a:t>
            </a:r>
            <a:r>
              <a:rPr b="1" lang="en-IN" sz="2600"/>
              <a:t>Rotor</a:t>
            </a:r>
            <a:r>
              <a:rPr lang="en-IN" sz="2600"/>
              <a:t> – It is the rotating part of the machine.</a:t>
            </a:r>
            <a:endParaRPr/>
          </a:p>
          <a:p>
            <a:pPr indent="-342900" lvl="0" marL="342900" rtl="0" algn="l">
              <a:spcBef>
                <a:spcPts val="520"/>
              </a:spcBef>
              <a:spcAft>
                <a:spcPts val="0"/>
              </a:spcAft>
              <a:buClr>
                <a:schemeClr val="dk1"/>
              </a:buClr>
              <a:buSzPts val="2600"/>
              <a:buChar char="•"/>
            </a:pPr>
            <a:r>
              <a:rPr lang="en-IN" sz="2600"/>
              <a:t>It carries the field winding which is excited by a DC source.</a:t>
            </a:r>
            <a:endParaRPr/>
          </a:p>
          <a:p>
            <a:pPr indent="-342900" lvl="0" marL="342900" rtl="0" algn="l">
              <a:spcBef>
                <a:spcPts val="520"/>
              </a:spcBef>
              <a:spcAft>
                <a:spcPts val="0"/>
              </a:spcAft>
              <a:buClr>
                <a:schemeClr val="dk1"/>
              </a:buClr>
              <a:buSzPts val="2600"/>
              <a:buChar char="•"/>
            </a:pPr>
            <a:r>
              <a:rPr lang="en-IN" sz="2600"/>
              <a:t> Thus rotor produces main field flux.</a:t>
            </a:r>
            <a:endParaRPr sz="26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74"/>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493" name="Google Shape;493;p74"/>
          <p:cNvSpPr txBox="1"/>
          <p:nvPr>
            <p:ph type="title"/>
          </p:nvPr>
        </p:nvSpPr>
        <p:spPr>
          <a:xfrm>
            <a:off x="2357422" y="0"/>
            <a:ext cx="7015178" cy="838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solidFill>
                  <a:schemeClr val="lt1"/>
                </a:solidFill>
              </a:rPr>
              <a:t>STATOR CONSTRUCTION</a:t>
            </a:r>
            <a:endParaRPr b="1" sz="3600">
              <a:solidFill>
                <a:schemeClr val="lt1"/>
              </a:solidFill>
            </a:endParaRPr>
          </a:p>
        </p:txBody>
      </p:sp>
      <p:pic>
        <p:nvPicPr>
          <p:cNvPr id="494" name="Google Shape;494;p74"/>
          <p:cNvPicPr preferRelativeResize="0"/>
          <p:nvPr>
            <p:ph idx="1" type="body"/>
          </p:nvPr>
        </p:nvPicPr>
        <p:blipFill rotWithShape="1">
          <a:blip r:embed="rId3">
            <a:alphaModFix/>
          </a:blip>
          <a:srcRect b="0" l="0" r="0" t="0"/>
          <a:stretch/>
        </p:blipFill>
        <p:spPr>
          <a:xfrm>
            <a:off x="428596" y="1428736"/>
            <a:ext cx="2985160" cy="2714644"/>
          </a:xfrm>
          <a:prstGeom prst="rect">
            <a:avLst/>
          </a:prstGeom>
          <a:noFill/>
          <a:ln>
            <a:noFill/>
          </a:ln>
        </p:spPr>
      </p:pic>
      <p:sp>
        <p:nvSpPr>
          <p:cNvPr id="495" name="Google Shape;495;p74"/>
          <p:cNvSpPr txBox="1"/>
          <p:nvPr/>
        </p:nvSpPr>
        <p:spPr>
          <a:xfrm>
            <a:off x="3284447" y="1142984"/>
            <a:ext cx="5859553" cy="50167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2000">
                <a:solidFill>
                  <a:schemeClr val="dk1"/>
                </a:solidFill>
                <a:latin typeface="Arial"/>
                <a:ea typeface="Arial"/>
                <a:cs typeface="Arial"/>
                <a:sym typeface="Arial"/>
              </a:rPr>
              <a:t>Various parts of stator include:</a:t>
            </a:r>
            <a:endParaRPr/>
          </a:p>
          <a:p>
            <a:pPr indent="-285750" lvl="0" marL="285750" marR="0" rtl="0" algn="l">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Stator frame </a:t>
            </a:r>
            <a:endParaRPr/>
          </a:p>
          <a:p>
            <a:pPr indent="-285750" lvl="0" marL="285750" marR="0" rtl="0" algn="l">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Stator windings </a:t>
            </a:r>
            <a:endParaRPr/>
          </a:p>
          <a:p>
            <a:pPr indent="-285750" lvl="0" marL="285750" marR="0" rtl="0" algn="l">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Stator  core</a:t>
            </a:r>
            <a:endParaRPr/>
          </a:p>
          <a:p>
            <a:pPr indent="-285750" lvl="0" marL="285750" marR="0" rtl="0" algn="l">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Stator frame is made up of cast iron for </a:t>
            </a:r>
            <a:endParaRPr/>
          </a:p>
          <a:p>
            <a:pPr indent="0" lvl="0" marL="0" marR="0" rtl="0" algn="l">
              <a:spcBef>
                <a:spcPts val="0"/>
              </a:spcBef>
              <a:spcAft>
                <a:spcPts val="0"/>
              </a:spcAft>
              <a:buNone/>
            </a:pPr>
            <a:r>
              <a:rPr lang="en-IN" sz="2000">
                <a:solidFill>
                  <a:schemeClr val="dk1"/>
                </a:solidFill>
                <a:latin typeface="Arial"/>
                <a:ea typeface="Arial"/>
                <a:cs typeface="Arial"/>
                <a:sym typeface="Arial"/>
              </a:rPr>
              <a:t>     small sized machines.</a:t>
            </a:r>
            <a:endParaRPr/>
          </a:p>
          <a:p>
            <a:pPr indent="-342900" lvl="0" marL="342900" marR="0" rtl="0" algn="l">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For large machines, stator core is made up of</a:t>
            </a:r>
            <a:endParaRPr/>
          </a:p>
          <a:p>
            <a:pPr indent="0" lvl="0" marL="0" marR="0" rtl="0" algn="l">
              <a:spcBef>
                <a:spcPts val="0"/>
              </a:spcBef>
              <a:spcAft>
                <a:spcPts val="0"/>
              </a:spcAft>
              <a:buNone/>
            </a:pPr>
            <a:r>
              <a:rPr lang="en-IN" sz="2000">
                <a:solidFill>
                  <a:schemeClr val="dk1"/>
                </a:solidFill>
                <a:latin typeface="Arial"/>
                <a:ea typeface="Arial"/>
                <a:cs typeface="Arial"/>
                <a:sym typeface="Arial"/>
              </a:rPr>
              <a:t>     Silicon steel or sheet steel to reduce </a:t>
            </a:r>
            <a:endParaRPr/>
          </a:p>
          <a:p>
            <a:pPr indent="0" lvl="0" marL="0" marR="0" rtl="0" algn="l">
              <a:spcBef>
                <a:spcPts val="0"/>
              </a:spcBef>
              <a:spcAft>
                <a:spcPts val="0"/>
              </a:spcAft>
              <a:buNone/>
            </a:pPr>
            <a:r>
              <a:rPr lang="en-IN" sz="2000">
                <a:solidFill>
                  <a:schemeClr val="dk1"/>
                </a:solidFill>
                <a:latin typeface="Arial"/>
                <a:ea typeface="Arial"/>
                <a:cs typeface="Arial"/>
                <a:sym typeface="Arial"/>
              </a:rPr>
              <a:t>     hysteresis loss and eddy current loss.</a:t>
            </a:r>
            <a:endParaRPr/>
          </a:p>
          <a:p>
            <a:pPr indent="-342900" lvl="0" marL="342900" marR="0" rtl="0" algn="l">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Stator core is built with sheet steel </a:t>
            </a:r>
            <a:endParaRPr/>
          </a:p>
          <a:p>
            <a:pPr indent="0" lvl="0" marL="0" marR="0" rtl="0" algn="l">
              <a:spcBef>
                <a:spcPts val="0"/>
              </a:spcBef>
              <a:spcAft>
                <a:spcPts val="0"/>
              </a:spcAft>
              <a:buNone/>
            </a:pPr>
            <a:r>
              <a:rPr lang="en-IN" sz="2000">
                <a:solidFill>
                  <a:schemeClr val="dk1"/>
                </a:solidFill>
                <a:latin typeface="Arial"/>
                <a:ea typeface="Arial"/>
                <a:cs typeface="Arial"/>
                <a:sym typeface="Arial"/>
              </a:rPr>
              <a:t>     laminations having slots on its inner periphery.</a:t>
            </a:r>
            <a:endParaRPr/>
          </a:p>
          <a:p>
            <a:pPr indent="-342900" lvl="0" marL="342900" marR="0" rtl="0" algn="l">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A three phase winding is placed on these slots </a:t>
            </a:r>
            <a:endParaRPr/>
          </a:p>
          <a:p>
            <a:pPr indent="0" lvl="0" marL="0" marR="0" rtl="0" algn="l">
              <a:spcBef>
                <a:spcPts val="0"/>
              </a:spcBef>
              <a:spcAft>
                <a:spcPts val="0"/>
              </a:spcAft>
              <a:buNone/>
            </a:pPr>
            <a:r>
              <a:rPr lang="en-IN" sz="2000">
                <a:solidFill>
                  <a:schemeClr val="dk1"/>
                </a:solidFill>
                <a:latin typeface="Arial"/>
                <a:ea typeface="Arial"/>
                <a:cs typeface="Arial"/>
                <a:sym typeface="Arial"/>
              </a:rPr>
              <a:t>     which serves as armature winding.</a:t>
            </a:r>
            <a:endParaRPr/>
          </a:p>
          <a:p>
            <a:pPr indent="-342900" lvl="0" marL="342900" marR="0" rtl="0" algn="l">
              <a:spcBef>
                <a:spcPts val="0"/>
              </a:spcBef>
              <a:spcAft>
                <a:spcPts val="0"/>
              </a:spcAft>
              <a:buClr>
                <a:schemeClr val="dk1"/>
              </a:buClr>
              <a:buSzPts val="2000"/>
              <a:buFont typeface="Arial"/>
              <a:buChar char="•"/>
            </a:pPr>
            <a:r>
              <a:rPr lang="en-IN" sz="2000">
                <a:solidFill>
                  <a:schemeClr val="dk1"/>
                </a:solidFill>
                <a:latin typeface="Arial"/>
                <a:ea typeface="Arial"/>
                <a:cs typeface="Arial"/>
                <a:sym typeface="Arial"/>
              </a:rPr>
              <a:t> Armature winding is always connected in Star.</a:t>
            </a:r>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501" name="Google Shape;501;p75"/>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p:txBody>
      </p:sp>
      <p:sp>
        <p:nvSpPr>
          <p:cNvPr id="502" name="Google Shape;502;p75"/>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6"/>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508" name="Google Shape;508;p76"/>
          <p:cNvSpPr txBox="1"/>
          <p:nvPr>
            <p:ph type="title"/>
          </p:nvPr>
        </p:nvSpPr>
        <p:spPr>
          <a:xfrm>
            <a:off x="2357422" y="0"/>
            <a:ext cx="7015178" cy="838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solidFill>
                  <a:schemeClr val="lt1"/>
                </a:solidFill>
              </a:rPr>
              <a:t>ROTOR CONSTRUCTION</a:t>
            </a:r>
            <a:endParaRPr b="1" sz="3600">
              <a:solidFill>
                <a:schemeClr val="lt1"/>
              </a:solidFill>
            </a:endParaRPr>
          </a:p>
        </p:txBody>
      </p:sp>
      <p:sp>
        <p:nvSpPr>
          <p:cNvPr id="509" name="Google Shape;509;p76"/>
          <p:cNvSpPr txBox="1"/>
          <p:nvPr>
            <p:ph idx="1" type="body"/>
          </p:nvPr>
        </p:nvSpPr>
        <p:spPr>
          <a:xfrm>
            <a:off x="571472" y="1285860"/>
            <a:ext cx="8020080" cy="435133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500"/>
              <a:buChar char="•"/>
            </a:pPr>
            <a:r>
              <a:rPr lang="en-IN" sz="2500"/>
              <a:t>Rotor carries a field winding which is supplied with Direct Current through two slip rings by a separate DC source.</a:t>
            </a:r>
            <a:endParaRPr/>
          </a:p>
          <a:p>
            <a:pPr indent="-342900" lvl="0" marL="342900" rtl="0" algn="l">
              <a:spcBef>
                <a:spcPts val="500"/>
              </a:spcBef>
              <a:spcAft>
                <a:spcPts val="0"/>
              </a:spcAft>
              <a:buClr>
                <a:schemeClr val="dk1"/>
              </a:buClr>
              <a:buSzPts val="2500"/>
              <a:buChar char="•"/>
            </a:pPr>
            <a:r>
              <a:rPr lang="en-IN" sz="2500"/>
              <a:t> This DC source is called as </a:t>
            </a:r>
            <a:r>
              <a:rPr b="1" lang="en-IN" sz="2500"/>
              <a:t>EXCITER</a:t>
            </a:r>
            <a:r>
              <a:rPr lang="en-IN" sz="2500"/>
              <a:t> and is generally a DC shunt generator or a DC compound generator mounted on the shaft of the alternator.;</a:t>
            </a:r>
            <a:endParaRPr/>
          </a:p>
          <a:p>
            <a:pPr indent="-342900" lvl="0" marL="342900" rtl="0" algn="l">
              <a:spcBef>
                <a:spcPts val="500"/>
              </a:spcBef>
              <a:spcAft>
                <a:spcPts val="0"/>
              </a:spcAft>
              <a:buClr>
                <a:schemeClr val="dk1"/>
              </a:buClr>
              <a:buSzPts val="2500"/>
              <a:buChar char="•"/>
            </a:pPr>
            <a:r>
              <a:rPr lang="en-IN" sz="2500"/>
              <a:t> Rotor construction is of two types</a:t>
            </a:r>
            <a:endParaRPr/>
          </a:p>
          <a:p>
            <a:pPr indent="-571500" lvl="0" marL="571500" rtl="0" algn="l">
              <a:spcBef>
                <a:spcPts val="500"/>
              </a:spcBef>
              <a:spcAft>
                <a:spcPts val="0"/>
              </a:spcAft>
              <a:buClr>
                <a:schemeClr val="dk1"/>
              </a:buClr>
              <a:buSzPts val="2500"/>
              <a:buAutoNum type="romanLcParenBoth"/>
            </a:pPr>
            <a:r>
              <a:rPr lang="en-IN" sz="2500"/>
              <a:t>Salient (or Projecting) pole type</a:t>
            </a:r>
            <a:endParaRPr/>
          </a:p>
          <a:p>
            <a:pPr indent="-571500" lvl="0" marL="571500" rtl="0" algn="l">
              <a:spcBef>
                <a:spcPts val="500"/>
              </a:spcBef>
              <a:spcAft>
                <a:spcPts val="0"/>
              </a:spcAft>
              <a:buClr>
                <a:schemeClr val="dk1"/>
              </a:buClr>
              <a:buSzPts val="2500"/>
              <a:buAutoNum type="romanLcParenBoth"/>
            </a:pPr>
            <a:r>
              <a:rPr lang="en-IN" sz="2500"/>
              <a:t>Non- Salient (or Cylindrical) pole type</a:t>
            </a:r>
            <a:endParaRPr sz="25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77"/>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515" name="Google Shape;515;p77"/>
          <p:cNvPicPr preferRelativeResize="0"/>
          <p:nvPr/>
        </p:nvPicPr>
        <p:blipFill rotWithShape="1">
          <a:blip r:embed="rId3">
            <a:alphaModFix/>
          </a:blip>
          <a:srcRect b="0" l="0" r="0" t="0"/>
          <a:stretch/>
        </p:blipFill>
        <p:spPr>
          <a:xfrm>
            <a:off x="642910" y="1285860"/>
            <a:ext cx="7786742" cy="4214842"/>
          </a:xfrm>
          <a:prstGeom prst="rect">
            <a:avLst/>
          </a:prstGeom>
          <a:noFill/>
          <a:ln>
            <a:noFill/>
          </a:ln>
        </p:spPr>
      </p:pic>
      <p:sp>
        <p:nvSpPr>
          <p:cNvPr id="516" name="Google Shape;516;p77"/>
          <p:cNvSpPr txBox="1"/>
          <p:nvPr>
            <p:ph type="title"/>
          </p:nvPr>
        </p:nvSpPr>
        <p:spPr>
          <a:xfrm>
            <a:off x="2357422" y="0"/>
            <a:ext cx="7015178" cy="838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solidFill>
                  <a:schemeClr val="lt1"/>
                </a:solidFill>
              </a:rPr>
              <a:t>TYPES OF SYNCHRONOUS MACHINES</a:t>
            </a:r>
            <a:endParaRPr b="1" sz="3200">
              <a:solidFill>
                <a:schemeClr val="lt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8"/>
          <p:cNvSpPr/>
          <p:nvPr/>
        </p:nvSpPr>
        <p:spPr>
          <a:xfrm>
            <a:off x="2143108" y="214290"/>
            <a:ext cx="3880229" cy="4924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600">
                <a:solidFill>
                  <a:srgbClr val="7030A0"/>
                </a:solidFill>
                <a:latin typeface="Arial"/>
                <a:ea typeface="Arial"/>
                <a:cs typeface="Arial"/>
                <a:sym typeface="Arial"/>
              </a:rPr>
              <a:t>(i) </a:t>
            </a:r>
            <a:r>
              <a:rPr b="1" lang="en-IN" sz="2600">
                <a:solidFill>
                  <a:srgbClr val="7030A0"/>
                </a:solidFill>
                <a:latin typeface="Arial"/>
                <a:ea typeface="Arial"/>
                <a:cs typeface="Arial"/>
                <a:sym typeface="Arial"/>
              </a:rPr>
              <a:t>Salient pole type Rotor :</a:t>
            </a:r>
            <a:endParaRPr sz="2600">
              <a:solidFill>
                <a:srgbClr val="7030A0"/>
              </a:solidFill>
              <a:latin typeface="Arial"/>
              <a:ea typeface="Arial"/>
              <a:cs typeface="Arial"/>
              <a:sym typeface="Arial"/>
            </a:endParaRPr>
          </a:p>
        </p:txBody>
      </p:sp>
      <p:sp>
        <p:nvSpPr>
          <p:cNvPr id="522" name="Google Shape;522;p78"/>
          <p:cNvSpPr txBox="1"/>
          <p:nvPr>
            <p:ph idx="1" type="body"/>
          </p:nvPr>
        </p:nvSpPr>
        <p:spPr>
          <a:xfrm>
            <a:off x="285720" y="857232"/>
            <a:ext cx="8501122" cy="4525963"/>
          </a:xfrm>
          <a:prstGeom prst="rect">
            <a:avLst/>
          </a:prstGeom>
          <a:noFill/>
          <a:ln>
            <a:noFill/>
          </a:ln>
        </p:spPr>
        <p:txBody>
          <a:bodyPr anchorCtr="0" anchor="t" bIns="45700" lIns="91425" spcFirstLastPara="1" rIns="91425" wrap="square" tIns="45700">
            <a:normAutofit/>
          </a:bodyPr>
          <a:lstStyle/>
          <a:p>
            <a:pPr indent="-342900" lvl="0" marL="342900" rtl="0" algn="just">
              <a:lnSpc>
                <a:spcPct val="114000"/>
              </a:lnSpc>
              <a:spcBef>
                <a:spcPts val="0"/>
              </a:spcBef>
              <a:spcAft>
                <a:spcPts val="0"/>
              </a:spcAft>
              <a:buClr>
                <a:schemeClr val="dk1"/>
              </a:buClr>
              <a:buSzPts val="2000"/>
              <a:buChar char="•"/>
            </a:pPr>
            <a:r>
              <a:rPr lang="en-IN" sz="2000"/>
              <a:t>In this type, salient or projecting poles are mounted on a large circular steel frame which is fixed to the shaft of the alternator as shown in Fig. 1. </a:t>
            </a:r>
            <a:endParaRPr/>
          </a:p>
          <a:p>
            <a:pPr indent="-342900" lvl="0" marL="342900" rtl="0" algn="just">
              <a:lnSpc>
                <a:spcPct val="114000"/>
              </a:lnSpc>
              <a:spcBef>
                <a:spcPts val="400"/>
              </a:spcBef>
              <a:spcAft>
                <a:spcPts val="0"/>
              </a:spcAft>
              <a:buClr>
                <a:schemeClr val="dk1"/>
              </a:buClr>
              <a:buSzPts val="2000"/>
              <a:buChar char="•"/>
            </a:pPr>
            <a:r>
              <a:rPr lang="en-IN" sz="2000"/>
              <a:t>The individual field pole windings are connected in series in such a way that when the field winding is energized by the DC exciter, adjacent poles have opposite polarities.</a:t>
            </a:r>
            <a:endParaRPr/>
          </a:p>
        </p:txBody>
      </p:sp>
      <p:pic>
        <p:nvPicPr>
          <p:cNvPr id="523" name="Google Shape;523;p78"/>
          <p:cNvPicPr preferRelativeResize="0"/>
          <p:nvPr/>
        </p:nvPicPr>
        <p:blipFill rotWithShape="1">
          <a:blip r:embed="rId3">
            <a:alphaModFix/>
          </a:blip>
          <a:srcRect b="0" l="0" r="0" t="0"/>
          <a:stretch/>
        </p:blipFill>
        <p:spPr>
          <a:xfrm>
            <a:off x="285720" y="2786058"/>
            <a:ext cx="3429024" cy="3402066"/>
          </a:xfrm>
          <a:prstGeom prst="rect">
            <a:avLst/>
          </a:prstGeom>
          <a:noFill/>
          <a:ln>
            <a:noFill/>
          </a:ln>
        </p:spPr>
      </p:pic>
      <p:sp>
        <p:nvSpPr>
          <p:cNvPr id="524" name="Google Shape;524;p78">
            <a:hlinkClick r:id="rId4"/>
          </p:cNvPr>
          <p:cNvSpPr/>
          <p:nvPr/>
        </p:nvSpPr>
        <p:spPr>
          <a:xfrm>
            <a:off x="3500430" y="5643578"/>
            <a:ext cx="255781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1800">
                <a:solidFill>
                  <a:srgbClr val="7030A0"/>
                </a:solidFill>
                <a:latin typeface="Arial"/>
                <a:ea typeface="Arial"/>
                <a:cs typeface="Arial"/>
                <a:sym typeface="Arial"/>
              </a:rPr>
              <a:t>Fig. 1. Salient Pole Rotor </a:t>
            </a:r>
            <a:endParaRPr/>
          </a:p>
        </p:txBody>
      </p:sp>
      <p:pic>
        <p:nvPicPr>
          <p:cNvPr id="525" name="Google Shape;525;p78"/>
          <p:cNvPicPr preferRelativeResize="0"/>
          <p:nvPr/>
        </p:nvPicPr>
        <p:blipFill rotWithShape="1">
          <a:blip r:embed="rId5">
            <a:alphaModFix/>
          </a:blip>
          <a:srcRect b="0" l="0" r="0" t="0"/>
          <a:stretch/>
        </p:blipFill>
        <p:spPr>
          <a:xfrm>
            <a:off x="5429256" y="2714620"/>
            <a:ext cx="3048000" cy="23050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79"/>
          <p:cNvSpPr txBox="1"/>
          <p:nvPr>
            <p:ph idx="1" type="body"/>
          </p:nvPr>
        </p:nvSpPr>
        <p:spPr>
          <a:xfrm>
            <a:off x="500034" y="928670"/>
            <a:ext cx="8229600" cy="4525963"/>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2000"/>
              <a:buChar char="•"/>
            </a:pPr>
            <a:r>
              <a:rPr lang="en-IN" sz="2000"/>
              <a:t>Low and medium-speed alternators (120-400 r.p.m.) such as those driven by diesel engines or water turbines have salient pole type rotors due to the following reasons:</a:t>
            </a:r>
            <a:endParaRPr/>
          </a:p>
          <a:p>
            <a:pPr indent="-342900" lvl="0" marL="342900" rtl="0" algn="just">
              <a:spcBef>
                <a:spcPts val="400"/>
              </a:spcBef>
              <a:spcAft>
                <a:spcPts val="0"/>
              </a:spcAft>
              <a:buClr>
                <a:schemeClr val="dk1"/>
              </a:buClr>
              <a:buSzPts val="2000"/>
              <a:buNone/>
            </a:pPr>
            <a:r>
              <a:rPr lang="en-IN" sz="2000"/>
              <a:t>     (a) The salient field poles would cause an excessive </a:t>
            </a:r>
            <a:r>
              <a:rPr b="1" lang="en-IN" sz="2000"/>
              <a:t>windage </a:t>
            </a:r>
            <a:br>
              <a:rPr b="1" lang="en-IN" sz="2000"/>
            </a:br>
            <a:r>
              <a:rPr b="1" lang="en-IN" sz="2000"/>
              <a:t>      loss</a:t>
            </a:r>
            <a:r>
              <a:rPr lang="en-IN" sz="2000"/>
              <a:t> if driven at high speed and would tend to produce </a:t>
            </a:r>
            <a:br>
              <a:rPr lang="en-IN" sz="2000"/>
            </a:br>
            <a:r>
              <a:rPr lang="en-IN" sz="2000"/>
              <a:t>      noise.</a:t>
            </a:r>
            <a:endParaRPr/>
          </a:p>
          <a:p>
            <a:pPr indent="-342900" lvl="0" marL="342900" rtl="0" algn="just">
              <a:spcBef>
                <a:spcPts val="400"/>
              </a:spcBef>
              <a:spcAft>
                <a:spcPts val="0"/>
              </a:spcAft>
              <a:buClr>
                <a:schemeClr val="dk1"/>
              </a:buClr>
              <a:buSzPts val="2000"/>
              <a:buNone/>
            </a:pPr>
            <a:r>
              <a:rPr lang="en-IN" sz="2000"/>
              <a:t>     (b) Salient-pole construction cannot be made strong enough </a:t>
            </a:r>
            <a:br>
              <a:rPr lang="en-IN" sz="2000"/>
            </a:br>
            <a:r>
              <a:rPr lang="en-IN" sz="2000"/>
              <a:t>       to withstand the </a:t>
            </a:r>
            <a:r>
              <a:rPr b="1" lang="en-IN" sz="2000"/>
              <a:t>mechanical stresses </a:t>
            </a:r>
            <a:r>
              <a:rPr lang="en-IN" sz="2000"/>
              <a:t>to which they may </a:t>
            </a:r>
            <a:br>
              <a:rPr lang="en-IN" sz="2000"/>
            </a:br>
            <a:r>
              <a:rPr lang="en-IN" sz="2000"/>
              <a:t>        be subjected at higher speeds.</a:t>
            </a:r>
            <a:endParaRPr/>
          </a:p>
          <a:p>
            <a:pPr indent="-342900" lvl="0" marL="342900" rtl="0" algn="just">
              <a:spcBef>
                <a:spcPts val="400"/>
              </a:spcBef>
              <a:spcAft>
                <a:spcPts val="0"/>
              </a:spcAft>
              <a:buClr>
                <a:schemeClr val="dk1"/>
              </a:buClr>
              <a:buSzPts val="2000"/>
              <a:buChar char="•"/>
            </a:pPr>
            <a:r>
              <a:rPr lang="en-IN" sz="2000"/>
              <a:t>Since a frequency of 50 Hz is required, we must use a large number of poles on the rotor of low-speed alternators. </a:t>
            </a:r>
            <a:endParaRPr/>
          </a:p>
          <a:p>
            <a:pPr indent="-342900" lvl="0" marL="342900" rtl="0" algn="just">
              <a:spcBef>
                <a:spcPts val="400"/>
              </a:spcBef>
              <a:spcAft>
                <a:spcPts val="0"/>
              </a:spcAft>
              <a:buClr>
                <a:schemeClr val="dk1"/>
              </a:buClr>
              <a:buSzPts val="2000"/>
              <a:buChar char="•"/>
            </a:pPr>
            <a:r>
              <a:rPr lang="en-IN" sz="2000"/>
              <a:t>Low-speed rotors always possess a large diameter to provide the necessary space for the poles. </a:t>
            </a:r>
            <a:endParaRPr/>
          </a:p>
          <a:p>
            <a:pPr indent="-342900" lvl="0" marL="342900" rtl="0" algn="just">
              <a:spcBef>
                <a:spcPts val="400"/>
              </a:spcBef>
              <a:spcAft>
                <a:spcPts val="0"/>
              </a:spcAft>
              <a:buClr>
                <a:schemeClr val="dk1"/>
              </a:buClr>
              <a:buSzPts val="2000"/>
              <a:buChar char="•"/>
            </a:pPr>
            <a:r>
              <a:rPr lang="en-IN" sz="2000"/>
              <a:t>Consequently, salient-pole type rotors have large diameters and short axial lengths.</a:t>
            </a:r>
            <a:endParaRPr/>
          </a:p>
        </p:txBody>
      </p:sp>
      <p:grpSp>
        <p:nvGrpSpPr>
          <p:cNvPr id="531" name="Google Shape;531;p79"/>
          <p:cNvGrpSpPr/>
          <p:nvPr/>
        </p:nvGrpSpPr>
        <p:grpSpPr>
          <a:xfrm>
            <a:off x="7643834" y="5572140"/>
            <a:ext cx="1071570" cy="928694"/>
            <a:chOff x="10398970" y="6832851"/>
            <a:chExt cx="1446230" cy="1094504"/>
          </a:xfrm>
        </p:grpSpPr>
        <p:pic>
          <p:nvPicPr>
            <p:cNvPr id="532" name="Google Shape;532;p79">
              <a:hlinkClick action="ppaction://hlinksldjump" r:id="rId3"/>
            </p:cNvPr>
            <p:cNvPicPr preferRelativeResize="0"/>
            <p:nvPr/>
          </p:nvPicPr>
          <p:blipFill rotWithShape="1">
            <a:blip r:embed="rId4">
              <a:alphaModFix/>
            </a:blip>
            <a:srcRect b="0" l="0" r="0" t="0"/>
            <a:stretch/>
          </p:blipFill>
          <p:spPr>
            <a:xfrm>
              <a:off x="11023600" y="6832851"/>
              <a:ext cx="508000" cy="769815"/>
            </a:xfrm>
            <a:prstGeom prst="rect">
              <a:avLst/>
            </a:prstGeom>
            <a:noFill/>
            <a:ln>
              <a:noFill/>
            </a:ln>
          </p:spPr>
        </p:pic>
        <p:sp>
          <p:nvSpPr>
            <p:cNvPr id="533" name="Google Shape;533;p79"/>
            <p:cNvSpPr/>
            <p:nvPr/>
          </p:nvSpPr>
          <p:spPr>
            <a:xfrm>
              <a:off x="10398970" y="7558023"/>
              <a:ext cx="144623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1800">
                  <a:solidFill>
                    <a:srgbClr val="C50707"/>
                  </a:solidFill>
                  <a:latin typeface="Candara"/>
                  <a:ea typeface="Candara"/>
                  <a:cs typeface="Candara"/>
                  <a:sym typeface="Candara"/>
                </a:rPr>
                <a:t>More Details</a:t>
              </a:r>
              <a:endParaRPr sz="1800">
                <a:solidFill>
                  <a:srgbClr val="C50707"/>
                </a:solidFill>
                <a:latin typeface="Arial"/>
                <a:ea typeface="Arial"/>
                <a:cs typeface="Arial"/>
                <a:sym typeface="Arial"/>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80"/>
          <p:cNvSpPr/>
          <p:nvPr/>
        </p:nvSpPr>
        <p:spPr>
          <a:xfrm>
            <a:off x="2428860" y="142852"/>
            <a:ext cx="4978927"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800">
                <a:solidFill>
                  <a:srgbClr val="7030A0"/>
                </a:solidFill>
                <a:latin typeface="Arial"/>
                <a:ea typeface="Arial"/>
                <a:cs typeface="Arial"/>
                <a:sym typeface="Arial"/>
              </a:rPr>
              <a:t>(ii) Non-Salient pole type Rotor :</a:t>
            </a:r>
            <a:endParaRPr/>
          </a:p>
        </p:txBody>
      </p:sp>
      <p:sp>
        <p:nvSpPr>
          <p:cNvPr id="539" name="Google Shape;539;p80"/>
          <p:cNvSpPr txBox="1"/>
          <p:nvPr>
            <p:ph idx="1" type="body"/>
          </p:nvPr>
        </p:nvSpPr>
        <p:spPr>
          <a:xfrm>
            <a:off x="0" y="857232"/>
            <a:ext cx="8643998" cy="4525963"/>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Clr>
                <a:schemeClr val="dk1"/>
              </a:buClr>
              <a:buSzPts val="1600"/>
              <a:buChar char="•"/>
            </a:pPr>
            <a:r>
              <a:rPr lang="en-IN" sz="1600"/>
              <a:t>In this type, the rotor is made of smooth solid forged-steel radial cylinder having a number of slots along the outer periphery. </a:t>
            </a:r>
            <a:endParaRPr/>
          </a:p>
          <a:p>
            <a:pPr indent="-342900" lvl="0" marL="342900" rtl="0" algn="just">
              <a:spcBef>
                <a:spcPts val="320"/>
              </a:spcBef>
              <a:spcAft>
                <a:spcPts val="0"/>
              </a:spcAft>
              <a:buClr>
                <a:schemeClr val="dk1"/>
              </a:buClr>
              <a:buSzPts val="1600"/>
              <a:buChar char="•"/>
            </a:pPr>
            <a:r>
              <a:rPr lang="en-IN" sz="1600"/>
              <a:t>The field windings are embedded in these slots and are connected in series to the slip rings through which they are energized by the D.C. exciter. </a:t>
            </a:r>
            <a:endParaRPr/>
          </a:p>
          <a:p>
            <a:pPr indent="-342900" lvl="0" marL="342900" rtl="0" algn="just">
              <a:spcBef>
                <a:spcPts val="320"/>
              </a:spcBef>
              <a:spcAft>
                <a:spcPts val="0"/>
              </a:spcAft>
              <a:buClr>
                <a:schemeClr val="dk1"/>
              </a:buClr>
              <a:buSzPts val="1600"/>
              <a:buChar char="•"/>
            </a:pPr>
            <a:r>
              <a:rPr lang="en-IN" sz="1600"/>
              <a:t>The regions forming the poles are usually left unslotted as shown in Fig. 2. It is clear that the poles formed are non-salient i.e., they do not project out from the rotor surface.</a:t>
            </a:r>
            <a:endParaRPr/>
          </a:p>
        </p:txBody>
      </p:sp>
      <p:pic>
        <p:nvPicPr>
          <p:cNvPr id="540" name="Google Shape;540;p80"/>
          <p:cNvPicPr preferRelativeResize="0"/>
          <p:nvPr/>
        </p:nvPicPr>
        <p:blipFill rotWithShape="1">
          <a:blip r:embed="rId3">
            <a:alphaModFix/>
          </a:blip>
          <a:srcRect b="0" l="0" r="0" t="0"/>
          <a:stretch/>
        </p:blipFill>
        <p:spPr>
          <a:xfrm>
            <a:off x="5715008" y="2714620"/>
            <a:ext cx="3214710" cy="3164654"/>
          </a:xfrm>
          <a:prstGeom prst="rect">
            <a:avLst/>
          </a:prstGeom>
          <a:noFill/>
          <a:ln>
            <a:noFill/>
          </a:ln>
        </p:spPr>
      </p:pic>
      <p:sp>
        <p:nvSpPr>
          <p:cNvPr id="541" name="Google Shape;541;p80"/>
          <p:cNvSpPr/>
          <p:nvPr/>
        </p:nvSpPr>
        <p:spPr>
          <a:xfrm>
            <a:off x="2500298" y="5786454"/>
            <a:ext cx="3566617"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1800" u="sng">
                <a:solidFill>
                  <a:schemeClr val="hlink"/>
                </a:solidFill>
                <a:latin typeface="Arial"/>
                <a:ea typeface="Arial"/>
                <a:cs typeface="Arial"/>
                <a:sym typeface="Arial"/>
                <a:hlinkClick r:id="rId4"/>
              </a:rPr>
              <a:t>Fig. 2. Non-Salient pole type Rotor </a:t>
            </a:r>
            <a:endParaRPr/>
          </a:p>
          <a:p>
            <a:pPr indent="0" lvl="0" marL="0" marR="0" rtl="0" algn="l">
              <a:spcBef>
                <a:spcPts val="0"/>
              </a:spcBef>
              <a:spcAft>
                <a:spcPts val="0"/>
              </a:spcAft>
              <a:buNone/>
            </a:pPr>
            <a:r>
              <a:rPr b="1" lang="en-IN" sz="1800" u="sng">
                <a:solidFill>
                  <a:schemeClr val="hlink"/>
                </a:solidFill>
                <a:latin typeface="Arial"/>
                <a:ea typeface="Arial"/>
                <a:cs typeface="Arial"/>
                <a:sym typeface="Arial"/>
                <a:hlinkClick r:id="rId5"/>
              </a:rPr>
              <a:t> </a:t>
            </a:r>
            <a:endParaRPr b="1" sz="1800">
              <a:solidFill>
                <a:srgbClr val="7030A0"/>
              </a:solidFill>
              <a:latin typeface="Arial"/>
              <a:ea typeface="Arial"/>
              <a:cs typeface="Arial"/>
              <a:sym typeface="Arial"/>
            </a:endParaRPr>
          </a:p>
        </p:txBody>
      </p:sp>
      <p:pic>
        <p:nvPicPr>
          <p:cNvPr id="542" name="Google Shape;542;p80"/>
          <p:cNvPicPr preferRelativeResize="0"/>
          <p:nvPr/>
        </p:nvPicPr>
        <p:blipFill rotWithShape="1">
          <a:blip r:embed="rId6">
            <a:alphaModFix/>
          </a:blip>
          <a:srcRect b="0" l="0" r="0" t="0"/>
          <a:stretch/>
        </p:blipFill>
        <p:spPr>
          <a:xfrm>
            <a:off x="357158" y="2643182"/>
            <a:ext cx="3543300" cy="3033707"/>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81"/>
          <p:cNvSpPr txBox="1"/>
          <p:nvPr>
            <p:ph type="title"/>
          </p:nvPr>
        </p:nvSpPr>
        <p:spPr>
          <a:xfrm>
            <a:off x="714348" y="142852"/>
            <a:ext cx="8229600" cy="58259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IN" sz="3200">
                <a:solidFill>
                  <a:srgbClr val="7030A0"/>
                </a:solidFill>
              </a:rPr>
              <a:t>Comparison of Alternators</a:t>
            </a:r>
            <a:endParaRPr/>
          </a:p>
        </p:txBody>
      </p:sp>
      <p:pic>
        <p:nvPicPr>
          <p:cNvPr id="548" name="Google Shape;548;p81"/>
          <p:cNvPicPr preferRelativeResize="0"/>
          <p:nvPr/>
        </p:nvPicPr>
        <p:blipFill rotWithShape="1">
          <a:blip r:embed="rId3">
            <a:alphaModFix/>
          </a:blip>
          <a:srcRect b="0" l="0" r="0" t="0"/>
          <a:stretch/>
        </p:blipFill>
        <p:spPr>
          <a:xfrm>
            <a:off x="1357290" y="2066940"/>
            <a:ext cx="6862908" cy="3719514"/>
          </a:xfrm>
          <a:prstGeom prst="rect">
            <a:avLst/>
          </a:prstGeom>
          <a:noFill/>
          <a:ln>
            <a:noFill/>
          </a:ln>
        </p:spPr>
      </p:pic>
      <p:sp>
        <p:nvSpPr>
          <p:cNvPr id="549" name="Google Shape;549;p81"/>
          <p:cNvSpPr/>
          <p:nvPr/>
        </p:nvSpPr>
        <p:spPr>
          <a:xfrm>
            <a:off x="1785918" y="1428736"/>
            <a:ext cx="2764411"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800" u="sng">
                <a:solidFill>
                  <a:schemeClr val="hlink"/>
                </a:solidFill>
                <a:latin typeface="Arial"/>
                <a:ea typeface="Arial"/>
                <a:cs typeface="Arial"/>
                <a:sym typeface="Arial"/>
                <a:hlinkClick r:id="rId4"/>
              </a:rPr>
              <a:t>Salient Pole type </a:t>
            </a:r>
            <a:endParaRPr sz="2800">
              <a:solidFill>
                <a:srgbClr val="0070C0"/>
              </a:solidFill>
              <a:latin typeface="Arial"/>
              <a:ea typeface="Arial"/>
              <a:cs typeface="Arial"/>
              <a:sym typeface="Arial"/>
            </a:endParaRPr>
          </a:p>
        </p:txBody>
      </p:sp>
      <p:sp>
        <p:nvSpPr>
          <p:cNvPr id="550" name="Google Shape;550;p81"/>
          <p:cNvSpPr/>
          <p:nvPr/>
        </p:nvSpPr>
        <p:spPr>
          <a:xfrm>
            <a:off x="4929190" y="1428736"/>
            <a:ext cx="3496983"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800" u="sng">
                <a:solidFill>
                  <a:schemeClr val="hlink"/>
                </a:solidFill>
                <a:latin typeface="Arial"/>
                <a:ea typeface="Arial"/>
                <a:cs typeface="Arial"/>
                <a:sym typeface="Arial"/>
                <a:hlinkClick r:id="rId5"/>
              </a:rPr>
              <a:t>Non-Salient Pole type </a:t>
            </a:r>
            <a:endParaRPr sz="2800">
              <a:solidFill>
                <a:srgbClr val="0070C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82"/>
          <p:cNvSpPr txBox="1"/>
          <p:nvPr>
            <p:ph type="title"/>
          </p:nvPr>
        </p:nvSpPr>
        <p:spPr>
          <a:xfrm>
            <a:off x="457200" y="-21433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IN" sz="3600">
                <a:solidFill>
                  <a:srgbClr val="92D050"/>
                </a:solidFill>
              </a:rPr>
              <a:t>Winding Factors </a:t>
            </a:r>
            <a:endParaRPr/>
          </a:p>
        </p:txBody>
      </p:sp>
      <p:sp>
        <p:nvSpPr>
          <p:cNvPr id="556" name="Google Shape;556;p82"/>
          <p:cNvSpPr txBox="1"/>
          <p:nvPr>
            <p:ph idx="1" type="body"/>
          </p:nvPr>
        </p:nvSpPr>
        <p:spPr>
          <a:xfrm>
            <a:off x="142844" y="642918"/>
            <a:ext cx="8858280" cy="4525963"/>
          </a:xfrm>
          <a:prstGeom prst="rect">
            <a:avLst/>
          </a:prstGeom>
          <a:noFill/>
          <a:ln>
            <a:noFill/>
          </a:ln>
        </p:spPr>
        <p:txBody>
          <a:bodyPr anchorCtr="0" anchor="t" bIns="45700" lIns="91425" spcFirstLastPara="1" rIns="91425" wrap="square" tIns="45700">
            <a:noAutofit/>
          </a:bodyPr>
          <a:lstStyle/>
          <a:p>
            <a:pPr indent="-342900" lvl="0" marL="342900" rtl="0" algn="just">
              <a:lnSpc>
                <a:spcPct val="114000"/>
              </a:lnSpc>
              <a:spcBef>
                <a:spcPts val="0"/>
              </a:spcBef>
              <a:spcAft>
                <a:spcPts val="0"/>
              </a:spcAft>
              <a:buClr>
                <a:schemeClr val="dk1"/>
              </a:buClr>
              <a:buSzPts val="2400"/>
              <a:buChar char="•"/>
            </a:pPr>
            <a:r>
              <a:rPr lang="en-IN" sz="2400"/>
              <a:t>The armature winding of an alternator is distributed over the entire armature.</a:t>
            </a:r>
            <a:endParaRPr/>
          </a:p>
          <a:p>
            <a:pPr indent="-342900" lvl="0" marL="342900" rtl="0" algn="just">
              <a:lnSpc>
                <a:spcPct val="114000"/>
              </a:lnSpc>
              <a:spcBef>
                <a:spcPts val="480"/>
              </a:spcBef>
              <a:spcAft>
                <a:spcPts val="0"/>
              </a:spcAft>
              <a:buClr>
                <a:schemeClr val="dk1"/>
              </a:buClr>
              <a:buSzPts val="2400"/>
              <a:buChar char="•"/>
            </a:pPr>
            <a:r>
              <a:rPr lang="en-IN" sz="2400"/>
              <a:t>The distributed winding produces nearly a sine waveform and the heating is more uniform. </a:t>
            </a:r>
            <a:endParaRPr/>
          </a:p>
          <a:p>
            <a:pPr indent="-342900" lvl="0" marL="342900" rtl="0" algn="just">
              <a:spcBef>
                <a:spcPts val="480"/>
              </a:spcBef>
              <a:spcAft>
                <a:spcPts val="0"/>
              </a:spcAft>
              <a:buClr>
                <a:schemeClr val="dk1"/>
              </a:buClr>
              <a:buSzPts val="2400"/>
              <a:buChar char="•"/>
            </a:pPr>
            <a:r>
              <a:rPr lang="en-IN" sz="2400"/>
              <a:t>The coils of armature winding are not full-pitched i.e., the two sides of a coil are not at corresponding points under adjacent poles.</a:t>
            </a:r>
            <a:endParaRPr/>
          </a:p>
          <a:p>
            <a:pPr indent="-342900" lvl="0" marL="342900" rtl="0" algn="just">
              <a:spcBef>
                <a:spcPts val="480"/>
              </a:spcBef>
              <a:spcAft>
                <a:spcPts val="0"/>
              </a:spcAft>
              <a:buClr>
                <a:schemeClr val="dk1"/>
              </a:buClr>
              <a:buSzPts val="2400"/>
              <a:buChar char="•"/>
            </a:pPr>
            <a:r>
              <a:rPr lang="en-IN" sz="2400"/>
              <a:t>The distribution and pitching of the coils affect the voltages induced in the coils.</a:t>
            </a:r>
            <a:endParaRPr/>
          </a:p>
          <a:p>
            <a:pPr indent="-342900" lvl="0" marL="342900" rtl="0" algn="just">
              <a:spcBef>
                <a:spcPts val="480"/>
              </a:spcBef>
              <a:spcAft>
                <a:spcPts val="0"/>
              </a:spcAft>
              <a:buClr>
                <a:schemeClr val="dk1"/>
              </a:buClr>
              <a:buSzPts val="2400"/>
              <a:buChar char="•"/>
            </a:pPr>
            <a:r>
              <a:rPr lang="en-IN" sz="2400"/>
              <a:t>There are 2 types of winding factors :</a:t>
            </a:r>
            <a:r>
              <a:rPr b="1" lang="en-IN" sz="2400"/>
              <a:t>     </a:t>
            </a:r>
            <a:endParaRPr/>
          </a:p>
          <a:p>
            <a:pPr indent="-571500" lvl="1" marL="971550" rtl="0" algn="just">
              <a:spcBef>
                <a:spcPts val="480"/>
              </a:spcBef>
              <a:spcAft>
                <a:spcPts val="0"/>
              </a:spcAft>
              <a:buClr>
                <a:schemeClr val="dk1"/>
              </a:buClr>
              <a:buSzPts val="2400"/>
              <a:buAutoNum type="romanLcParenBoth"/>
            </a:pPr>
            <a:r>
              <a:rPr lang="en-IN" sz="2400"/>
              <a:t>Distribution factor (K</a:t>
            </a:r>
            <a:r>
              <a:rPr baseline="-25000" lang="en-IN" sz="2400"/>
              <a:t>d</a:t>
            </a:r>
            <a:r>
              <a:rPr lang="en-IN" sz="2400"/>
              <a:t>) or breadth factor</a:t>
            </a:r>
            <a:endParaRPr/>
          </a:p>
          <a:p>
            <a:pPr indent="-571500" lvl="1" marL="971550" rtl="0" algn="just">
              <a:spcBef>
                <a:spcPts val="480"/>
              </a:spcBef>
              <a:spcAft>
                <a:spcPts val="0"/>
              </a:spcAft>
              <a:buClr>
                <a:schemeClr val="dk1"/>
              </a:buClr>
              <a:buSzPts val="2400"/>
              <a:buAutoNum type="romanLcParenBoth"/>
            </a:pPr>
            <a:r>
              <a:rPr lang="en-IN" sz="2400"/>
              <a:t>Pitch factor (Kp) or chord factor</a:t>
            </a:r>
            <a:endParaRPr/>
          </a:p>
          <a:p>
            <a:pPr indent="-342900" lvl="0" marL="342900" rtl="0" algn="just">
              <a:spcBef>
                <a:spcPts val="520"/>
              </a:spcBef>
              <a:spcAft>
                <a:spcPts val="0"/>
              </a:spcAft>
              <a:buClr>
                <a:schemeClr val="dk1"/>
              </a:buClr>
              <a:buSzPts val="2600"/>
              <a:buNone/>
            </a:pPr>
            <a:r>
              <a:t/>
            </a:r>
            <a:endParaRPr sz="26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83"/>
          <p:cNvPicPr preferRelativeResize="0"/>
          <p:nvPr/>
        </p:nvPicPr>
        <p:blipFill rotWithShape="1">
          <a:blip r:embed="rId3">
            <a:alphaModFix/>
          </a:blip>
          <a:srcRect b="0" l="0" r="0" t="0"/>
          <a:stretch/>
        </p:blipFill>
        <p:spPr>
          <a:xfrm>
            <a:off x="1142976" y="3357562"/>
            <a:ext cx="6979993" cy="1857388"/>
          </a:xfrm>
          <a:prstGeom prst="rect">
            <a:avLst/>
          </a:prstGeom>
          <a:noFill/>
          <a:ln>
            <a:noFill/>
          </a:ln>
        </p:spPr>
      </p:pic>
      <p:pic>
        <p:nvPicPr>
          <p:cNvPr id="562" name="Google Shape;562;p83"/>
          <p:cNvPicPr preferRelativeResize="0"/>
          <p:nvPr/>
        </p:nvPicPr>
        <p:blipFill rotWithShape="1">
          <a:blip r:embed="rId4">
            <a:alphaModFix/>
          </a:blip>
          <a:srcRect b="0" l="0" r="0" t="0"/>
          <a:stretch/>
        </p:blipFill>
        <p:spPr>
          <a:xfrm>
            <a:off x="2571736" y="5214950"/>
            <a:ext cx="2278496" cy="865829"/>
          </a:xfrm>
          <a:prstGeom prst="rect">
            <a:avLst/>
          </a:prstGeom>
          <a:noFill/>
          <a:ln>
            <a:noFill/>
          </a:ln>
        </p:spPr>
      </p:pic>
      <p:pic>
        <p:nvPicPr>
          <p:cNvPr id="563" name="Google Shape;563;p83"/>
          <p:cNvPicPr preferRelativeResize="0"/>
          <p:nvPr/>
        </p:nvPicPr>
        <p:blipFill rotWithShape="1">
          <a:blip r:embed="rId5">
            <a:alphaModFix/>
          </a:blip>
          <a:srcRect b="0" l="0" r="0" t="0"/>
          <a:stretch/>
        </p:blipFill>
        <p:spPr>
          <a:xfrm>
            <a:off x="928662" y="1500174"/>
            <a:ext cx="6362697" cy="1740161"/>
          </a:xfrm>
          <a:prstGeom prst="rect">
            <a:avLst/>
          </a:prstGeom>
          <a:noFill/>
          <a:ln>
            <a:noFill/>
          </a:ln>
        </p:spPr>
      </p:pic>
      <p:sp>
        <p:nvSpPr>
          <p:cNvPr id="564" name="Google Shape;564;p83"/>
          <p:cNvSpPr/>
          <p:nvPr/>
        </p:nvSpPr>
        <p:spPr>
          <a:xfrm>
            <a:off x="142844" y="142852"/>
            <a:ext cx="7964040" cy="55399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rgbClr val="7030A0"/>
              </a:buClr>
              <a:buSzPts val="2000"/>
              <a:buFont typeface="Arial"/>
              <a:buNone/>
            </a:pPr>
            <a:r>
              <a:rPr b="1" lang="en-IN" sz="2000">
                <a:solidFill>
                  <a:srgbClr val="7030A0"/>
                </a:solidFill>
                <a:latin typeface="Arial"/>
                <a:ea typeface="Arial"/>
                <a:cs typeface="Arial"/>
                <a:sym typeface="Arial"/>
              </a:rPr>
              <a:t>                                 (i) Distribution factor (K</a:t>
            </a:r>
            <a:r>
              <a:rPr b="1" baseline="-25000" lang="en-IN" sz="2000">
                <a:solidFill>
                  <a:srgbClr val="7030A0"/>
                </a:solidFill>
                <a:latin typeface="Arial"/>
                <a:ea typeface="Arial"/>
                <a:cs typeface="Arial"/>
                <a:sym typeface="Arial"/>
              </a:rPr>
              <a:t>d</a:t>
            </a:r>
            <a:r>
              <a:rPr b="1" lang="en-IN" sz="2000">
                <a:solidFill>
                  <a:srgbClr val="7030A0"/>
                </a:solidFill>
                <a:latin typeface="Arial"/>
                <a:ea typeface="Arial"/>
                <a:cs typeface="Arial"/>
                <a:sym typeface="Arial"/>
              </a:rPr>
              <a:t>) or breadth factor</a:t>
            </a:r>
            <a:r>
              <a:rPr b="1" lang="en-IN" sz="3000">
                <a:solidFill>
                  <a:srgbClr val="7030A0"/>
                </a:solidFill>
                <a:latin typeface="Arial"/>
                <a:ea typeface="Arial"/>
                <a:cs typeface="Arial"/>
                <a:sym typeface="Arial"/>
              </a:rPr>
              <a:t>:</a:t>
            </a:r>
            <a:endParaRPr/>
          </a:p>
        </p:txBody>
      </p:sp>
      <p:sp>
        <p:nvSpPr>
          <p:cNvPr id="565" name="Google Shape;565;p83"/>
          <p:cNvSpPr/>
          <p:nvPr/>
        </p:nvSpPr>
        <p:spPr>
          <a:xfrm>
            <a:off x="714348" y="928670"/>
            <a:ext cx="8072494" cy="646331"/>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IN" sz="1800">
                <a:solidFill>
                  <a:schemeClr val="dk1"/>
                </a:solidFill>
                <a:latin typeface="Arial"/>
                <a:ea typeface="Arial"/>
                <a:cs typeface="Arial"/>
                <a:sym typeface="Arial"/>
              </a:rPr>
              <a:t>A winding with only one slot per pole per phase is called a concentrated winding.</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84"/>
          <p:cNvSpPr txBox="1"/>
          <p:nvPr>
            <p:ph type="title"/>
          </p:nvPr>
        </p:nvSpPr>
        <p:spPr>
          <a:xfrm>
            <a:off x="71406" y="-2143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IN" sz="2400">
                <a:solidFill>
                  <a:srgbClr val="7030A0"/>
                </a:solidFill>
              </a:rPr>
              <a:t>                                (ii) Pitch factor (Kp) or chord factor (Kc):</a:t>
            </a:r>
            <a:endParaRPr sz="2400">
              <a:solidFill>
                <a:srgbClr val="7030A0"/>
              </a:solidFill>
            </a:endParaRPr>
          </a:p>
        </p:txBody>
      </p:sp>
      <p:sp>
        <p:nvSpPr>
          <p:cNvPr id="571" name="Google Shape;571;p84"/>
          <p:cNvSpPr txBox="1"/>
          <p:nvPr>
            <p:ph idx="1" type="body"/>
          </p:nvPr>
        </p:nvSpPr>
        <p:spPr>
          <a:xfrm>
            <a:off x="0" y="928670"/>
            <a:ext cx="8858312" cy="6215082"/>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1800"/>
              <a:buChar char="•"/>
            </a:pPr>
            <a:r>
              <a:rPr lang="en-IN" sz="1800"/>
              <a:t>A coil whose sides are separated by one pole pitch (i.e., coil span is 180 electrical) is called a full-pitch coil.</a:t>
            </a:r>
            <a:endParaRPr/>
          </a:p>
          <a:p>
            <a:pPr indent="-342900" lvl="0" marL="342900" rtl="0" algn="just">
              <a:spcBef>
                <a:spcPts val="360"/>
              </a:spcBef>
              <a:spcAft>
                <a:spcPts val="0"/>
              </a:spcAft>
              <a:buClr>
                <a:schemeClr val="dk1"/>
              </a:buClr>
              <a:buSzPts val="1800"/>
              <a:buChar char="•"/>
            </a:pPr>
            <a:r>
              <a:rPr lang="en-IN" sz="1800"/>
              <a:t>With a full-pitch coil, the e.m.f.s induced in the two coil sides are in phase with each other and the resultant e.m.f. is the arithmetic sum of individual e.m.fs.</a:t>
            </a:r>
            <a:endParaRPr/>
          </a:p>
          <a:p>
            <a:pPr indent="-342900" lvl="0" marL="342900" rtl="0" algn="just">
              <a:spcBef>
                <a:spcPts val="360"/>
              </a:spcBef>
              <a:spcAft>
                <a:spcPts val="0"/>
              </a:spcAft>
              <a:buClr>
                <a:schemeClr val="dk1"/>
              </a:buClr>
              <a:buSzPts val="1800"/>
              <a:buChar char="•"/>
            </a:pPr>
            <a:r>
              <a:rPr lang="en-IN" sz="1800"/>
              <a:t>However the waveform of the resultant e.m.f. can be improved by making the coil pitch less than a pole pitch. Such a coil is called short-pitch coil.</a:t>
            </a:r>
            <a:endParaRPr/>
          </a:p>
          <a:p>
            <a:pPr indent="-342900" lvl="0" marL="342900" rtl="0" algn="l">
              <a:spcBef>
                <a:spcPts val="360"/>
              </a:spcBef>
              <a:spcAft>
                <a:spcPts val="0"/>
              </a:spcAft>
              <a:buClr>
                <a:schemeClr val="dk1"/>
              </a:buClr>
              <a:buSzPts val="1800"/>
              <a:buChar char="•"/>
            </a:pPr>
            <a:r>
              <a:rPr lang="en-IN" sz="1800"/>
              <a:t>The e.m.f. induced in a short-pitch coil is less than that of a full pitch coil.</a:t>
            </a:r>
            <a:endParaRPr/>
          </a:p>
          <a:p>
            <a:pPr indent="-184150" lvl="0" marL="342900" rtl="0" algn="l">
              <a:spcBef>
                <a:spcPts val="500"/>
              </a:spcBef>
              <a:spcAft>
                <a:spcPts val="0"/>
              </a:spcAft>
              <a:buClr>
                <a:schemeClr val="dk1"/>
              </a:buClr>
              <a:buSzPts val="2500"/>
              <a:buNone/>
            </a:pPr>
            <a:r>
              <a:t/>
            </a:r>
            <a:endParaRPr sz="2500"/>
          </a:p>
          <a:p>
            <a:pPr indent="-342900" lvl="0" marL="342900" rtl="0" algn="l">
              <a:spcBef>
                <a:spcPts val="400"/>
              </a:spcBef>
              <a:spcAft>
                <a:spcPts val="0"/>
              </a:spcAft>
              <a:buClr>
                <a:schemeClr val="dk1"/>
              </a:buClr>
              <a:buSzPts val="2000"/>
              <a:buChar char="•"/>
            </a:pPr>
            <a:r>
              <a:rPr lang="en-IN" sz="2000"/>
              <a:t>In general, if the coil span falls short of full-pitch by an angle α (electrical)  then K</a:t>
            </a:r>
            <a:r>
              <a:rPr baseline="-25000" lang="en-IN" sz="2000"/>
              <a:t>p</a:t>
            </a:r>
            <a:r>
              <a:rPr lang="en-IN" sz="2000"/>
              <a:t> =cos α/2</a:t>
            </a:r>
            <a:endParaRPr baseline="-25000" sz="2000"/>
          </a:p>
        </p:txBody>
      </p:sp>
      <p:pic>
        <p:nvPicPr>
          <p:cNvPr id="572" name="Google Shape;572;p84"/>
          <p:cNvPicPr preferRelativeResize="0"/>
          <p:nvPr/>
        </p:nvPicPr>
        <p:blipFill rotWithShape="1">
          <a:blip r:embed="rId3">
            <a:alphaModFix/>
          </a:blip>
          <a:srcRect b="0" l="0" r="0" t="0"/>
          <a:stretch/>
        </p:blipFill>
        <p:spPr>
          <a:xfrm>
            <a:off x="1000100" y="4429132"/>
            <a:ext cx="6079995" cy="1143008"/>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85"/>
          <p:cNvSpPr txBox="1"/>
          <p:nvPr>
            <p:ph idx="4294967295" type="title"/>
          </p:nvPr>
        </p:nvSpPr>
        <p:spPr>
          <a:xfrm>
            <a:off x="414366" y="-2143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IN" sz="3800">
                <a:solidFill>
                  <a:srgbClr val="92D050"/>
                </a:solidFill>
              </a:rPr>
              <a:t>           EMF Equation of Alternator</a:t>
            </a:r>
            <a:endParaRPr/>
          </a:p>
        </p:txBody>
      </p:sp>
      <p:pic>
        <p:nvPicPr>
          <p:cNvPr id="578" name="Google Shape;578;p85"/>
          <p:cNvPicPr preferRelativeResize="0"/>
          <p:nvPr/>
        </p:nvPicPr>
        <p:blipFill rotWithShape="1">
          <a:blip r:embed="rId3">
            <a:alphaModFix/>
          </a:blip>
          <a:srcRect b="0" l="0" r="0" t="0"/>
          <a:stretch/>
        </p:blipFill>
        <p:spPr>
          <a:xfrm>
            <a:off x="857224" y="928670"/>
            <a:ext cx="7786741" cy="5214974"/>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86"/>
          <p:cNvPicPr preferRelativeResize="0"/>
          <p:nvPr/>
        </p:nvPicPr>
        <p:blipFill rotWithShape="1">
          <a:blip r:embed="rId3">
            <a:alphaModFix/>
          </a:blip>
          <a:srcRect b="0" l="0" r="0" t="0"/>
          <a:stretch/>
        </p:blipFill>
        <p:spPr>
          <a:xfrm>
            <a:off x="3857620" y="1500174"/>
            <a:ext cx="1714512" cy="651515"/>
          </a:xfrm>
          <a:prstGeom prst="rect">
            <a:avLst/>
          </a:prstGeom>
          <a:noFill/>
          <a:ln>
            <a:noFill/>
          </a:ln>
        </p:spPr>
      </p:pic>
      <p:sp>
        <p:nvSpPr>
          <p:cNvPr id="584" name="Google Shape;584;p86"/>
          <p:cNvSpPr/>
          <p:nvPr/>
        </p:nvSpPr>
        <p:spPr>
          <a:xfrm>
            <a:off x="1571604" y="1643050"/>
            <a:ext cx="60144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with</a:t>
            </a:r>
            <a:endParaRPr sz="1800">
              <a:solidFill>
                <a:schemeClr val="dk1"/>
              </a:solidFill>
              <a:latin typeface="Arial"/>
              <a:ea typeface="Arial"/>
              <a:cs typeface="Arial"/>
              <a:sym typeface="Arial"/>
            </a:endParaRPr>
          </a:p>
        </p:txBody>
      </p:sp>
      <p:pic>
        <p:nvPicPr>
          <p:cNvPr id="585" name="Google Shape;585;p86"/>
          <p:cNvPicPr preferRelativeResize="0"/>
          <p:nvPr/>
        </p:nvPicPr>
        <p:blipFill rotWithShape="1">
          <a:blip r:embed="rId4">
            <a:alphaModFix/>
          </a:blip>
          <a:srcRect b="0" l="0" r="0" t="0"/>
          <a:stretch/>
        </p:blipFill>
        <p:spPr>
          <a:xfrm>
            <a:off x="571472" y="1000108"/>
            <a:ext cx="7613650" cy="406400"/>
          </a:xfrm>
          <a:prstGeom prst="rect">
            <a:avLst/>
          </a:prstGeom>
          <a:noFill/>
          <a:ln>
            <a:noFill/>
          </a:ln>
        </p:spPr>
      </p:pic>
      <p:pic>
        <p:nvPicPr>
          <p:cNvPr id="586" name="Google Shape;586;p86"/>
          <p:cNvPicPr preferRelativeResize="0"/>
          <p:nvPr/>
        </p:nvPicPr>
        <p:blipFill rotWithShape="1">
          <a:blip r:embed="rId5">
            <a:alphaModFix/>
          </a:blip>
          <a:srcRect b="0" l="0" r="0" t="0"/>
          <a:stretch/>
        </p:blipFill>
        <p:spPr>
          <a:xfrm>
            <a:off x="500034" y="2071678"/>
            <a:ext cx="7734300" cy="2413000"/>
          </a:xfrm>
          <a:prstGeom prst="rect">
            <a:avLst/>
          </a:prstGeom>
          <a:noFill/>
          <a:ln>
            <a:noFill/>
          </a:ln>
        </p:spPr>
      </p:pic>
      <p:sp>
        <p:nvSpPr>
          <p:cNvPr id="587" name="Google Shape;587;p86"/>
          <p:cNvSpPr/>
          <p:nvPr/>
        </p:nvSpPr>
        <p:spPr>
          <a:xfrm>
            <a:off x="2143108" y="1643050"/>
            <a:ext cx="166994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K</a:t>
            </a:r>
            <a:r>
              <a:rPr baseline="-25000" lang="en-IN" sz="1800">
                <a:solidFill>
                  <a:schemeClr val="dk1"/>
                </a:solidFill>
                <a:latin typeface="Arial"/>
                <a:ea typeface="Arial"/>
                <a:cs typeface="Arial"/>
                <a:sym typeface="Arial"/>
              </a:rPr>
              <a:t>p</a:t>
            </a:r>
            <a:r>
              <a:rPr lang="en-IN" sz="1800">
                <a:solidFill>
                  <a:schemeClr val="dk1"/>
                </a:solidFill>
                <a:latin typeface="Arial"/>
                <a:ea typeface="Arial"/>
                <a:cs typeface="Arial"/>
                <a:sym typeface="Arial"/>
              </a:rPr>
              <a:t> =cos α/2 and</a:t>
            </a:r>
            <a:endParaRPr sz="1800">
              <a:solidFill>
                <a:schemeClr val="dk1"/>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87"/>
          <p:cNvSpPr txBox="1"/>
          <p:nvPr>
            <p:ph type="title"/>
          </p:nvPr>
        </p:nvSpPr>
        <p:spPr>
          <a:xfrm>
            <a:off x="457200" y="-14290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IN" sz="3600">
                <a:solidFill>
                  <a:srgbClr val="92D050"/>
                </a:solidFill>
              </a:rPr>
              <a:t>Formulae </a:t>
            </a:r>
            <a:endParaRPr/>
          </a:p>
        </p:txBody>
      </p:sp>
      <p:pic>
        <p:nvPicPr>
          <p:cNvPr id="593" name="Google Shape;593;p87"/>
          <p:cNvPicPr preferRelativeResize="0"/>
          <p:nvPr>
            <p:ph idx="1" type="body"/>
          </p:nvPr>
        </p:nvPicPr>
        <p:blipFill rotWithShape="1">
          <a:blip r:embed="rId3">
            <a:alphaModFix/>
          </a:blip>
          <a:srcRect b="0" l="0" r="0" t="0"/>
          <a:stretch/>
        </p:blipFill>
        <p:spPr>
          <a:xfrm>
            <a:off x="785786" y="714356"/>
            <a:ext cx="1089660" cy="769620"/>
          </a:xfrm>
          <a:prstGeom prst="rect">
            <a:avLst/>
          </a:prstGeom>
          <a:noFill/>
          <a:ln>
            <a:noFill/>
          </a:ln>
        </p:spPr>
      </p:pic>
      <p:pic>
        <p:nvPicPr>
          <p:cNvPr id="594" name="Google Shape;594;p87"/>
          <p:cNvPicPr preferRelativeResize="0"/>
          <p:nvPr/>
        </p:nvPicPr>
        <p:blipFill rotWithShape="1">
          <a:blip r:embed="rId4">
            <a:alphaModFix/>
          </a:blip>
          <a:srcRect b="0" l="0" r="0" t="0"/>
          <a:stretch/>
        </p:blipFill>
        <p:spPr>
          <a:xfrm>
            <a:off x="2164007" y="714356"/>
            <a:ext cx="6979993" cy="1857388"/>
          </a:xfrm>
          <a:prstGeom prst="rect">
            <a:avLst/>
          </a:prstGeom>
          <a:noFill/>
          <a:ln>
            <a:noFill/>
          </a:ln>
        </p:spPr>
      </p:pic>
      <p:pic>
        <p:nvPicPr>
          <p:cNvPr id="595" name="Google Shape;595;p87"/>
          <p:cNvPicPr preferRelativeResize="0"/>
          <p:nvPr/>
        </p:nvPicPr>
        <p:blipFill rotWithShape="1">
          <a:blip r:embed="rId5">
            <a:alphaModFix/>
          </a:blip>
          <a:srcRect b="0" l="0" r="0" t="0"/>
          <a:stretch/>
        </p:blipFill>
        <p:spPr>
          <a:xfrm>
            <a:off x="6579784" y="1071546"/>
            <a:ext cx="2278496" cy="865829"/>
          </a:xfrm>
          <a:prstGeom prst="rect">
            <a:avLst/>
          </a:prstGeom>
          <a:noFill/>
          <a:ln>
            <a:noFill/>
          </a:ln>
        </p:spPr>
      </p:pic>
      <p:pic>
        <p:nvPicPr>
          <p:cNvPr id="596" name="Google Shape;596;p87"/>
          <p:cNvPicPr preferRelativeResize="0"/>
          <p:nvPr/>
        </p:nvPicPr>
        <p:blipFill rotWithShape="1">
          <a:blip r:embed="rId6">
            <a:alphaModFix/>
          </a:blip>
          <a:srcRect b="0" l="0" r="0" t="0"/>
          <a:stretch/>
        </p:blipFill>
        <p:spPr>
          <a:xfrm>
            <a:off x="357158" y="3214686"/>
            <a:ext cx="8072494" cy="2246778"/>
          </a:xfrm>
          <a:prstGeom prst="rect">
            <a:avLst/>
          </a:prstGeom>
          <a:noFill/>
          <a:ln>
            <a:noFill/>
          </a:ln>
        </p:spPr>
      </p:pic>
      <p:pic>
        <p:nvPicPr>
          <p:cNvPr id="597" name="Google Shape;597;p87"/>
          <p:cNvPicPr preferRelativeResize="0"/>
          <p:nvPr/>
        </p:nvPicPr>
        <p:blipFill rotWithShape="1">
          <a:blip r:embed="rId7">
            <a:alphaModFix/>
          </a:blip>
          <a:srcRect b="0" l="0" r="0" t="0"/>
          <a:stretch/>
        </p:blipFill>
        <p:spPr>
          <a:xfrm>
            <a:off x="0" y="2643182"/>
            <a:ext cx="9001156" cy="425404"/>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88"/>
          <p:cNvPicPr preferRelativeResize="0"/>
          <p:nvPr/>
        </p:nvPicPr>
        <p:blipFill rotWithShape="1">
          <a:blip r:embed="rId3">
            <a:alphaModFix/>
          </a:blip>
          <a:srcRect b="0" l="0" r="0" t="0"/>
          <a:stretch/>
        </p:blipFill>
        <p:spPr>
          <a:xfrm>
            <a:off x="385753" y="1000108"/>
            <a:ext cx="8343247" cy="4857784"/>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89"/>
          <p:cNvSpPr/>
          <p:nvPr/>
        </p:nvSpPr>
        <p:spPr>
          <a:xfrm>
            <a:off x="1905001" y="2209801"/>
            <a:ext cx="5334987" cy="132343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IN" sz="8000">
                <a:solidFill>
                  <a:srgbClr val="515151"/>
                </a:solidFill>
                <a:latin typeface="Arial"/>
                <a:ea typeface="Arial"/>
                <a:cs typeface="Arial"/>
                <a:sym typeface="Arial"/>
              </a:rPr>
              <a:t>Thank You</a:t>
            </a:r>
            <a:endParaRPr/>
          </a:p>
        </p:txBody>
      </p:sp>
      <p:sp>
        <p:nvSpPr>
          <p:cNvPr id="608" name="Google Shape;608;p89"/>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