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</p:sldIdLst>
  <p:sldSz cy="6858000" cx="9144000"/>
  <p:notesSz cx="6858000" cy="9144000"/>
  <p:embeddedFontLst>
    <p:embeddedFont>
      <p:font typeface="Noto Sans Symbols"/>
      <p:regular r:id="rId78"/>
      <p:bold r:id="rId7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font" Target="fonts/NotoSansSymbols-bold.fntdata"/><Relationship Id="rId34" Type="http://schemas.openxmlformats.org/officeDocument/2006/relationships/slide" Target="slides/slide28.xml"/><Relationship Id="rId78" Type="http://schemas.openxmlformats.org/officeDocument/2006/relationships/font" Target="fonts/NotoSansSymbols-regular.fntdata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7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n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n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4" name="Google Shape;174;p1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2" name="Google Shape;192;p13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4" name="Google Shape;204;p15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0" name="Google Shape;210;p1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6" name="Google Shape;216;p17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2" name="Google Shape;222;p1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8" name="Google Shape;228;p19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4" name="Google Shape;234;p2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0" name="Google Shape;240;p21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6" name="Google Shape;246;p2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3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2" name="Google Shape;252;p23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4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8" name="Google Shape;258;p2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5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4" name="Google Shape;264;p25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0" name="Google Shape;270;p2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7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6" name="Google Shape;276;p27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2" name="Google Shape;282;p2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9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8" name="Google Shape;288;p29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96" name="Google Shape;296;p3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1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02" name="Google Shape;302;p31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10" name="Google Shape;310;p3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3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16" name="Google Shape;316;p33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24" name="Google Shape;324;p3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5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30" name="Google Shape;330;p35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6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36" name="Google Shape;336;p3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7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44" name="Google Shape;344;p37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50" name="Google Shape;350;p3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9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58" name="Google Shape;358;p39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64" name="Google Shape;364;p4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1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70" name="Google Shape;370;p41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76" name="Google Shape;376;p4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3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82" name="Google Shape;382;p43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4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88" name="Google Shape;388;p4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5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94" name="Google Shape;394;p45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6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00" name="Google Shape;400;p4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7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06" name="Google Shape;406;p47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12" name="Google Shape;412;p4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9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18" name="Google Shape;418;p49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24" name="Google Shape;424;p5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1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30" name="Google Shape;430;p51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36" name="Google Shape;436;p5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3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42" name="Google Shape;442;p53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4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48" name="Google Shape;448;p5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5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54" name="Google Shape;454;p55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6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60" name="Google Shape;460;p5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7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66" name="Google Shape;466;p57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72" name="Google Shape;472;p5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9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59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0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60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1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61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2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2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3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63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64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64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5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65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6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66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67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67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8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68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69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69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70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70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71:notes"/>
          <p:cNvSpPr txBox="1"/>
          <p:nvPr>
            <p:ph idx="1" type="body"/>
          </p:nvPr>
        </p:nvSpPr>
        <p:spPr>
          <a:xfrm>
            <a:off x="685800" y="4343400"/>
            <a:ext cx="5476875" cy="410527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71:notes"/>
          <p:cNvSpPr/>
          <p:nvPr>
            <p:ph idx="2" type="sldImg"/>
          </p:nvPr>
        </p:nvSpPr>
        <p:spPr>
          <a:xfrm>
            <a:off x="-11798300" y="-11796712"/>
            <a:ext cx="11790362" cy="1248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>
                <a:solidFill>
                  <a:srgbClr val="FF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b="0" i="0" sz="120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idx="4294967295" type="title"/>
          </p:nvPr>
        </p:nvSpPr>
        <p:spPr>
          <a:xfrm>
            <a:off x="13716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Unit-III</a:t>
            </a:r>
            <a:b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Algebraic Structures</a:t>
            </a:r>
            <a:endParaRPr/>
          </a:p>
        </p:txBody>
      </p:sp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13716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Algebraic systems Examples and general properties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A50021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Semi groups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A50021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Monoids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A50021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Groups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A50021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 groups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Algebraic systems</a:t>
            </a:r>
            <a:endParaRPr/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 = {1,2,3,4,…..</a:t>
            </a:r>
            <a:r>
              <a:rPr b="1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∝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} = Set of all natural numbers.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Z = { 0,  </a:t>
            </a:r>
            <a:r>
              <a:rPr b="1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1,  </a:t>
            </a:r>
            <a:r>
              <a:rPr b="1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2,  </a:t>
            </a:r>
            <a:r>
              <a:rPr b="1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3,  </a:t>
            </a:r>
            <a:r>
              <a:rPr b="1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,  ….. </a:t>
            </a:r>
            <a:r>
              <a:rPr b="1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∝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 = Set of all integers.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Q = Set of all rational numbers.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R = Set of all real numbers.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Binary Operation: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binary operator * is said to be a binary operation (closed operation) on a non empty set A, if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a *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    for all     a,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   (Closure property).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Ex: The set N is closed with respect to addition and multiplication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but not w.r.t subtraction and division.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Algebraic System: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set ‘A’ with one or more binary(closed) operations defined on it is called an algebraic system.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Ex:  (N, + ),   (Z, +,  – ),  (R, +, 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, –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are algebraic systems.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685800" y="4572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Properties</a:t>
            </a:r>
            <a:endParaRPr/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990600" y="1447800"/>
            <a:ext cx="77724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Commutative: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*  be a binary operation on a set A.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The operation  *  is said  to be commutative in A if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a * b=  b * a  for all a, b in A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Associativity: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*  be a binary operation on a set A.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The operation  *  is said  to be associative in A if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(a * b) * c = a *( b * c)   for all a, b, c in A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Identity: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an algebraic system (A, *)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element ‘e’ in A is said to be an identity element of A if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a * e = e * a = a    for all  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an algebraic system (A, *), the identity element, if exists, is unique.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Inverse: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Let (A, *) be an algebraic system with identity ‘e’. Let  a  be an element in A. An element  b  is said to be inverse of A if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a * b = b * a = e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1219200" y="457200"/>
            <a:ext cx="7162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Semi group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990600" y="1447800"/>
            <a:ext cx="77724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Semi Group: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 algebraic system (A, *) is said to be a semi group if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1. * is closed operation on A.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2. * is an associative operation, for all a, b, c in A.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(N, +) is a semi group.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(N, .) is a semi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(N,  –  ) is not a semi group.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Monoid: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 algebraic system (A, *) is said to be a 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monoid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the following conditions are satisfied.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1)   *  is a closed operation in A.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2)   *  is an associative operation in A.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3)  There is an identity in 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609600" y="6096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Monoid</a:t>
            </a:r>
            <a:endParaRPr/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990600" y="1371600"/>
            <a:ext cx="77724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800"/>
              <a:buFont typeface="Noto Sans Symbols"/>
              <a:buChar char="■"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the set  ‘N’ is a monoid with respect to multiplication.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Here, N = {1,2,3,4,……}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1.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We know that product of two natural numbers is again a natural number.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i.e., a.b = b.a   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Multiplication is a closed operation.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Multiplication of natural numbers is associative.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i.e., (a.b).c = a.(b.c)    for all a,b,c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We have,  1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  such that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a.1 = 1.a = a  for all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Identity element exists, and 1 is the identity element.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Hence, N is a monoid with respect to multiplication.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1066800" y="609600"/>
            <a:ext cx="7762875" cy="611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Subsemigroup &amp; submonoid</a:t>
            </a:r>
            <a:endParaRPr/>
          </a:p>
        </p:txBody>
      </p:sp>
      <p:sp>
        <p:nvSpPr>
          <p:cNvPr id="133" name="Google Shape;133;p20"/>
          <p:cNvSpPr txBox="1"/>
          <p:nvPr>
            <p:ph idx="1" type="body"/>
          </p:nvPr>
        </p:nvSpPr>
        <p:spPr>
          <a:xfrm>
            <a:off x="1066800" y="1371600"/>
            <a:ext cx="7762875" cy="4835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Subsemigroup 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Let (S, * ) be a semigroup and let T be a subset of S. If T is closed under operation * , then (T, * ) is called a subsemigroup of (S, * ).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Ex: (N, .) is semigroup and T is set of multiples of positive integer m then (T,.) is a sub semigroup.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Submonoid : 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(S, * ) be a monoid with identity e, and let T be a non- empty subset of S. If T is closed under the operation * and e </a:t>
            </a:r>
            <a:r>
              <a:rPr b="0" i="0" lang="en-US" sz="24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T, then (T, * ) is called a submonoid of (S, * 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title"/>
          </p:nvPr>
        </p:nvSpPr>
        <p:spPr>
          <a:xfrm>
            <a:off x="381000" y="3810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</a:t>
            </a:r>
            <a:endParaRPr/>
          </a:p>
        </p:txBody>
      </p:sp>
      <p:sp>
        <p:nvSpPr>
          <p:cNvPr id="139" name="Google Shape;139;p21"/>
          <p:cNvSpPr txBox="1"/>
          <p:nvPr>
            <p:ph idx="1" type="body"/>
          </p:nvPr>
        </p:nvSpPr>
        <p:spPr>
          <a:xfrm>
            <a:off x="838200" y="1447800"/>
            <a:ext cx="77724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800"/>
              <a:buFont typeface="Noto Sans Symbols"/>
              <a:buChar char="■"/>
            </a:pP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Group: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 algebraic system (G, *) is said to be a 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 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the following conditions are satisfied.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1) *  is a closed operation.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2) *  is an associative operation.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3)  There is an identity in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4)  Every element in G has inverse in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800"/>
              <a:buFont typeface="Noto Sans Symbols"/>
              <a:buChar char="■"/>
            </a:pP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Abelian group (Commutative group): 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group (G, *) is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said to be </a:t>
            </a:r>
            <a:r>
              <a:rPr b="1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abelian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(or </a:t>
            </a:r>
            <a:r>
              <a:rPr b="1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commutative) 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if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a * b  = b * a     a, b  G.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914400" y="685800"/>
            <a:ext cx="7772400" cy="53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b="0" i="0" lang="en-US" sz="2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Algebraic systems</a:t>
            </a:r>
            <a:endParaRPr/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Abelian groups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Groups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Monoids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Semi groups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Algebraic systems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  <a:endParaRPr/>
          </a:p>
        </p:txBody>
      </p:sp>
      <p:cxnSp>
        <p:nvCxnSpPr>
          <p:cNvPr id="146" name="Google Shape;146;p22"/>
          <p:cNvCxnSpPr/>
          <p:nvPr/>
        </p:nvCxnSpPr>
        <p:spPr>
          <a:xfrm>
            <a:off x="2819400" y="3429000"/>
            <a:ext cx="1587" cy="3810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7" name="Google Shape;147;p22"/>
          <p:cNvCxnSpPr/>
          <p:nvPr/>
        </p:nvCxnSpPr>
        <p:spPr>
          <a:xfrm>
            <a:off x="4572000" y="3429000"/>
            <a:ext cx="1587" cy="3810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8" name="Google Shape;148;p22"/>
          <p:cNvCxnSpPr/>
          <p:nvPr/>
        </p:nvCxnSpPr>
        <p:spPr>
          <a:xfrm>
            <a:off x="2819400" y="3810000"/>
            <a:ext cx="17526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9" name="Google Shape;149;p22"/>
          <p:cNvCxnSpPr/>
          <p:nvPr/>
        </p:nvCxnSpPr>
        <p:spPr>
          <a:xfrm>
            <a:off x="2819400" y="3429000"/>
            <a:ext cx="17526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0" name="Google Shape;150;p22"/>
          <p:cNvCxnSpPr/>
          <p:nvPr/>
        </p:nvCxnSpPr>
        <p:spPr>
          <a:xfrm>
            <a:off x="2590800" y="3276600"/>
            <a:ext cx="1587" cy="9906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1" name="Google Shape;151;p22"/>
          <p:cNvCxnSpPr/>
          <p:nvPr/>
        </p:nvCxnSpPr>
        <p:spPr>
          <a:xfrm>
            <a:off x="2590800" y="4267200"/>
            <a:ext cx="24384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2" name="Google Shape;152;p22"/>
          <p:cNvCxnSpPr/>
          <p:nvPr/>
        </p:nvCxnSpPr>
        <p:spPr>
          <a:xfrm>
            <a:off x="5029200" y="3276600"/>
            <a:ext cx="1587" cy="9906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3" name="Google Shape;153;p22"/>
          <p:cNvCxnSpPr/>
          <p:nvPr/>
        </p:nvCxnSpPr>
        <p:spPr>
          <a:xfrm>
            <a:off x="2590800" y="3276600"/>
            <a:ext cx="24384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4" name="Google Shape;154;p22"/>
          <p:cNvCxnSpPr/>
          <p:nvPr/>
        </p:nvCxnSpPr>
        <p:spPr>
          <a:xfrm>
            <a:off x="2286000" y="3048000"/>
            <a:ext cx="1587" cy="16764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" name="Google Shape;155;p22"/>
          <p:cNvCxnSpPr/>
          <p:nvPr/>
        </p:nvCxnSpPr>
        <p:spPr>
          <a:xfrm>
            <a:off x="5257800" y="3048000"/>
            <a:ext cx="1587" cy="16764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6" name="Google Shape;156;p22"/>
          <p:cNvCxnSpPr/>
          <p:nvPr/>
        </p:nvCxnSpPr>
        <p:spPr>
          <a:xfrm>
            <a:off x="2286000" y="4724400"/>
            <a:ext cx="29718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7" name="Google Shape;157;p22"/>
          <p:cNvCxnSpPr/>
          <p:nvPr/>
        </p:nvCxnSpPr>
        <p:spPr>
          <a:xfrm>
            <a:off x="2286000" y="3048000"/>
            <a:ext cx="29718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8" name="Google Shape;158;p22"/>
          <p:cNvCxnSpPr/>
          <p:nvPr/>
        </p:nvCxnSpPr>
        <p:spPr>
          <a:xfrm>
            <a:off x="1981200" y="2819400"/>
            <a:ext cx="1587" cy="23622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9" name="Google Shape;159;p22"/>
          <p:cNvCxnSpPr/>
          <p:nvPr/>
        </p:nvCxnSpPr>
        <p:spPr>
          <a:xfrm>
            <a:off x="5638800" y="2819400"/>
            <a:ext cx="1587" cy="23622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0" name="Google Shape;160;p22"/>
          <p:cNvCxnSpPr/>
          <p:nvPr/>
        </p:nvCxnSpPr>
        <p:spPr>
          <a:xfrm>
            <a:off x="1981200" y="5181600"/>
            <a:ext cx="36576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1" name="Google Shape;161;p22"/>
          <p:cNvCxnSpPr/>
          <p:nvPr/>
        </p:nvCxnSpPr>
        <p:spPr>
          <a:xfrm>
            <a:off x="1981200" y="2819400"/>
            <a:ext cx="36576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1752600" y="2590800"/>
            <a:ext cx="1587" cy="32766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3" name="Google Shape;163;p22"/>
          <p:cNvCxnSpPr/>
          <p:nvPr/>
        </p:nvCxnSpPr>
        <p:spPr>
          <a:xfrm>
            <a:off x="6019800" y="2590800"/>
            <a:ext cx="1587" cy="32766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4" name="Google Shape;164;p22"/>
          <p:cNvCxnSpPr/>
          <p:nvPr/>
        </p:nvCxnSpPr>
        <p:spPr>
          <a:xfrm>
            <a:off x="1752600" y="5867400"/>
            <a:ext cx="42672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5" name="Google Shape;165;p22"/>
          <p:cNvCxnSpPr/>
          <p:nvPr/>
        </p:nvCxnSpPr>
        <p:spPr>
          <a:xfrm>
            <a:off x="1752600" y="2590800"/>
            <a:ext cx="42672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type="title"/>
          </p:nvPr>
        </p:nvSpPr>
        <p:spPr>
          <a:xfrm>
            <a:off x="1143000" y="4572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endParaRPr/>
          </a:p>
        </p:txBody>
      </p:sp>
      <p:sp>
        <p:nvSpPr>
          <p:cNvPr id="171" name="Google Shape;171;p23"/>
          <p:cNvSpPr txBox="1"/>
          <p:nvPr>
            <p:ph idx="1" type="body"/>
          </p:nvPr>
        </p:nvSpPr>
        <p:spPr>
          <a:xfrm>
            <a:off x="914400" y="1295400"/>
            <a:ext cx="77724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 Group (G, * ) the following properties hold good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Identity element is unique.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Inverse of an element is unique.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Cancellation laws hold good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a * b = a * c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b =  c     (left cancellation law)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a * c = b * c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=  b     (Right cancellation law)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4.  (a * b)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=  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 group, the identity element is its own inverse.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1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Order of a group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 number of elements in a group is called order of the group.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Finite group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If the order of a group G  is finite, then G is called a finite group.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that, the set of all integers is a group with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respect  to  addition.</a:t>
            </a:r>
            <a:endParaRPr/>
          </a:p>
        </p:txBody>
      </p:sp>
      <p:sp>
        <p:nvSpPr>
          <p:cNvPr id="177" name="Google Shape;177;p24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 Let  Z = set of all integers.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Let a, b, c are any three elements of Z.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 property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We know that, Sum of two integers is again an integer.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i.e.,   a +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  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We know that addition of integers is associative.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i.e., (a+b)+c = a+(b+c)    for all a,b,c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We have   0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  and   a + 0 = a   for all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Identity element exists, and  ‘0’ is the identity element.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To each 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, we have  – a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 such that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a + ( – a  ) = 0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Each element in Z has an inverse.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183" name="Google Shape;183;p25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Commutativity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We know that addition of integers is commutative.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i.e.,   a + b =  b +a    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Hence,  ( Z , + ) is an abelian group.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b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  set of all non zero real numbers is a group with respect to  multiplication .</a:t>
            </a:r>
            <a:endParaRPr/>
          </a:p>
        </p:txBody>
      </p:sp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 Let 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set of all non zero real numbers.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Let a, b, c are any three elements of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 property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We know that, product of two nonzero real numbers is again a nonzero real number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i.e.,   a .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We know that multiplication of real numbers is  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associative.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i.e., (a.b).c = a.(b.c)    for all a,b,c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We have   1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and   a .1 = a   for all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Identity element exists, and  ‘1’ is the identity element.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To each 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, we have  1/a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such that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a .(1/a) = 1         i.e.,  Each element in 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has an inverse.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type="title"/>
          </p:nvPr>
        </p:nvSpPr>
        <p:spPr>
          <a:xfrm>
            <a:off x="1066800" y="685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195" name="Google Shape;195;p27"/>
          <p:cNvSpPr txBox="1"/>
          <p:nvPr>
            <p:ph idx="1" type="body"/>
          </p:nvPr>
        </p:nvSpPr>
        <p:spPr>
          <a:xfrm>
            <a:off x="914400" y="14478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Commutativity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We know that multiplication of real numbers is 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commutative.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i.e.,   a . b =  b . a    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Hence,  (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 . ) is an abelian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 that set of all real numbers ‘R’ is not a group with respect to multiplication.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 We have  0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The multiplicative inverse of  0 does not exist.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Hence. R is not a group.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/>
          <p:nvPr>
            <p:ph type="title"/>
          </p:nvPr>
        </p:nvSpPr>
        <p:spPr>
          <a:xfrm>
            <a:off x="1066800" y="685800"/>
            <a:ext cx="7772400" cy="53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b="0" i="0" lang="en-US" sz="2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endParaRPr/>
          </a:p>
        </p:txBody>
      </p:sp>
      <p:sp>
        <p:nvSpPr>
          <p:cNvPr id="201" name="Google Shape;201;p28"/>
          <p:cNvSpPr txBox="1"/>
          <p:nvPr>
            <p:ph idx="1" type="body"/>
          </p:nvPr>
        </p:nvSpPr>
        <p:spPr>
          <a:xfrm>
            <a:off x="990600" y="1371600"/>
            <a:ext cx="77724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Let (Z, *) be an algebraic structure, where Z is the set of integers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and  the operation * is  defined by     n * m  =  maximum of (n, m). 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Show that (Z, *) is a semi group.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Is (Z, *) a monoid ?.  Justify your answer.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 Let a , b  and c  are any three integers.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Now,  a * b =  maximum of (a, b)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  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(a * b) * c  =  maximum of {a,b,c} =  a * (b * c)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(Z, *) is a semi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Identity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 There is no integer x such that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a * x =  maximum of (a, x)  = a     for all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Identity element does not exist. Hence, (Z, *) is not a monoid.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endParaRPr/>
          </a:p>
        </p:txBody>
      </p:sp>
      <p:sp>
        <p:nvSpPr>
          <p:cNvPr id="207" name="Google Shape;207;p29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the set of all strings ‘S’ is a monoid  under the operation ‘concatenation of strings’.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Is S  a group w.r.t the above operation? Justify your answer.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 Let us denote the operation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‘concatenation of strings’  by  +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Let 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three arbitrary strings in S.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Concatenation of two strings is again a string.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i.e., 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Concatenation of strings is associative.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(s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+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(s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) 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213" name="Google Shape;213;p30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Identity: We have null string 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λ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 such that  s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λ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S.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is a monoid.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 S is not a group, because the inverse of a non empty string does not exist under concatenation of strings.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endParaRPr/>
          </a:p>
        </p:txBody>
      </p:sp>
      <p:sp>
        <p:nvSpPr>
          <p:cNvPr id="219" name="Google Shape;219;p31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Let S be a finite set, and let F(S) be the collection of all functions f: S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under the operation   of composition of functions, then show that F(S) is a monoid.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Is S  a group w.r.t the above operation? Justify your answer.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three arbitrary functions on S.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Composition of two functions on S  is again a function on S.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i.e., 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F(S)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Associativity: Composition of functions is associative.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i.e., (f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o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(f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225" name="Google Shape;225;p32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Identity: We have identity function I : S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such that 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I = f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F(S) is a monoid.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 F(S) is not a group, because the inverse of a non bijective function on S does not exist.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If M is set of all non singular matrices of order ‘n x n’.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then show that M  is a group w.r.t. matrix multiplication. 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Is (M, *) an abelian group?.   Justify your answer.</a:t>
            </a:r>
            <a:endParaRPr/>
          </a:p>
        </p:txBody>
      </p:sp>
      <p:sp>
        <p:nvSpPr>
          <p:cNvPr id="231" name="Google Shape;231;p33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23875" lvl="0" marL="523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   Let A,B,C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M.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1.Closure  property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Product of two non singular matrices is again a non singular matrix, because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⏐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⏐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⏐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⏐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⏐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⏐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≠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  ( Since, A and B are nonsingular) 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i.e.,   AB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 .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Marix multiplication is  associative.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i.e., (AB)C = A(BC)    for all A,B,C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 .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We have   I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  and   A I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A  for all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 .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Identity element exists, and  ‘I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 is the identity element.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To each 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M, we have 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 such that </a:t>
            </a:r>
            <a:endParaRPr/>
          </a:p>
          <a:p>
            <a:pPr indent="-523875" lvl="0" marL="5238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A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I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i.e.,  Each element in  M  has an inverse.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237" name="Google Shape;237;p34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M is a group w.r.t. matrix multiplication.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We know that, matrix multiplication is not commutative.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Hence, M is not an abelian group.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the set of all positive rational  numbers forms an abelian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group under the composition * defined by 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a * b = (ab)/2 . </a:t>
            </a:r>
            <a:endParaRPr/>
          </a:p>
        </p:txBody>
      </p:sp>
      <p:sp>
        <p:nvSpPr>
          <p:cNvPr id="243" name="Google Shape;243;p35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Let A = set of all positive rational numbers.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Let a,b,c be any three elements of A.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We know that, Product of two positive rational numbers is again a rational number.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i.e., a *b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   (a*b)*c = (ab/2) * c  =  (abc) / 4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a*(b*c)  = a * (bc/2)  =  (abc) / 4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Let  e  be the identity element.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We have   a*e = (a e)/2  …(1)  , By the definition of *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again,        a*e = a       …..(2) , Since e is the identity.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From (1)and (2),  (a e)/2 = a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= 2   and 2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Identity element exists, and  ‘2’ is the identity element in 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249" name="Google Shape;249;p36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Inverse: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Let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let us suppose b is inverse of a.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Now,  a * b = (a b)/2  ….(1)    (By definition of inverse.)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Again, a * b = e = 2  …..(2)     (By definition of inverse)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From (1) and (2), it follows that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(a b)/2  =  2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b =  (4 / a)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 ,*) is a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Commutativity:    a * b =  (ab/2) = (ba/2) = b * a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(A,*) is an abelian group.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>
            <p:ph type="title"/>
          </p:nvPr>
        </p:nvSpPr>
        <p:spPr>
          <a:xfrm>
            <a:off x="1066800" y="152400"/>
            <a:ext cx="7772400" cy="10683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endParaRPr/>
          </a:p>
        </p:txBody>
      </p:sp>
      <p:sp>
        <p:nvSpPr>
          <p:cNvPr id="255" name="Google Shape;255;p37"/>
          <p:cNvSpPr txBox="1"/>
          <p:nvPr>
            <p:ph idx="1" type="body"/>
          </p:nvPr>
        </p:nvSpPr>
        <p:spPr>
          <a:xfrm>
            <a:off x="1066800" y="1600200"/>
            <a:ext cx="7772400" cy="4616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800"/>
              <a:buFont typeface="Noto Sans Symbols"/>
              <a:buChar char="■"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In a group (G, *) ,  Prove that the identity element is unique.</a:t>
            </a:r>
            <a:r>
              <a:rPr b="0" i="0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800"/>
              <a:buFont typeface="Noto Sans Symbols"/>
              <a:buChar char="■"/>
            </a:pPr>
            <a:r>
              <a:rPr b="0" i="0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 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 Let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two identity elements in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Now,   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= 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…(1)   (since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identity)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Again, 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= 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…(2)   (since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identity)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From (1) and (2), we have      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</a:t>
            </a:r>
            <a:r>
              <a:rPr b="0" baseline="-2500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b="0" i="0" lang="en-US" sz="24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Identity element in a group is unique.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/>
          <p:nvPr>
            <p:ph type="title"/>
          </p:nvPr>
        </p:nvSpPr>
        <p:spPr>
          <a:xfrm>
            <a:off x="1066800" y="685800"/>
            <a:ext cx="7772400" cy="53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endParaRPr/>
          </a:p>
        </p:txBody>
      </p:sp>
      <p:sp>
        <p:nvSpPr>
          <p:cNvPr id="261" name="Google Shape;261;p38"/>
          <p:cNvSpPr txBox="1"/>
          <p:nvPr>
            <p:ph idx="1" type="body"/>
          </p:nvPr>
        </p:nvSpPr>
        <p:spPr>
          <a:xfrm>
            <a:off x="1066800" y="1447800"/>
            <a:ext cx="7772400" cy="4768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In a group (G, *) ,  Prove that the inverse of any element is unique.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 a 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   and   e is the identity in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us suppose, Both  b and c are inverse elements of  a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  a * b = e   …(1)   (Since, b is inverse of a 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Again, a * c = e   …(2)   (Since, c is also inverse of a 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(1) and (2), we have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a * b = a * c 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b = c      (By left cancellation law)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 group, the inverse of any element is unique.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/>
          <p:nvPr>
            <p:ph type="title"/>
          </p:nvPr>
        </p:nvSpPr>
        <p:spPr>
          <a:xfrm>
            <a:off x="1066800" y="685800"/>
            <a:ext cx="7772400" cy="53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endParaRPr/>
          </a:p>
        </p:txBody>
      </p:sp>
      <p:sp>
        <p:nvSpPr>
          <p:cNvPr id="267" name="Google Shape;267;p39"/>
          <p:cNvSpPr txBox="1"/>
          <p:nvPr>
            <p:ph idx="1" type="body"/>
          </p:nvPr>
        </p:nvSpPr>
        <p:spPr>
          <a:xfrm>
            <a:off x="1066800" y="1524000"/>
            <a:ext cx="7772400" cy="4692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In a group (G, *) , Prove that 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(a * b)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=  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for all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 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Consider,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(a * b) * (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=  (a * ( b * 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)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(By associative property).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=  (a * e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             ( By inverse property)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=  ( a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                  ( Since, e is identity)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=  e                                     ( By inverse property)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Similarly, we can show that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* (a * b)  = e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(a * b)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=  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    If (G, *) is a group and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  such that  a * a = a ,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then show that  a = e , where e is identity element in G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273" name="Google Shape;273;p40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Given that,   a * a  = a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* a = a * e      ( Since, e is identity in G)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a  =  e         ( By left cancellation law)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the result follows.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   If  every element of a group is its own inverse, then show that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the group must be abelian .</a:t>
            </a:r>
            <a:endParaRPr/>
          </a:p>
        </p:txBody>
      </p:sp>
      <p:sp>
        <p:nvSpPr>
          <p:cNvPr id="279" name="Google Shape;279;p41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Proof:  Let (G, *) be a group.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a and b are any two elements of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the identity,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(a * b)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=  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(a * b )   =     b * a     ( Since each element of G is its own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          inverse)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 G is abelian.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  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= a * a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= a * a * a    etc.</a:t>
            </a:r>
            <a:endParaRPr/>
          </a:p>
        </p:txBody>
      </p:sp>
      <p:sp>
        <p:nvSpPr>
          <p:cNvPr id="285" name="Google Shape;285;p42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In a group (G, *),   if   (a * b)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∀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then show that G is abelian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Given that  (a * b)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 * b) * (a * b) =  (a * a )* (b * b)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*( b * a )* b =  a * (a * b) * b   ( By associative law)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 b * a )* b =   (a * b) * b       ( By left cancellation law)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 b * a ) =   (a * b)        ( By right cancellation law)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G is abelian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3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Finite groups</a:t>
            </a:r>
            <a:endParaRPr/>
          </a:p>
        </p:txBody>
      </p:sp>
      <p:sp>
        <p:nvSpPr>
          <p:cNvPr id="291" name="Google Shape;291;p43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47675" lvl="0" marL="44767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 G = {1, -1} is an abelian group under multiplication.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The composition table of G is 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.      1      – 1    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1      1      – 1 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– 1   – 1         1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Since all the entries of the composition table are the elements of the given set, the set G is closed under multiplication.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The elements of G are real numbers, and we know that multiplication of real numbers is  associative. 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Here,  1  is the identity element and  1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G. 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From the composition table, we see that the inverse elements of 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1 and  – 1  are  1 and  – 1 respectively.</a:t>
            </a:r>
            <a:endParaRPr/>
          </a:p>
        </p:txBody>
      </p:sp>
      <p:cxnSp>
        <p:nvCxnSpPr>
          <p:cNvPr id="292" name="Google Shape;292;p43"/>
          <p:cNvCxnSpPr/>
          <p:nvPr/>
        </p:nvCxnSpPr>
        <p:spPr>
          <a:xfrm>
            <a:off x="3124200" y="2895600"/>
            <a:ext cx="1587" cy="10668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93" name="Google Shape;293;p43"/>
          <p:cNvCxnSpPr/>
          <p:nvPr/>
        </p:nvCxnSpPr>
        <p:spPr>
          <a:xfrm>
            <a:off x="2819400" y="3200400"/>
            <a:ext cx="14478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4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299" name="Google Shape;299;p44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G is a group w.r.t multiplication.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Commutativity:  The corresponding rows and columns of the table are identical. Therefore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binary operation  .  is commutative.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G is an abelian group w.r.t. multiplication..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5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 G = {1,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 is an abelian group under multiplication.   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Where 1,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cube roots of unity.</a:t>
            </a:r>
            <a:endParaRPr/>
          </a:p>
        </p:txBody>
      </p:sp>
      <p:sp>
        <p:nvSpPr>
          <p:cNvPr id="305" name="Google Shape;305;p45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425"/>
              <a:buFont typeface="Noto Sans Symbols"/>
              <a:buChar char="■"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The composition table of G is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425"/>
              <a:buFont typeface="Noto Sans Symbols"/>
              <a:buChar char="■"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.      1  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425"/>
              <a:buFont typeface="Noto Sans Symbols"/>
              <a:buChar char="■"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1         1  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425"/>
              <a:buFont typeface="Noto Sans Symbols"/>
              <a:buChar char="■"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     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425"/>
              <a:buFont typeface="Noto Sans Symbols"/>
              <a:buChar char="■"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   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        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    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1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property: 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Since all the entries of the composition table are the elements of the given set, the set G is closed under multiplication.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1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The elements of G are complex numbers, and we know that multiplication of complex numbers is  associative.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1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Here,  1  is the identity element and  1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G.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1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From the composition table, we see that the inverse elements of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1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 1,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baseline="3000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9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r>
              <a:rPr b="0" i="0" lang="en-US" sz="1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respectively.</a:t>
            </a:r>
            <a:endParaRPr/>
          </a:p>
        </p:txBody>
      </p:sp>
      <p:cxnSp>
        <p:nvCxnSpPr>
          <p:cNvPr id="306" name="Google Shape;306;p45"/>
          <p:cNvCxnSpPr/>
          <p:nvPr/>
        </p:nvCxnSpPr>
        <p:spPr>
          <a:xfrm>
            <a:off x="3352800" y="2514600"/>
            <a:ext cx="1587" cy="13716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07" name="Google Shape;307;p45"/>
          <p:cNvCxnSpPr/>
          <p:nvPr/>
        </p:nvCxnSpPr>
        <p:spPr>
          <a:xfrm>
            <a:off x="2895600" y="2819400"/>
            <a:ext cx="22860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6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313" name="Google Shape;313;p46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G is a group w.r.t multiplication.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Commutativity: The corresponding rows and columns of the table are identical. Therefore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binary operation  .  is commutative.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G is an abelian group w.r.t. multiplication.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7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 G = {1,  –1,  i, –i } is an abelian group under multiplication.   </a:t>
            </a:r>
            <a:endParaRPr/>
          </a:p>
        </p:txBody>
      </p:sp>
      <p:sp>
        <p:nvSpPr>
          <p:cNvPr id="319" name="Google Shape;319;p47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Solution: The composition table of G is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.      1        –1       i      -i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1         1        -1      i      - i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-1</a:t>
            </a:r>
            <a:r>
              <a:rPr b="0" baseline="3000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-1          1</a:t>
            </a:r>
            <a:r>
              <a:rPr b="0" baseline="3000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-i        i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i</a:t>
            </a:r>
            <a:r>
              <a:rPr b="0" baseline="3000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baseline="3000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-i     -1       1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-i         -i          i      1      -1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20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Closure property: 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Since all the entries of the composition table are the elements of the given set, the set G is closed under multiplication.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The elements of G are complex numbers, and we know that multiplication of complex numbers is  associative.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Here,  1  is the identity element and  1</a:t>
            </a:r>
            <a:r>
              <a:rPr b="0" i="0" lang="en-US" sz="2000" u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G. 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0" name="Google Shape;320;p47"/>
          <p:cNvCxnSpPr/>
          <p:nvPr/>
        </p:nvCxnSpPr>
        <p:spPr>
          <a:xfrm>
            <a:off x="3352800" y="2590800"/>
            <a:ext cx="1587" cy="18288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21" name="Google Shape;321;p47"/>
          <p:cNvCxnSpPr/>
          <p:nvPr/>
        </p:nvCxnSpPr>
        <p:spPr>
          <a:xfrm>
            <a:off x="2743200" y="2895600"/>
            <a:ext cx="29718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8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327" name="Google Shape;327;p48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From the composition table, we see that the inverse elements of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1 -1, i, -i   are  1, -1, -i, i   respectively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Commutativity: The corresponding rows and columns of the table are identical. Therefore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binary operation  .  is commutative. Hence, (G, .) is an abelian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9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Modulo systems.</a:t>
            </a:r>
            <a:endParaRPr/>
          </a:p>
        </p:txBody>
      </p:sp>
      <p:sp>
        <p:nvSpPr>
          <p:cNvPr id="333" name="Google Shape;333;p49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Addition modulo m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( 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m is a positive integer. For any two positive integers a and b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 </a:t>
            </a:r>
            <a:r>
              <a:rPr b="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 =   a + b    if   a + b &lt; m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 </a:t>
            </a:r>
            <a:r>
              <a:rPr b="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 =      r        if   a +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≥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    where  r is the remainder obtained 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by dividing (a+b) with 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Multiplication modulo p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( </a:t>
            </a:r>
            <a:r>
              <a:rPr b="0" i="0" lang="en-US" sz="16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</a:t>
            </a:r>
            <a:r>
              <a:rPr b="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p is a positive integer. For any two positive integers a and b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 </a:t>
            </a:r>
            <a:r>
              <a:rPr b="0" i="0" lang="en-US" sz="16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 =   a b        if   a b &lt; p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 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6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 =      r        if   a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≥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    where  r is the remainder obtained 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by dividing (ab) with 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 3 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6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 = 2    ,      5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6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 = 0       ,    2 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baseline="-2500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6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2  = 4 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0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Ex.The set G = {0,1,2,3,4,5} is a group with respect to addition modulo 6. </a:t>
            </a:r>
            <a:endParaRPr/>
          </a:p>
        </p:txBody>
      </p:sp>
      <p:sp>
        <p:nvSpPr>
          <p:cNvPr id="339" name="Google Shape;339;p50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The composition table of G is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0       1       2      3     4     5 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0          0       1       2      3      4     5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1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1       2       3      4      5     0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3       4      5      0     1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3          3       4       5      0      1     2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4          4       5       0      1      2     3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5          5       0       1      2      3     4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Since all the entries of the composition table are the elements of the given set, the set G is closed under 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0" name="Google Shape;340;p50"/>
          <p:cNvCxnSpPr/>
          <p:nvPr/>
        </p:nvCxnSpPr>
        <p:spPr>
          <a:xfrm>
            <a:off x="3276600" y="2590800"/>
            <a:ext cx="1587" cy="25146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41" name="Google Shape;341;p50"/>
          <p:cNvCxnSpPr/>
          <p:nvPr/>
        </p:nvCxnSpPr>
        <p:spPr>
          <a:xfrm>
            <a:off x="2743200" y="2819400"/>
            <a:ext cx="37338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347" name="Google Shape;347;p51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The binary operation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 associative in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for ex.   (2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3)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   = 5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= 3    and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2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( 3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4 )  = 2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 = 3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Here, The first row of the table coincides with the top row.   The element heading that row , i.e., 0 is the identity element.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From the composition table, we see that the inverse elements of  0, 1, 2, 3, 4. 5  are  0, 5, 4, 3, 2, 1   respectively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Commutativity:  The corresponding rows and columns of the table are identical. Therefore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binary operation 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is commutative.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Hence, (G, +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) is an abelian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2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Ex.The set G = {1,2,3,4,5,6} is a group with respect to multiplication   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modulo 7.</a:t>
            </a:r>
            <a:endParaRPr/>
          </a:p>
        </p:txBody>
      </p:sp>
      <p:sp>
        <p:nvSpPr>
          <p:cNvPr id="353" name="Google Shape;353;p52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 The composition table of G is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1       2      3     4      5      6  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1          1       2      3      4      5      6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2       4       6      1     3      5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3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6       2      5     1      4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4          4       1       5      2      6     3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5          5       3       1      6      4     2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6          6       5       4      3      2     1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Closure property: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Since all the entries of the composition table are the elements of the given set, the set G is closed under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4" name="Google Shape;354;p52"/>
          <p:cNvCxnSpPr/>
          <p:nvPr/>
        </p:nvCxnSpPr>
        <p:spPr>
          <a:xfrm>
            <a:off x="3276600" y="2590800"/>
            <a:ext cx="1587" cy="2590800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55" name="Google Shape;355;p52"/>
          <p:cNvCxnSpPr/>
          <p:nvPr/>
        </p:nvCxnSpPr>
        <p:spPr>
          <a:xfrm>
            <a:off x="2819400" y="2895600"/>
            <a:ext cx="3657600" cy="1587"/>
          </a:xfrm>
          <a:prstGeom prst="straightConnector1">
            <a:avLst/>
          </a:prstGeom>
          <a:noFill/>
          <a:ln cap="flat" cmpd="sng" w="9525">
            <a:solidFill>
              <a:srgbClr val="5B5249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3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361" name="Google Shape;361;p53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Associativity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The binary operation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is  associative in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for ex.   (2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   = 6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= 3    and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2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( 3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4 )  = 2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= 3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Identity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Here, The first row of the table coincides with the top row.   The element heading that row , i.e., 1 is the identity element.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4. .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From the composition table, we see that the inverse elements of  1, 2, 3, 4. 5 ,6 are  1, 4, 5, 2, 5, 6   respectively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Commutativity:  The corresponding rows and columns of the table are identical. Therefore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binary operation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commutative.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Hence, (G,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) is an abelian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4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on finite groups</a:t>
            </a:r>
            <a:endParaRPr/>
          </a:p>
        </p:txBody>
      </p:sp>
      <p:sp>
        <p:nvSpPr>
          <p:cNvPr id="367" name="Google Shape;367;p54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 group with 2 elements, each element is its own inverse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 group of even order there will be at least one element (other than identity element) which is its own inverse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set G = {0,1,2,3,4,…..m-1} is a group with respect to addition modulo 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set G = {1,2,3,4,….p-1} is a group with respect to multiplication   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modulo p, where p is a prime number.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Order of an element of a group: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(G, 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be  a group. Let ‘a’ be an element of  G. The smallest integer n such that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 is called order of ‘a’. If no such number exists then the order is infinite.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5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/>
          </a:p>
        </p:txBody>
      </p:sp>
      <p:sp>
        <p:nvSpPr>
          <p:cNvPr id="373" name="Google Shape;373;p55"/>
          <p:cNvSpPr txBox="1"/>
          <p:nvPr>
            <p:ph idx="1" type="body"/>
          </p:nvPr>
        </p:nvSpPr>
        <p:spPr>
          <a:xfrm>
            <a:off x="685800" y="22098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47675" lvl="0" marL="44767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G = {1, -1, i, -i } is a group w.r.t  multiplication.The order   –i   is      a) 2	              b) 3	          c) 4	          d) 1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Ex.  Which of the following is not true.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  The order of every element of a finite group is finite and is a divisor of  the order of the group.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b) The order of an element of a group is same as that of its inverse.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In the additive group of integers the order of every element except 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0 is infinite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In the infinite multiplicative group of nonzero rational numbers the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order of every element  except 1 is infinite.</a:t>
            </a:r>
            <a:endParaRPr/>
          </a:p>
          <a:p>
            <a:pPr indent="-447675" lvl="0" marL="447675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Ans. 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6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 groups</a:t>
            </a:r>
            <a:endParaRPr/>
          </a:p>
        </p:txBody>
      </p:sp>
      <p:sp>
        <p:nvSpPr>
          <p:cNvPr id="379" name="Google Shape;379;p56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A non empty sub set H of a group (G, *) is a sub group of G,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if  (H, *) is a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For any group {G, *}, {e, * } and (G, * ) are trivial sub groups.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 G = {1, -1, i, -i } is a group w.r.t multiplication.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{ 1, -1 } is a subgroup of G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{ 1 }    is a  trivial subgroup of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 ( Z , + ) and (Q , + ) are sub groups of the group (R +).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 non empty sub set H of a group (G, *) is a sub group of G    iff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i)            a *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∀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ii)          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∀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7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endParaRPr/>
          </a:p>
        </p:txBody>
      </p:sp>
      <p:sp>
        <p:nvSpPr>
          <p:cNvPr id="385" name="Google Shape;385;p57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 necessary and sufficient condition for a non empty subset H of a group  (G, *) to be a  sub group is that 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H, 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Let (G, *) be a group and H is a subgroup of G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Let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    ( since H is is a group)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H.           ( By closure property in H)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Let H be a non empty set of  a group (G, *).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Let    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∀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           a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   ( Taking  b = a )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    i.e., identity exists in H.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e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H, 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</a:t>
            </a:r>
            <a:r>
              <a:rPr b="0" i="0" lang="en-US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 </a:t>
            </a:r>
            <a:endParaRPr/>
          </a:p>
          <a:p>
            <a:pPr indent="-2286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8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391" name="Google Shape;391;p58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Each element of H  has inverse in H.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Further,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H, 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H, 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* (b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*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is closed w.r.t   *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Finally, Let a,b,c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a,b,c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  ( since H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⊆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 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 * b) * c = a * (b * c)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is associative in H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H is a subgroup of G.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9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the intersection of two sub groups of a group G  is again a sub group of G.</a:t>
            </a:r>
            <a:endParaRPr/>
          </a:p>
        </p:txBody>
      </p:sp>
      <p:sp>
        <p:nvSpPr>
          <p:cNvPr id="397" name="Google Shape;397;p59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Proof: Let (G, *) be a group.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two sub groups of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 a , b </a:t>
            </a:r>
            <a:r>
              <a:rPr b="0" i="0" lang="en-US" sz="24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∩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( Since,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subgroup of G)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again,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( Since,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subgroup of G)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∩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∩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subgroup of G 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0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Show that the union of two sub groups of a group G  need not be </a:t>
            </a:r>
            <a:b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a sub group of G.</a:t>
            </a:r>
            <a:endParaRPr/>
          </a:p>
        </p:txBody>
      </p:sp>
      <p:sp>
        <p:nvSpPr>
          <p:cNvPr id="403" name="Google Shape;403;p60"/>
          <p:cNvSpPr txBox="1"/>
          <p:nvPr>
            <p:ph idx="1" type="body"/>
          </p:nvPr>
        </p:nvSpPr>
        <p:spPr>
          <a:xfrm>
            <a:off x="1081087" y="2365375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Let G be an additive group of integers.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{ 0,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8, …..}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{ 0,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12, …..}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groups w.r.t addition.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Further,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subsets of G.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sub groups of G.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∪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{ 0,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4,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±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6, …..}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∪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is not closed w.r.t addition.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ex.   2 , 3 </a:t>
            </a:r>
            <a:r>
              <a:rPr b="0" i="0" lang="en-US" sz="24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But,    2 + 3 = 5   and   5 does not belongs to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∪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∪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is not a sub group of G.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1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Homomorphism and Isomorphism.</a:t>
            </a:r>
            <a:endParaRPr/>
          </a:p>
        </p:txBody>
      </p:sp>
      <p:sp>
        <p:nvSpPr>
          <p:cNvPr id="409" name="Google Shape;409;p61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Homomorphism :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the groups  ( G,  *)  and ( G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A function  f : G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called a homomorphism if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f ( a * b) = f(a)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 (b)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Isomorphism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If a homomorphism f : G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bijection then f is called isomorphism between G and G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Then  we write   G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≡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2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endParaRPr/>
          </a:p>
        </p:txBody>
      </p:sp>
      <p:sp>
        <p:nvSpPr>
          <p:cNvPr id="415" name="Google Shape;415;p62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 Let R be a group of all real numbers under addition and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a group of all  positive real numbers under  multiplication.  Show that the mapping    f : R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defined by   f(x)  = 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for all x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  is  an isomorphism.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First, let us show that f is a homomorphism.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Let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 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 f(a+b) = 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a+b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= 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= f(a).f(b)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 is an homomorphism.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Next, let us prove that  f  is a Bijection.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3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421" name="Google Shape;421;p63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any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R,   Let,   f(a) = f(b)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2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  is  one.to-one.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Next, take any  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   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   and f (log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 ) = 2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log2 c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c.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Every element in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a pre image in R.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i.e., f is onto.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 is a bijection.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f is an isomorphism.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4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endParaRPr/>
          </a:p>
        </p:txBody>
      </p:sp>
      <p:sp>
        <p:nvSpPr>
          <p:cNvPr id="427" name="Google Shape;427;p64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 Let R be a group of all real numbers under addition and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a group of all  positive real numbers under  multiplication.  Show that the mapping    f :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   defined by   f(x)  = 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x  for all x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  is  an isomorphism.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First, let us show that f is a homomorphism.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Let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 f(a.b) = 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(a.b)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= 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 +  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= f(a) + f(b)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 is an homomorphism.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Next, let us prove that  f  is a Bijection.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5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433" name="Google Shape;433;p65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any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  Let,   f(a) = f(b)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  is  one.to-one.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Next, take any  c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   10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   and f (10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log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10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= c.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Every element in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a pre image in R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i.e., f is onto. 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 is a bijection.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f is an isomorphism.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6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endParaRPr/>
          </a:p>
        </p:txBody>
      </p:sp>
      <p:sp>
        <p:nvSpPr>
          <p:cNvPr id="439" name="Google Shape;439;p66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Theorem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Consider the groups  (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*)  and (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with identity elements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respectively. If f  :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is a group homomorphism,  then prove that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a)  f(e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= 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				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b)  f(a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= [f(a)]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c)  If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sub group of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f(H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then  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sub group of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d) If  f  is an isomorphism from 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onto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then 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an   isomorphism  from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onto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7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endParaRPr/>
          </a:p>
        </p:txBody>
      </p:sp>
      <p:sp>
        <p:nvSpPr>
          <p:cNvPr id="445" name="Google Shape;445;p67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a)  we have in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= f 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            ( since,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identity in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= f 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*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          ( since,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identity in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= f(e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 ( since f is a homomorphism)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f(e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             ( By right cancellation law )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For any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we have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f(a)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f(a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f (a * 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f(e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=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   f(a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f(a) = f (a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 a) = f(e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= e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f(a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is the inverse of  f(a) in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i.e.,  [f(a)]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f(a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8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451" name="Google Shape;451;p68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 (H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is the image of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under f; this is a subset of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Let  x , y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  x = f(a) ,  y = f(b)  for some  a,b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Since,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subgroup of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we have 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Consequently,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x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f(a)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[f(b)]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=  f(a)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f(b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=  f (a * b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f(H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H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subgroup of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9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Contd.,</a:t>
            </a:r>
            <a:endParaRPr/>
          </a:p>
        </p:txBody>
      </p:sp>
      <p:sp>
        <p:nvSpPr>
          <p:cNvPr id="457" name="Google Shape;457;p69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Since f  :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an isomorphism, f  is a bijection.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exists and is a bijection.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  x, y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 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   x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there exists   a,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such that x = f(a) and y = f(b).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) =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(f(a)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⊕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f(b) )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=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  (a* b ) 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=  a * b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= 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 *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(y)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shows that 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an homomorphism as well.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 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–1 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an isomorphism.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0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Cosets</a:t>
            </a:r>
            <a:endParaRPr/>
          </a:p>
        </p:txBody>
      </p:sp>
      <p:sp>
        <p:nvSpPr>
          <p:cNvPr id="463" name="Google Shape;463;p70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 H is a sub group of( G, * ) and a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 then the set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         Ha = { h * a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⎮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H}is called a right coset of H in G.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Similarly    aH = {a * h 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⎢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h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H}is called a left coset of H is G.</a:t>
            </a:r>
            <a:r>
              <a:rPr b="0" i="1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1" i="1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Note:-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1) Any two left (right) cosets of H in G are either identical or disjoint.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Let H be a sub group of G. Then the right cosets of H form a partition of G.  i.e., the union of all right cosets of a sub group H is equal to G.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3) </a:t>
            </a: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Lagrange’s theorem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 order of each sub group of a finite group is a divisor of the  order of the group.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4) The order of every element of a finite group is a divisor of the order of the group.</a:t>
            </a:r>
            <a:endParaRPr/>
          </a:p>
          <a:p>
            <a:pPr indent="-447675" lvl="0" marL="44767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5) The converse of the lagrange’s theorem need not be true.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1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endParaRPr/>
          </a:p>
        </p:txBody>
      </p:sp>
      <p:sp>
        <p:nvSpPr>
          <p:cNvPr id="469" name="Google Shape;469;p71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If G is a group of order p, where p is a prime number. Then the number of sub groups of G is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a) 1		b) 2		c) p – 1		d) p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Ans. b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Prove that every sub group of an abelian group is abelian.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Let (G, * ) be a group and H is a sub group of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, b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∈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        ( Since H is a subgroup of G)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⇒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* b = b * a   ( Since G is an abelian group)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Hence, H is also abelian.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2"/>
          <p:cNvSpPr txBox="1"/>
          <p:nvPr>
            <p:ph type="title"/>
          </p:nvPr>
        </p:nvSpPr>
        <p:spPr>
          <a:xfrm>
            <a:off x="1066800" y="8366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and prove Lagrange’s Theorem</a:t>
            </a:r>
            <a:endParaRPr/>
          </a:p>
        </p:txBody>
      </p:sp>
      <p:sp>
        <p:nvSpPr>
          <p:cNvPr id="475" name="Google Shape;475;p72"/>
          <p:cNvSpPr txBox="1"/>
          <p:nvPr>
            <p:ph idx="1" type="body"/>
          </p:nvPr>
        </p:nvSpPr>
        <p:spPr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7675" lvl="0" marL="4476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Lagrange’s theorem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 order of each sub group H of a finite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group G  is a divisor of the  order of the group.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Since G is finite group, H is finite.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Therefore, the number of cosets of H in G is finite.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…,Ha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the distinct right cosets of H in G.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Then, G = 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∪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∪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…, </a:t>
            </a: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∪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that  O(G) = O(Ha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)+O(Ha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…+ O(Ha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But, O(Ha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O(Ha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…..  = O(Ha</a:t>
            </a:r>
            <a:r>
              <a:rPr b="0" baseline="-25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O(H)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∴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O(G) = O(H)+O(H) …+ O(H). (r terms)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= r . O(H)</a:t>
            </a:r>
            <a:endParaRPr/>
          </a:p>
          <a:p>
            <a:pPr indent="-447675" lvl="0" marL="4476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50021"/>
              </a:buClr>
              <a:buSzPts val="1500"/>
              <a:buFont typeface="Noto Sans Symbols"/>
              <a:buChar char="■"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shows that O(H) divides O(G).</a:t>
            </a:r>
            <a:endParaRPr/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 Diagram, Lattices and Boolean Algebra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4"/>
          <p:cNvSpPr txBox="1"/>
          <p:nvPr>
            <p:ph type="title"/>
          </p:nvPr>
        </p:nvSpPr>
        <p:spPr>
          <a:xfrm>
            <a:off x="457200" y="165100"/>
            <a:ext cx="822960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</a:t>
            </a:r>
            <a:endParaRPr/>
          </a:p>
        </p:txBody>
      </p:sp>
      <p:sp>
        <p:nvSpPr>
          <p:cNvPr id="486" name="Google Shape;486;p74"/>
          <p:cNvSpPr txBox="1"/>
          <p:nvPr>
            <p:ph idx="1" type="body"/>
          </p:nvPr>
        </p:nvSpPr>
        <p:spPr>
          <a:xfrm>
            <a:off x="231775" y="1393825"/>
            <a:ext cx="8564562" cy="514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Hasse diagram is a graphical representation of a poset.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Since a poset is by definition reflexive and transitive (and antisymmetric), the graphical representation for a poset can be compacted.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example, why do we need to include loops at every vertex? Since it’s a poset, it </a:t>
            </a:r>
            <a:r>
              <a:rPr b="0" i="1" lang="en-US" sz="36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must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have loops there.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5"/>
          <p:cNvSpPr txBox="1"/>
          <p:nvPr>
            <p:ph type="title"/>
          </p:nvPr>
        </p:nvSpPr>
        <p:spPr>
          <a:xfrm>
            <a:off x="457200" y="203200"/>
            <a:ext cx="8229600" cy="96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Constructing a Hasse Diagram</a:t>
            </a:r>
            <a:endParaRPr/>
          </a:p>
        </p:txBody>
      </p:sp>
      <p:sp>
        <p:nvSpPr>
          <p:cNvPr id="492" name="Google Shape;492;p75"/>
          <p:cNvSpPr txBox="1"/>
          <p:nvPr>
            <p:ph idx="1" type="body"/>
          </p:nvPr>
        </p:nvSpPr>
        <p:spPr>
          <a:xfrm>
            <a:off x="231775" y="1828800"/>
            <a:ext cx="8680450" cy="43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 with the digraph of the partial order.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Remove the loops at each vertex.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Remove all edges that </a:t>
            </a:r>
            <a:r>
              <a:rPr b="0" i="1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must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present because of the transitivity.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Arrange each edge so that all arrows point up.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Remove all arrowheads.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6"/>
          <p:cNvSpPr txBox="1"/>
          <p:nvPr>
            <p:ph type="title"/>
          </p:nvPr>
        </p:nvSpPr>
        <p:spPr>
          <a:xfrm>
            <a:off x="155575" y="165100"/>
            <a:ext cx="875665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498" name="Google Shape;498;p76"/>
          <p:cNvSpPr txBox="1"/>
          <p:nvPr>
            <p:ph idx="1" type="body"/>
          </p:nvPr>
        </p:nvSpPr>
        <p:spPr>
          <a:xfrm>
            <a:off x="309562" y="1431925"/>
            <a:ext cx="8605837" cy="503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(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≼) be a poset.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b="0" i="1" lang="en-US" sz="32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maximal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(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≼) if there is no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such that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(</a:t>
            </a:r>
            <a:r>
              <a:rPr b="0" i="0" lang="en-US" sz="32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top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Hasse diagram)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b="0" i="1" lang="en-US" sz="32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minimal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(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≼) if there is no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such that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(</a:t>
            </a:r>
            <a:r>
              <a:rPr b="0" i="0" lang="en-US" sz="32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bottom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Hasse diagram)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7"/>
          <p:cNvSpPr txBox="1"/>
          <p:nvPr>
            <p:ph type="title"/>
          </p:nvPr>
        </p:nvSpPr>
        <p:spPr>
          <a:xfrm>
            <a:off x="457200" y="125412"/>
            <a:ext cx="8229600" cy="806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504" name="Google Shape;504;p77"/>
          <p:cNvSpPr txBox="1"/>
          <p:nvPr>
            <p:ph idx="1" type="body"/>
          </p:nvPr>
        </p:nvSpPr>
        <p:spPr>
          <a:xfrm>
            <a:off x="193675" y="1201737"/>
            <a:ext cx="8640762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elements of the poset ({, 2, 4, 5, 10, 12, 20, 25}, | ) are maximal?  Which are minimal?</a:t>
            </a:r>
            <a:endParaRPr/>
          </a:p>
        </p:txBody>
      </p:sp>
      <p:pic>
        <p:nvPicPr>
          <p:cNvPr descr="08_6_05" id="505" name="Google Shape;505;p7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875" y="2354262"/>
            <a:ext cx="4922837" cy="421322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77"/>
          <p:cNvSpPr txBox="1"/>
          <p:nvPr/>
        </p:nvSpPr>
        <p:spPr>
          <a:xfrm>
            <a:off x="5838825" y="2430462"/>
            <a:ext cx="3033712" cy="3722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Hasse diagram for this poset shows that the maximal elements are:      12, 20, 25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minimal elements are:        2, 5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8"/>
          <p:cNvSpPr txBox="1"/>
          <p:nvPr>
            <p:ph type="title"/>
          </p:nvPr>
        </p:nvSpPr>
        <p:spPr>
          <a:xfrm>
            <a:off x="155575" y="165100"/>
            <a:ext cx="875665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512" name="Google Shape;512;p78"/>
          <p:cNvSpPr txBox="1"/>
          <p:nvPr>
            <p:ph idx="1" type="body"/>
          </p:nvPr>
        </p:nvSpPr>
        <p:spPr>
          <a:xfrm>
            <a:off x="309562" y="1431925"/>
            <a:ext cx="8605837" cy="503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(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≼) be a poset.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</a:t>
            </a:r>
            <a:r>
              <a:rPr b="0" i="1" lang="en-US" sz="32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greatest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(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≼) if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all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must be unique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</a:t>
            </a:r>
            <a:r>
              <a:rPr b="0" i="1" lang="en-US" sz="32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least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(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≼) if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all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must be unique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9"/>
          <p:cNvSpPr txBox="1"/>
          <p:nvPr>
            <p:ph type="title"/>
          </p:nvPr>
        </p:nvSpPr>
        <p:spPr>
          <a:xfrm>
            <a:off x="155575" y="165100"/>
            <a:ext cx="875665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518" name="Google Shape;518;p79"/>
          <p:cNvSpPr txBox="1"/>
          <p:nvPr>
            <p:ph idx="1" type="body"/>
          </p:nvPr>
        </p:nvSpPr>
        <p:spPr>
          <a:xfrm>
            <a:off x="309562" y="1277937"/>
            <a:ext cx="8605837" cy="533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the poset represented by this Hasse diagram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 If so, what is it?  Does it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If so, what is it? </a:t>
            </a:r>
            <a:endParaRPr/>
          </a:p>
        </p:txBody>
      </p:sp>
      <p:sp>
        <p:nvSpPr>
          <p:cNvPr id="519" name="Google Shape;519;p79"/>
          <p:cNvSpPr/>
          <p:nvPr/>
        </p:nvSpPr>
        <p:spPr>
          <a:xfrm>
            <a:off x="808037" y="3544887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0" name="Google Shape;520;p79"/>
          <p:cNvSpPr/>
          <p:nvPr/>
        </p:nvSpPr>
        <p:spPr>
          <a:xfrm>
            <a:off x="1922462" y="3544887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1" name="Google Shape;521;p79"/>
          <p:cNvSpPr/>
          <p:nvPr/>
        </p:nvSpPr>
        <p:spPr>
          <a:xfrm>
            <a:off x="3151187" y="3544887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2" name="Google Shape;522;p79"/>
          <p:cNvSpPr/>
          <p:nvPr/>
        </p:nvSpPr>
        <p:spPr>
          <a:xfrm>
            <a:off x="1922462" y="4773612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3" name="Google Shape;523;p79"/>
          <p:cNvSpPr/>
          <p:nvPr/>
        </p:nvSpPr>
        <p:spPr>
          <a:xfrm>
            <a:off x="1922462" y="5886450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524" name="Google Shape;524;p79"/>
          <p:cNvCxnSpPr/>
          <p:nvPr/>
        </p:nvCxnSpPr>
        <p:spPr>
          <a:xfrm>
            <a:off x="923925" y="3697287"/>
            <a:ext cx="1074737" cy="10763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25" name="Google Shape;525;p79"/>
          <p:cNvCxnSpPr/>
          <p:nvPr/>
        </p:nvCxnSpPr>
        <p:spPr>
          <a:xfrm>
            <a:off x="1998662" y="3697287"/>
            <a:ext cx="0" cy="10763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26" name="Google Shape;526;p79"/>
          <p:cNvCxnSpPr/>
          <p:nvPr/>
        </p:nvCxnSpPr>
        <p:spPr>
          <a:xfrm flipH="1" rot="10800000">
            <a:off x="1998662" y="3697287"/>
            <a:ext cx="1228725" cy="10763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27" name="Google Shape;527;p79"/>
          <p:cNvCxnSpPr/>
          <p:nvPr/>
        </p:nvCxnSpPr>
        <p:spPr>
          <a:xfrm>
            <a:off x="1998662" y="4927600"/>
            <a:ext cx="0" cy="9588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28" name="Google Shape;528;p79"/>
          <p:cNvSpPr txBox="1"/>
          <p:nvPr/>
        </p:nvSpPr>
        <p:spPr>
          <a:xfrm>
            <a:off x="347662" y="3313112"/>
            <a:ext cx="3225800" cy="284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	      c	           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  a</a:t>
            </a:r>
            <a:endParaRPr/>
          </a:p>
        </p:txBody>
      </p:sp>
      <p:sp>
        <p:nvSpPr>
          <p:cNvPr id="529" name="Google Shape;529;p79"/>
          <p:cNvSpPr txBox="1"/>
          <p:nvPr/>
        </p:nvSpPr>
        <p:spPr>
          <a:xfrm>
            <a:off x="4610100" y="2968625"/>
            <a:ext cx="4148137" cy="3722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poset represented by this Hasse diagram does not have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greatest element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because the greatest element must be unique.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does have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least element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0"/>
          <p:cNvSpPr txBox="1"/>
          <p:nvPr/>
        </p:nvSpPr>
        <p:spPr>
          <a:xfrm>
            <a:off x="347662" y="3313112"/>
            <a:ext cx="3225800" cy="284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	      	           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     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		           b</a:t>
            </a:r>
            <a:endParaRPr/>
          </a:p>
        </p:txBody>
      </p:sp>
      <p:sp>
        <p:nvSpPr>
          <p:cNvPr id="535" name="Google Shape;535;p80"/>
          <p:cNvSpPr txBox="1"/>
          <p:nvPr>
            <p:ph type="title"/>
          </p:nvPr>
        </p:nvSpPr>
        <p:spPr>
          <a:xfrm>
            <a:off x="155575" y="165100"/>
            <a:ext cx="875665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536" name="Google Shape;536;p80"/>
          <p:cNvSpPr txBox="1"/>
          <p:nvPr>
            <p:ph idx="1" type="body"/>
          </p:nvPr>
        </p:nvSpPr>
        <p:spPr>
          <a:xfrm>
            <a:off x="309562" y="1277937"/>
            <a:ext cx="8605837" cy="533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the poset represented by this Hasse diagram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 If so, what is it?  Does it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If so, what is it? </a:t>
            </a:r>
            <a:endParaRPr/>
          </a:p>
        </p:txBody>
      </p:sp>
      <p:sp>
        <p:nvSpPr>
          <p:cNvPr id="537" name="Google Shape;537;p80"/>
          <p:cNvSpPr/>
          <p:nvPr/>
        </p:nvSpPr>
        <p:spPr>
          <a:xfrm>
            <a:off x="808037" y="3544887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8" name="Google Shape;538;p80"/>
          <p:cNvSpPr/>
          <p:nvPr/>
        </p:nvSpPr>
        <p:spPr>
          <a:xfrm>
            <a:off x="3227387" y="5886450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9" name="Google Shape;539;p80"/>
          <p:cNvSpPr/>
          <p:nvPr/>
        </p:nvSpPr>
        <p:spPr>
          <a:xfrm>
            <a:off x="3151187" y="3544887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0" name="Google Shape;540;p80"/>
          <p:cNvSpPr/>
          <p:nvPr/>
        </p:nvSpPr>
        <p:spPr>
          <a:xfrm>
            <a:off x="1922462" y="4773612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1" name="Google Shape;541;p80"/>
          <p:cNvSpPr/>
          <p:nvPr/>
        </p:nvSpPr>
        <p:spPr>
          <a:xfrm>
            <a:off x="693737" y="5886450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542" name="Google Shape;542;p80"/>
          <p:cNvCxnSpPr/>
          <p:nvPr/>
        </p:nvCxnSpPr>
        <p:spPr>
          <a:xfrm>
            <a:off x="923925" y="3697287"/>
            <a:ext cx="1074737" cy="10763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43" name="Google Shape;543;p80"/>
          <p:cNvCxnSpPr/>
          <p:nvPr/>
        </p:nvCxnSpPr>
        <p:spPr>
          <a:xfrm>
            <a:off x="1998662" y="4927600"/>
            <a:ext cx="1306512" cy="9588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44" name="Google Shape;544;p80"/>
          <p:cNvCxnSpPr/>
          <p:nvPr/>
        </p:nvCxnSpPr>
        <p:spPr>
          <a:xfrm flipH="1" rot="10800000">
            <a:off x="1998662" y="3697287"/>
            <a:ext cx="1228725" cy="10763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45" name="Google Shape;545;p80"/>
          <p:cNvCxnSpPr/>
          <p:nvPr/>
        </p:nvCxnSpPr>
        <p:spPr>
          <a:xfrm flipH="1">
            <a:off x="808037" y="4927600"/>
            <a:ext cx="1190625" cy="9588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46" name="Google Shape;546;p80"/>
          <p:cNvSpPr txBox="1"/>
          <p:nvPr/>
        </p:nvSpPr>
        <p:spPr>
          <a:xfrm>
            <a:off x="4610100" y="3198812"/>
            <a:ext cx="4148137" cy="2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poset represented by this Hasse diagram has neither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greatest element 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least element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because they must be unique.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81"/>
          <p:cNvSpPr txBox="1"/>
          <p:nvPr/>
        </p:nvSpPr>
        <p:spPr>
          <a:xfrm>
            <a:off x="347662" y="3313112"/>
            <a:ext cx="3225800" cy="284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      d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    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		          b</a:t>
            </a:r>
            <a:endParaRPr/>
          </a:p>
        </p:txBody>
      </p:sp>
      <p:sp>
        <p:nvSpPr>
          <p:cNvPr id="552" name="Google Shape;552;p81"/>
          <p:cNvSpPr txBox="1"/>
          <p:nvPr>
            <p:ph type="title"/>
          </p:nvPr>
        </p:nvSpPr>
        <p:spPr>
          <a:xfrm>
            <a:off x="155575" y="165100"/>
            <a:ext cx="875665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553" name="Google Shape;553;p81"/>
          <p:cNvSpPr txBox="1"/>
          <p:nvPr>
            <p:ph idx="1" type="body"/>
          </p:nvPr>
        </p:nvSpPr>
        <p:spPr>
          <a:xfrm>
            <a:off x="309562" y="1277937"/>
            <a:ext cx="8605837" cy="533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the poset represented by this Hasse diagram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 If so, what is it?  Does it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If so, what is it? </a:t>
            </a:r>
            <a:endParaRPr/>
          </a:p>
        </p:txBody>
      </p:sp>
      <p:sp>
        <p:nvSpPr>
          <p:cNvPr id="554" name="Google Shape;554;p81"/>
          <p:cNvSpPr/>
          <p:nvPr/>
        </p:nvSpPr>
        <p:spPr>
          <a:xfrm>
            <a:off x="1922462" y="3544887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5" name="Google Shape;555;p81"/>
          <p:cNvSpPr/>
          <p:nvPr/>
        </p:nvSpPr>
        <p:spPr>
          <a:xfrm>
            <a:off x="3035300" y="5886450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6" name="Google Shape;556;p81"/>
          <p:cNvSpPr/>
          <p:nvPr/>
        </p:nvSpPr>
        <p:spPr>
          <a:xfrm>
            <a:off x="1922462" y="4773612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7" name="Google Shape;557;p81"/>
          <p:cNvSpPr/>
          <p:nvPr/>
        </p:nvSpPr>
        <p:spPr>
          <a:xfrm>
            <a:off x="654050" y="5886450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558" name="Google Shape;558;p81"/>
          <p:cNvCxnSpPr/>
          <p:nvPr/>
        </p:nvCxnSpPr>
        <p:spPr>
          <a:xfrm>
            <a:off x="1998662" y="3697287"/>
            <a:ext cx="0" cy="10763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59" name="Google Shape;559;p81"/>
          <p:cNvCxnSpPr/>
          <p:nvPr/>
        </p:nvCxnSpPr>
        <p:spPr>
          <a:xfrm>
            <a:off x="1998662" y="4927600"/>
            <a:ext cx="1114425" cy="9588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60" name="Google Shape;560;p81"/>
          <p:cNvCxnSpPr/>
          <p:nvPr/>
        </p:nvCxnSpPr>
        <p:spPr>
          <a:xfrm flipH="1">
            <a:off x="731837" y="4927600"/>
            <a:ext cx="1266825" cy="9588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61" name="Google Shape;561;p81"/>
          <p:cNvSpPr txBox="1"/>
          <p:nvPr/>
        </p:nvSpPr>
        <p:spPr>
          <a:xfrm>
            <a:off x="4610100" y="2968625"/>
            <a:ext cx="4148137" cy="3295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poset represented by this Hasse diagram does not have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least element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because the least element must be unique.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does have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greatest element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82"/>
          <p:cNvSpPr txBox="1"/>
          <p:nvPr/>
        </p:nvSpPr>
        <p:spPr>
          <a:xfrm>
            <a:off x="347662" y="3313112"/>
            <a:ext cx="3225800" cy="284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      d	        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b		      	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  a</a:t>
            </a:r>
            <a:endParaRPr/>
          </a:p>
        </p:txBody>
      </p:sp>
      <p:sp>
        <p:nvSpPr>
          <p:cNvPr id="567" name="Google Shape;567;p82"/>
          <p:cNvSpPr txBox="1"/>
          <p:nvPr>
            <p:ph type="title"/>
          </p:nvPr>
        </p:nvSpPr>
        <p:spPr>
          <a:xfrm>
            <a:off x="155575" y="165100"/>
            <a:ext cx="875665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568" name="Google Shape;568;p82"/>
          <p:cNvSpPr txBox="1"/>
          <p:nvPr>
            <p:ph idx="1" type="body"/>
          </p:nvPr>
        </p:nvSpPr>
        <p:spPr>
          <a:xfrm>
            <a:off x="309562" y="1277937"/>
            <a:ext cx="8605837" cy="533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the poset represented by this Hasse diagram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 If so, what is it?  Does it have a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element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If so, what is it? </a:t>
            </a:r>
            <a:endParaRPr/>
          </a:p>
        </p:txBody>
      </p:sp>
      <p:sp>
        <p:nvSpPr>
          <p:cNvPr id="569" name="Google Shape;569;p82"/>
          <p:cNvSpPr/>
          <p:nvPr/>
        </p:nvSpPr>
        <p:spPr>
          <a:xfrm>
            <a:off x="769937" y="4735512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0" name="Google Shape;570;p82"/>
          <p:cNvSpPr/>
          <p:nvPr/>
        </p:nvSpPr>
        <p:spPr>
          <a:xfrm>
            <a:off x="1922462" y="3544887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1" name="Google Shape;571;p82"/>
          <p:cNvSpPr/>
          <p:nvPr/>
        </p:nvSpPr>
        <p:spPr>
          <a:xfrm>
            <a:off x="3073400" y="4811712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2" name="Google Shape;572;p82"/>
          <p:cNvSpPr/>
          <p:nvPr/>
        </p:nvSpPr>
        <p:spPr>
          <a:xfrm>
            <a:off x="1922462" y="5886450"/>
            <a:ext cx="153987" cy="1539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573" name="Google Shape;573;p82"/>
          <p:cNvCxnSpPr/>
          <p:nvPr/>
        </p:nvCxnSpPr>
        <p:spPr>
          <a:xfrm flipH="1">
            <a:off x="885825" y="3697287"/>
            <a:ext cx="1112837" cy="1154112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74" name="Google Shape;574;p82"/>
          <p:cNvCxnSpPr/>
          <p:nvPr/>
        </p:nvCxnSpPr>
        <p:spPr>
          <a:xfrm>
            <a:off x="1998662" y="3697287"/>
            <a:ext cx="1074737" cy="11906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75" name="Google Shape;575;p82"/>
          <p:cNvCxnSpPr/>
          <p:nvPr/>
        </p:nvCxnSpPr>
        <p:spPr>
          <a:xfrm flipH="1">
            <a:off x="1998662" y="4887912"/>
            <a:ext cx="1074737" cy="9985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76" name="Google Shape;576;p82"/>
          <p:cNvSpPr txBox="1"/>
          <p:nvPr/>
        </p:nvSpPr>
        <p:spPr>
          <a:xfrm>
            <a:off x="4610100" y="3198812"/>
            <a:ext cx="4148137" cy="2441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poset represented by this Hasse diagram has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greatest element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also has a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least element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0" i="1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b="0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cxnSp>
        <p:nvCxnSpPr>
          <p:cNvPr id="577" name="Google Shape;577;p82"/>
          <p:cNvCxnSpPr/>
          <p:nvPr/>
        </p:nvCxnSpPr>
        <p:spPr>
          <a:xfrm>
            <a:off x="923925" y="4849812"/>
            <a:ext cx="1074737" cy="10366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3"/>
          <p:cNvSpPr txBox="1"/>
          <p:nvPr>
            <p:ph type="title"/>
          </p:nvPr>
        </p:nvSpPr>
        <p:spPr>
          <a:xfrm>
            <a:off x="457200" y="165100"/>
            <a:ext cx="8229600" cy="844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Hasse Diagram Terminology</a:t>
            </a:r>
            <a:endParaRPr/>
          </a:p>
        </p:txBody>
      </p:sp>
      <p:sp>
        <p:nvSpPr>
          <p:cNvPr id="583" name="Google Shape;583;p83"/>
          <p:cNvSpPr txBox="1"/>
          <p:nvPr>
            <p:ph idx="1" type="body"/>
          </p:nvPr>
        </p:nvSpPr>
        <p:spPr>
          <a:xfrm>
            <a:off x="193675" y="1393825"/>
            <a:ext cx="8718550" cy="5222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a subset of (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≼).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such that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all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then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called an </a:t>
            </a:r>
            <a:r>
              <a:rPr b="0" i="1" lang="en-US" sz="28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upper bound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such that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all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∈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then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called an </a:t>
            </a:r>
            <a:r>
              <a:rPr b="0" i="1" lang="en-US" sz="28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lower bound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an upper bound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whenever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an upper bound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then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called the </a:t>
            </a:r>
            <a:r>
              <a:rPr b="0" i="1" lang="en-US" sz="28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least upper bound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must be unique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lower bound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≼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whenever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lower bound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then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called the </a:t>
            </a:r>
            <a:r>
              <a:rPr b="0" i="1" lang="en-US" sz="28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greatest lower bound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must be unique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84"/>
          <p:cNvSpPr txBox="1"/>
          <p:nvPr>
            <p:ph type="title"/>
          </p:nvPr>
        </p:nvSpPr>
        <p:spPr>
          <a:xfrm>
            <a:off x="457200" y="165100"/>
            <a:ext cx="8229600" cy="92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Lattices</a:t>
            </a:r>
            <a:endParaRPr/>
          </a:p>
        </p:txBody>
      </p:sp>
      <p:sp>
        <p:nvSpPr>
          <p:cNvPr id="589" name="Google Shape;589;p84"/>
          <p:cNvSpPr txBox="1"/>
          <p:nvPr>
            <p:ph idx="1" type="body"/>
          </p:nvPr>
        </p:nvSpPr>
        <p:spPr>
          <a:xfrm>
            <a:off x="231775" y="1393825"/>
            <a:ext cx="8564562" cy="1679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0" i="1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lattice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partially ordered set in which every pair of elements has both a </a:t>
            </a:r>
            <a:r>
              <a:rPr b="0" i="1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upper bound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lower bound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grpSp>
        <p:nvGrpSpPr>
          <p:cNvPr id="590" name="Google Shape;590;p84"/>
          <p:cNvGrpSpPr/>
          <p:nvPr/>
        </p:nvGrpSpPr>
        <p:grpSpPr>
          <a:xfrm>
            <a:off x="1741487" y="3736975"/>
            <a:ext cx="2220912" cy="2835275"/>
            <a:chOff x="1097" y="2354"/>
            <a:chExt cx="1399" cy="1786"/>
          </a:xfrm>
        </p:grpSpPr>
        <p:sp>
          <p:nvSpPr>
            <p:cNvPr id="591" name="Google Shape;591;p84"/>
            <p:cNvSpPr/>
            <p:nvPr/>
          </p:nvSpPr>
          <p:spPr>
            <a:xfrm>
              <a:off x="1522" y="2945"/>
              <a:ext cx="720" cy="624"/>
            </a:xfrm>
            <a:prstGeom prst="flowChartDecision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592" name="Google Shape;592;p84"/>
            <p:cNvCxnSpPr/>
            <p:nvPr/>
          </p:nvCxnSpPr>
          <p:spPr>
            <a:xfrm>
              <a:off x="1882" y="3569"/>
              <a:ext cx="0" cy="384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3" name="Google Shape;593;p84"/>
            <p:cNvCxnSpPr/>
            <p:nvPr/>
          </p:nvCxnSpPr>
          <p:spPr>
            <a:xfrm rot="10800000">
              <a:off x="1882" y="2609"/>
              <a:ext cx="0" cy="336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94" name="Google Shape;594;p84"/>
            <p:cNvSpPr/>
            <p:nvPr/>
          </p:nvSpPr>
          <p:spPr>
            <a:xfrm>
              <a:off x="1845" y="2565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5" name="Google Shape;595;p84"/>
            <p:cNvSpPr txBox="1"/>
            <p:nvPr/>
          </p:nvSpPr>
          <p:spPr>
            <a:xfrm>
              <a:off x="1097" y="2354"/>
              <a:ext cx="1399" cy="1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             f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            e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   c                    d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            b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            a</a:t>
              </a:r>
              <a:endParaRPr/>
            </a:p>
          </p:txBody>
        </p:sp>
        <p:sp>
          <p:nvSpPr>
            <p:cNvPr id="596" name="Google Shape;596;p84"/>
            <p:cNvSpPr/>
            <p:nvPr/>
          </p:nvSpPr>
          <p:spPr>
            <a:xfrm>
              <a:off x="1845" y="2928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7" name="Google Shape;597;p84"/>
            <p:cNvSpPr/>
            <p:nvPr/>
          </p:nvSpPr>
          <p:spPr>
            <a:xfrm>
              <a:off x="1488" y="3216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8" name="Google Shape;598;p84"/>
            <p:cNvSpPr/>
            <p:nvPr/>
          </p:nvSpPr>
          <p:spPr>
            <a:xfrm>
              <a:off x="2181" y="3216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9" name="Google Shape;599;p84"/>
            <p:cNvSpPr/>
            <p:nvPr/>
          </p:nvSpPr>
          <p:spPr>
            <a:xfrm>
              <a:off x="1845" y="3525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0" name="Google Shape;600;p84"/>
            <p:cNvSpPr/>
            <p:nvPr/>
          </p:nvSpPr>
          <p:spPr>
            <a:xfrm>
              <a:off x="1845" y="3909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01" name="Google Shape;601;p84"/>
          <p:cNvGrpSpPr/>
          <p:nvPr/>
        </p:nvGrpSpPr>
        <p:grpSpPr>
          <a:xfrm>
            <a:off x="5470525" y="3794125"/>
            <a:ext cx="1844675" cy="2835275"/>
            <a:chOff x="3446" y="2390"/>
            <a:chExt cx="1162" cy="1786"/>
          </a:xfrm>
        </p:grpSpPr>
        <p:grpSp>
          <p:nvGrpSpPr>
            <p:cNvPr id="602" name="Google Shape;602;p84"/>
            <p:cNvGrpSpPr/>
            <p:nvPr/>
          </p:nvGrpSpPr>
          <p:grpSpPr>
            <a:xfrm>
              <a:off x="3682" y="2592"/>
              <a:ext cx="720" cy="1344"/>
              <a:chOff x="3024" y="2544"/>
              <a:chExt cx="720" cy="1344"/>
            </a:xfrm>
          </p:grpSpPr>
          <p:sp>
            <p:nvSpPr>
              <p:cNvPr id="603" name="Google Shape;603;p84"/>
              <p:cNvSpPr/>
              <p:nvPr/>
            </p:nvSpPr>
            <p:spPr>
              <a:xfrm rot="-5400000">
                <a:off x="2712" y="2856"/>
                <a:ext cx="1344" cy="72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254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604" name="Google Shape;604;p84"/>
              <p:cNvCxnSpPr/>
              <p:nvPr/>
            </p:nvCxnSpPr>
            <p:spPr>
              <a:xfrm>
                <a:off x="3384" y="2544"/>
                <a:ext cx="0" cy="1344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sp>
          <p:nvSpPr>
            <p:cNvPr id="605" name="Google Shape;605;p84"/>
            <p:cNvSpPr txBox="1"/>
            <p:nvPr/>
          </p:nvSpPr>
          <p:spPr>
            <a:xfrm>
              <a:off x="3446" y="2390"/>
              <a:ext cx="1162" cy="1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        h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e      f           g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b      c          d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t/>
              </a:r>
              <a:endParaRPr b="0" i="1" sz="2000" u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Bookman Old Style"/>
                <a:buNone/>
              </a:pPr>
              <a:r>
                <a:rPr b="0" i="1" lang="en-US" sz="2000" u="none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         a</a:t>
              </a:r>
              <a:endParaRPr/>
            </a:p>
          </p:txBody>
        </p:sp>
        <p:sp>
          <p:nvSpPr>
            <p:cNvPr id="606" name="Google Shape;606;p84"/>
            <p:cNvSpPr/>
            <p:nvPr/>
          </p:nvSpPr>
          <p:spPr>
            <a:xfrm>
              <a:off x="4005" y="2565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7" name="Google Shape;607;p84"/>
            <p:cNvSpPr/>
            <p:nvPr/>
          </p:nvSpPr>
          <p:spPr>
            <a:xfrm>
              <a:off x="3648" y="2880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8" name="Google Shape;608;p84"/>
            <p:cNvSpPr/>
            <p:nvPr/>
          </p:nvSpPr>
          <p:spPr>
            <a:xfrm>
              <a:off x="4005" y="2880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9" name="Google Shape;609;p84"/>
            <p:cNvSpPr/>
            <p:nvPr/>
          </p:nvSpPr>
          <p:spPr>
            <a:xfrm>
              <a:off x="4368" y="2880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10" name="Google Shape;610;p84"/>
            <p:cNvSpPr/>
            <p:nvPr/>
          </p:nvSpPr>
          <p:spPr>
            <a:xfrm>
              <a:off x="3648" y="3552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11" name="Google Shape;611;p84"/>
            <p:cNvSpPr/>
            <p:nvPr/>
          </p:nvSpPr>
          <p:spPr>
            <a:xfrm>
              <a:off x="4005" y="3552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12" name="Google Shape;612;p84"/>
            <p:cNvSpPr/>
            <p:nvPr/>
          </p:nvSpPr>
          <p:spPr>
            <a:xfrm>
              <a:off x="4368" y="3552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13" name="Google Shape;613;p84"/>
            <p:cNvSpPr/>
            <p:nvPr/>
          </p:nvSpPr>
          <p:spPr>
            <a:xfrm>
              <a:off x="4005" y="3888"/>
              <a:ext cx="75" cy="75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5"/>
          <p:cNvSpPr txBox="1"/>
          <p:nvPr>
            <p:ph type="title"/>
          </p:nvPr>
        </p:nvSpPr>
        <p:spPr>
          <a:xfrm>
            <a:off x="457200" y="165100"/>
            <a:ext cx="8229600" cy="766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Lattice example</a:t>
            </a:r>
            <a:endParaRPr/>
          </a:p>
        </p:txBody>
      </p:sp>
      <p:sp>
        <p:nvSpPr>
          <p:cNvPr id="619" name="Google Shape;619;p85"/>
          <p:cNvSpPr txBox="1"/>
          <p:nvPr>
            <p:ph idx="1" type="body"/>
          </p:nvPr>
        </p:nvSpPr>
        <p:spPr>
          <a:xfrm>
            <a:off x="457200" y="1316037"/>
            <a:ext cx="8339137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the following three posets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lattices?</a:t>
            </a:r>
            <a:endParaRPr/>
          </a:p>
        </p:txBody>
      </p:sp>
      <p:pic>
        <p:nvPicPr>
          <p:cNvPr descr="08_6_08" id="620" name="Google Shape;620;p8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962" y="2319337"/>
            <a:ext cx="7297737" cy="4233862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5"/>
          <p:cNvSpPr txBox="1"/>
          <p:nvPr/>
        </p:nvSpPr>
        <p:spPr>
          <a:xfrm>
            <a:off x="501650" y="6116637"/>
            <a:ext cx="8448675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