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3" r:id="rId3"/>
    <p:sldMasterId id="2147483704" r:id="rId4"/>
    <p:sldMasterId id="2147483705" r:id="rId5"/>
    <p:sldMasterId id="2147483706" r:id="rId6"/>
    <p:sldMasterId id="2147483707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11" Type="http://schemas.openxmlformats.org/officeDocument/2006/relationships/slide" Target="slides/slide3.xml"/><Relationship Id="rId22" Type="http://schemas.openxmlformats.org/officeDocument/2006/relationships/slide" Target="slides/slide14.xml"/><Relationship Id="rId10" Type="http://schemas.openxmlformats.org/officeDocument/2006/relationships/slide" Target="slides/slide2.xml"/><Relationship Id="rId21" Type="http://schemas.openxmlformats.org/officeDocument/2006/relationships/slide" Target="slides/slide13.xml"/><Relationship Id="rId13" Type="http://schemas.openxmlformats.org/officeDocument/2006/relationships/slide" Target="slides/slide5.xml"/><Relationship Id="rId24" Type="http://schemas.openxmlformats.org/officeDocument/2006/relationships/slide" Target="slides/slide16.xml"/><Relationship Id="rId12" Type="http://schemas.openxmlformats.org/officeDocument/2006/relationships/slide" Target="slides/slide4.xml"/><Relationship Id="rId23" Type="http://schemas.openxmlformats.org/officeDocument/2006/relationships/slide" Target="slides/slide15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5" Type="http://schemas.openxmlformats.org/officeDocument/2006/relationships/slideMaster" Target="slideMasters/slideMaster3.xml"/><Relationship Id="rId19" Type="http://schemas.openxmlformats.org/officeDocument/2006/relationships/slide" Target="slides/slide11.xml"/><Relationship Id="rId6" Type="http://schemas.openxmlformats.org/officeDocument/2006/relationships/slideMaster" Target="slideMasters/slideMaster4.xml"/><Relationship Id="rId18" Type="http://schemas.openxmlformats.org/officeDocument/2006/relationships/slide" Target="slides/slide10.xml"/><Relationship Id="rId7" Type="http://schemas.openxmlformats.org/officeDocument/2006/relationships/slideMaster" Target="slideMasters/slideMaster5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ctr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6"/>
          <p:cNvSpPr txBox="1"/>
          <p:nvPr>
            <p:ph idx="1" type="subTitle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4" name="Google Shape;16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6" name="Google Shape;17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82" name="Google Shape;182;p29"/>
          <p:cNvSpPr txBox="1"/>
          <p:nvPr>
            <p:ph idx="2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83" name="Google Shape;183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9" name="Google Shape;189;p30"/>
          <p:cNvSpPr txBox="1"/>
          <p:nvPr>
            <p:ph idx="2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90" name="Google Shape;190;p30"/>
          <p:cNvSpPr txBox="1"/>
          <p:nvPr>
            <p:ph idx="3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1" name="Google Shape;191;p30"/>
          <p:cNvSpPr txBox="1"/>
          <p:nvPr>
            <p:ph idx="4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92" name="Google Shape;19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07" name="Google Shape;207;p33"/>
          <p:cNvSpPr txBox="1"/>
          <p:nvPr>
            <p:ph idx="2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08" name="Google Shape;20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34"/>
          <p:cNvSpPr/>
          <p:nvPr>
            <p:ph idx="2" type="pic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3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15" name="Google Shape;215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3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1" name="Google Shape;221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>
            <p:ph type="title"/>
          </p:nvPr>
        </p:nvSpPr>
        <p:spPr>
          <a:xfrm rot="5400000">
            <a:off x="4000500" y="-3268662"/>
            <a:ext cx="11430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3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7" name="Google Shape;227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3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9" name="Google Shape;239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4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1" name="Google Shape;25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4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7" name="Google Shape;257;p4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8" name="Google Shape;258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4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4" name="Google Shape;264;p4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5" name="Google Shape;265;p4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6" name="Google Shape;266;p4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4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82" name="Google Shape;282;p4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83" name="Google Shape;283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4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4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90" name="Google Shape;290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4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6" name="Google Shape;296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4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2" name="Google Shape;30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5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4" name="Google Shape;314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5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5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6" name="Google Shape;326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5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2" name="Google Shape;332;p5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3" name="Google Shape;333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5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9" name="Google Shape;339;p5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5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1" name="Google Shape;341;p5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2" name="Google Shape;34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8" name="Google Shape;348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5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57" name="Google Shape;357;p5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58" name="Google Shape;358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5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64" name="Google Shape;364;p5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65" name="Google Shape;365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7" name="Google Shape;367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5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1" name="Google Shape;371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6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7" name="Google Shape;377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9" name="Google Shape;379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9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2" name="Google Shape;232;p3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" name="Google Shape;233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4" name="Google Shape;234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" name="Google Shape;235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7" name="Google Shape;307;p4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8" name="Google Shape;308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9" name="Google Shape;309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0" name="Google Shape;310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1"/>
          <p:cNvSpPr txBox="1"/>
          <p:nvPr>
            <p:ph type="ctrTitle"/>
          </p:nvPr>
        </p:nvSpPr>
        <p:spPr>
          <a:xfrm>
            <a:off x="1524000" y="154544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UNIT 5</a:t>
            </a:r>
            <a:br>
              <a:rPr b="1" lang="en-US"/>
            </a:br>
            <a:r>
              <a:rPr b="1" lang="en-US"/>
              <a:t>Binary Tree Representations</a:t>
            </a:r>
            <a:br>
              <a:rPr b="1" lang="en-US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/>
          <p:nvPr>
            <p:ph idx="1" type="body"/>
          </p:nvPr>
        </p:nvSpPr>
        <p:spPr>
          <a:xfrm>
            <a:off x="292286" y="119650"/>
            <a:ext cx="1156761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 binary tree data structure is represented using two methods.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Those methods are as follows...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Array Representation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Linked List Representation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Consider the following binary tree...</a:t>
            </a:r>
            <a:endParaRPr/>
          </a:p>
        </p:txBody>
      </p:sp>
      <p:pic>
        <p:nvPicPr>
          <p:cNvPr descr="binary tree example" id="390" name="Google Shape;39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6346" y="1023582"/>
            <a:ext cx="10035653" cy="5825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3"/>
          <p:cNvSpPr txBox="1"/>
          <p:nvPr>
            <p:ph type="title"/>
          </p:nvPr>
        </p:nvSpPr>
        <p:spPr>
          <a:xfrm>
            <a:off x="838200" y="102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Array Representation of Binary Tree</a:t>
            </a:r>
            <a:endParaRPr/>
          </a:p>
        </p:txBody>
      </p:sp>
      <p:sp>
        <p:nvSpPr>
          <p:cNvPr id="396" name="Google Shape;396;p63"/>
          <p:cNvSpPr txBox="1"/>
          <p:nvPr>
            <p:ph idx="1" type="body"/>
          </p:nvPr>
        </p:nvSpPr>
        <p:spPr>
          <a:xfrm>
            <a:off x="0" y="1102290"/>
            <a:ext cx="12192000" cy="5755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 array representation of a binary tree,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we use one-dimensional array (1-D Array) to represent a binary tree.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r>
              <a:rPr lang="en-US"/>
              <a:t>    Consider the above example of a binary tree and it is represented as follows...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 represent a binary tree of depth </a:t>
            </a:r>
            <a:r>
              <a:rPr b="1" lang="en-US"/>
              <a:t>'n'</a:t>
            </a:r>
            <a:r>
              <a:rPr lang="en-US"/>
              <a:t> using array representation, we need one dimensional array with a maximum size of </a:t>
            </a:r>
            <a:r>
              <a:rPr b="1" lang="en-US"/>
              <a:t>2n + 1</a:t>
            </a:r>
            <a:r>
              <a:rPr lang="en-US"/>
              <a:t>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binary tree array representation" id="397" name="Google Shape;397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38482"/>
            <a:ext cx="12191999" cy="3029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4"/>
          <p:cNvSpPr txBox="1"/>
          <p:nvPr>
            <p:ph type="title"/>
          </p:nvPr>
        </p:nvSpPr>
        <p:spPr>
          <a:xfrm>
            <a:off x="838200" y="102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Linked List Representation of Binary Tree</a:t>
            </a:r>
            <a:endParaRPr/>
          </a:p>
        </p:txBody>
      </p:sp>
      <p:sp>
        <p:nvSpPr>
          <p:cNvPr id="403" name="Google Shape;403;p64"/>
          <p:cNvSpPr txBox="1"/>
          <p:nvPr>
            <p:ph idx="1" type="body"/>
          </p:nvPr>
        </p:nvSpPr>
        <p:spPr>
          <a:xfrm>
            <a:off x="0" y="1143238"/>
            <a:ext cx="12192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We use a </a:t>
            </a:r>
            <a:r>
              <a:rPr lang="en-US">
                <a:solidFill>
                  <a:srgbClr val="FF0000"/>
                </a:solidFill>
              </a:rPr>
              <a:t>double linked list </a:t>
            </a:r>
            <a:r>
              <a:rPr lang="en-US"/>
              <a:t>to represent a binary tree.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 a double linked list, every node consists of three fields.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	-First field for storing left child address,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	-second for storing actual data and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	-third for storing right child address.</a:t>
            </a:r>
            <a:br>
              <a:rPr lang="en-US"/>
            </a:b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In this linked list representation, a node has the following structure...</a:t>
            </a:r>
            <a:endParaRPr/>
          </a:p>
        </p:txBody>
      </p:sp>
      <p:pic>
        <p:nvPicPr>
          <p:cNvPr descr="binary tree linked list representation node" id="404" name="Google Shape;40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6" y="3753135"/>
            <a:ext cx="12186553" cy="3104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5"/>
          <p:cNvSpPr txBox="1"/>
          <p:nvPr>
            <p:ph idx="1" type="body"/>
          </p:nvPr>
        </p:nvSpPr>
        <p:spPr>
          <a:xfrm>
            <a:off x="0" y="10460"/>
            <a:ext cx="12192000" cy="90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The above example of the binary tree represented using Linked list representation is shown as follows...</a:t>
            </a:r>
            <a:endParaRPr/>
          </a:p>
        </p:txBody>
      </p:sp>
      <p:pic>
        <p:nvPicPr>
          <p:cNvPr descr="Binary Tree Linked List Representation" id="410" name="Google Shape;41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6" y="136478"/>
            <a:ext cx="12186553" cy="6732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lang="en-US"/>
              <a:t>Binary Tree Operations</a:t>
            </a:r>
            <a:endParaRPr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/>
              <a:t>Binary Tree Operations</a:t>
            </a:r>
            <a:endParaRPr sz="4800"/>
          </a:p>
        </p:txBody>
      </p:sp>
      <p:sp>
        <p:nvSpPr>
          <p:cNvPr id="421" name="Google Shape;421;p67"/>
          <p:cNvSpPr txBox="1"/>
          <p:nvPr>
            <p:ph idx="1" type="body"/>
          </p:nvPr>
        </p:nvSpPr>
        <p:spPr>
          <a:xfrm>
            <a:off x="838200" y="227600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Insertion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Deletion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Traversing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8"/>
          <p:cNvSpPr txBox="1"/>
          <p:nvPr>
            <p:ph idx="1" type="body"/>
          </p:nvPr>
        </p:nvSpPr>
        <p:spPr>
          <a:xfrm>
            <a:off x="838200" y="2975212"/>
            <a:ext cx="10515600" cy="3870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Select the first element of the list to be the root node.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	(no. of elements on level-0: 1)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Complete binary tree creation" id="427" name="Google Shape;42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2046" y="4254915"/>
            <a:ext cx="668655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68"/>
          <p:cNvSpPr/>
          <p:nvPr/>
        </p:nvSpPr>
        <p:spPr>
          <a:xfrm>
            <a:off x="4227182" y="5851059"/>
            <a:ext cx="364234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Select the first element as root</a:t>
            </a:r>
            <a:endParaRPr b="0" i="0" sz="2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68"/>
          <p:cNvSpPr txBox="1"/>
          <p:nvPr>
            <p:ph type="title"/>
          </p:nvPr>
        </p:nvSpPr>
        <p:spPr>
          <a:xfrm>
            <a:off x="0" y="651727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1935"/>
              <a:buFont typeface="Calibri"/>
              <a:buNone/>
            </a:pPr>
            <a:r>
              <a:rPr lang="en-US"/>
              <a:t>Insertion</a:t>
            </a:r>
            <a:br>
              <a:rPr lang="en-US"/>
            </a:br>
            <a:br>
              <a:rPr lang="en-US"/>
            </a:br>
            <a:r>
              <a:rPr lang="en-US" sz="3100"/>
              <a:t>Example 1: Inserting elements one by one to create a binary tree</a:t>
            </a:r>
            <a:endParaRPr sz="3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9"/>
          <p:cNvSpPr txBox="1"/>
          <p:nvPr>
            <p:ph idx="1" type="body"/>
          </p:nvPr>
        </p:nvSpPr>
        <p:spPr>
          <a:xfrm>
            <a:off x="286603" y="532263"/>
            <a:ext cx="11586949" cy="6325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2. Put the second element as a left child of the root node and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the third element as the right child.                                       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(no. of elements on level-I: 2)</a:t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3. Put the next two elements as children of the left node.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Again, put the next two elements as children of the right node.        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(no. of elements on level-II: 4)</a:t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Complete binary tree creation" id="435" name="Google Shape;435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7895" y="1725804"/>
            <a:ext cx="8210550" cy="2895601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69"/>
          <p:cNvSpPr/>
          <p:nvPr/>
        </p:nvSpPr>
        <p:spPr>
          <a:xfrm>
            <a:off x="3636920" y="4527227"/>
            <a:ext cx="447109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12 as a left child and 9 as a right child</a:t>
            </a:r>
            <a:endParaRPr b="0" i="0" sz="2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0"/>
          <p:cNvSpPr txBox="1"/>
          <p:nvPr>
            <p:ph idx="1" type="body"/>
          </p:nvPr>
        </p:nvSpPr>
        <p:spPr>
          <a:xfrm>
            <a:off x="838200" y="78839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4. Keep repeating until you reach the last element.</a:t>
            </a:r>
            <a:endParaRPr/>
          </a:p>
        </p:txBody>
      </p:sp>
      <p:pic>
        <p:nvPicPr>
          <p:cNvPr descr="Complete binary tree creation" id="442" name="Google Shape;442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601" y="1247618"/>
            <a:ext cx="10915650" cy="4114801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70"/>
          <p:cNvSpPr/>
          <p:nvPr/>
        </p:nvSpPr>
        <p:spPr>
          <a:xfrm>
            <a:off x="4137771" y="5591752"/>
            <a:ext cx="432842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5 as a left child and 6 as a right child</a:t>
            </a:r>
            <a:endParaRPr b="0" i="0" sz="2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71"/>
          <p:cNvSpPr txBox="1"/>
          <p:nvPr>
            <p:ph idx="1" type="body"/>
          </p:nvPr>
        </p:nvSpPr>
        <p:spPr>
          <a:xfrm>
            <a:off x="436728" y="1402544"/>
            <a:ext cx="1175527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.</a:t>
            </a:r>
            <a:endParaRPr/>
          </a:p>
        </p:txBody>
      </p:sp>
      <p:pic>
        <p:nvPicPr>
          <p:cNvPr descr="https://media.geeksforgeeks.org/wp-content/uploads/binary-tree-insertion.png" id="449" name="Google Shape;449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187" y="1677033"/>
            <a:ext cx="11731625" cy="48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71"/>
          <p:cNvSpPr txBox="1"/>
          <p:nvPr>
            <p:ph type="title"/>
          </p:nvPr>
        </p:nvSpPr>
        <p:spPr>
          <a:xfrm>
            <a:off x="0" y="119458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Example 2: Given a binary tree and a key, </a:t>
            </a:r>
            <a:br>
              <a:rPr lang="en-US" sz="2800"/>
            </a:br>
            <a:r>
              <a:rPr lang="en-US" sz="2800"/>
              <a:t>insert the key into the binary tree at the first position available in level order</a:t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2"/>
          <p:cNvSpPr txBox="1"/>
          <p:nvPr>
            <p:ph type="title"/>
          </p:nvPr>
        </p:nvSpPr>
        <p:spPr>
          <a:xfrm>
            <a:off x="838200" y="141600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Procedure</a:t>
            </a:r>
            <a:endParaRPr sz="3600"/>
          </a:p>
        </p:txBody>
      </p:sp>
      <p:sp>
        <p:nvSpPr>
          <p:cNvPr id="456" name="Google Shape;456;p72"/>
          <p:cNvSpPr txBox="1"/>
          <p:nvPr>
            <p:ph idx="1" type="body"/>
          </p:nvPr>
        </p:nvSpPr>
        <p:spPr>
          <a:xfrm>
            <a:off x="838200" y="2330591"/>
            <a:ext cx="10515600" cy="3428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r>
              <a:rPr b="1" lang="en-US"/>
              <a:t>1.</a:t>
            </a:r>
            <a:r>
              <a:rPr lang="en-US"/>
              <a:t> Starting at the root, find the deepest and rightmost node in binary tree and node which we want to delete. 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r>
              <a:rPr b="1" lang="en-US"/>
              <a:t>2.</a:t>
            </a:r>
            <a:r>
              <a:rPr lang="en-US"/>
              <a:t> Replace the deepest rightmost node’s data with the node to be deleted. 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r>
              <a:rPr b="1" lang="en-US"/>
              <a:t>3.</a:t>
            </a:r>
            <a:r>
              <a:rPr lang="en-US"/>
              <a:t> Then delete the deepest rightmost node.</a:t>
            </a:r>
            <a:endParaRPr/>
          </a:p>
        </p:txBody>
      </p:sp>
      <p:sp>
        <p:nvSpPr>
          <p:cNvPr id="457" name="Google Shape;457;p72"/>
          <p:cNvSpPr txBox="1"/>
          <p:nvPr/>
        </p:nvSpPr>
        <p:spPr>
          <a:xfrm>
            <a:off x="838200" y="22865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Deletion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3"/>
          <p:cNvSpPr txBox="1"/>
          <p:nvPr>
            <p:ph idx="1" type="body"/>
          </p:nvPr>
        </p:nvSpPr>
        <p:spPr>
          <a:xfrm>
            <a:off x="327546" y="1842447"/>
            <a:ext cx="11368585" cy="3070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Given a binary tree,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delete a node from it by making sure that tree shrinks from the bottom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(i.e. the deleted node is replaced by the bottom-most and rightmost node).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Here we do not have any order among elements, so we replace with the last element.</a:t>
            </a:r>
            <a:endParaRPr/>
          </a:p>
        </p:txBody>
      </p:sp>
      <p:sp>
        <p:nvSpPr>
          <p:cNvPr id="463" name="Google Shape;463;p73"/>
          <p:cNvSpPr txBox="1"/>
          <p:nvPr>
            <p:ph type="title"/>
          </p:nvPr>
        </p:nvSpPr>
        <p:spPr>
          <a:xfrm>
            <a:off x="510651" y="3514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Example</a:t>
            </a:r>
            <a:endParaRPr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4"/>
          <p:cNvSpPr/>
          <p:nvPr/>
        </p:nvSpPr>
        <p:spPr>
          <a:xfrm>
            <a:off x="614154" y="494661"/>
            <a:ext cx="3404073" cy="5691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8885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Example 1  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Delete 10 in below tree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10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	/      \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 20     30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Output 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30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	/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20 </a:t>
            </a:r>
            <a:endParaRPr/>
          </a:p>
        </p:txBody>
      </p:sp>
      <p:sp>
        <p:nvSpPr>
          <p:cNvPr id="469" name="Google Shape;469;p74"/>
          <p:cNvSpPr/>
          <p:nvPr/>
        </p:nvSpPr>
        <p:spPr>
          <a:xfrm>
            <a:off x="6332560" y="200257"/>
            <a:ext cx="5859439" cy="6553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8885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Example 2  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27323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239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273239"/>
                </a:solidFill>
                <a:latin typeface="Calibri"/>
                <a:ea typeface="Calibri"/>
                <a:cs typeface="Calibri"/>
                <a:sym typeface="Calibri"/>
              </a:rPr>
              <a:t>Delete 20 in below tree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27323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239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273239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10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     /      \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  20       30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		  \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		   40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27323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239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273239"/>
                </a:solidFill>
                <a:latin typeface="Calibri"/>
                <a:ea typeface="Calibri"/>
                <a:cs typeface="Calibri"/>
                <a:sym typeface="Calibri"/>
              </a:rPr>
              <a:t>Output 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27323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239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273239"/>
                </a:solidFill>
                <a:latin typeface="Calibri"/>
                <a:ea typeface="Calibri"/>
                <a:cs typeface="Calibri"/>
                <a:sym typeface="Calibri"/>
              </a:rPr>
              <a:t>	    </a:t>
            </a: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	  /      \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 40         30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media.geeksforgeeks.org/wp-content/uploads/deletion-in-binary-tree.png" id="474" name="Google Shape;474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74" y="436728"/>
            <a:ext cx="11881751" cy="6421272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75"/>
          <p:cNvSpPr/>
          <p:nvPr/>
        </p:nvSpPr>
        <p:spPr>
          <a:xfrm>
            <a:off x="5438287" y="-3842"/>
            <a:ext cx="193989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Example 3  :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Traversing</a:t>
            </a:r>
            <a:endParaRPr/>
          </a:p>
        </p:txBody>
      </p:sp>
      <p:sp>
        <p:nvSpPr>
          <p:cNvPr id="481" name="Google Shape;481;p76"/>
          <p:cNvSpPr txBox="1"/>
          <p:nvPr>
            <p:ph idx="1" type="body"/>
          </p:nvPr>
        </p:nvSpPr>
        <p:spPr>
          <a:xfrm>
            <a:off x="838200" y="252166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Continued……………in next ppt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