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idx="10" type="dt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457200" y="1600201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4648200" y="1600201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457200" y="1535113"/>
            <a:ext cx="4040188" cy="6397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7"/>
          <p:cNvSpPr txBox="1"/>
          <p:nvPr>
            <p:ph idx="3" type="body"/>
          </p:nvPr>
        </p:nvSpPr>
        <p:spPr>
          <a:xfrm>
            <a:off x="4645027" y="1535113"/>
            <a:ext cx="4041775" cy="6397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7"/>
          <p:cNvSpPr txBox="1"/>
          <p:nvPr>
            <p:ph idx="4" type="body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2" y="273049"/>
            <a:ext cx="3008313" cy="11620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2" y="1435102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792288" y="4800600"/>
            <a:ext cx="5486400" cy="5667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792288" y="5367338"/>
            <a:ext cx="5486400" cy="8048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732338" y="2171702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title"/>
          </p:nvPr>
        </p:nvSpPr>
        <p:spPr>
          <a:xfrm>
            <a:off x="457200" y="796926"/>
            <a:ext cx="8229600" cy="6207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idx="1" type="body"/>
          </p:nvPr>
        </p:nvSpPr>
        <p:spPr>
          <a:xfrm>
            <a:off x="457200" y="1438277"/>
            <a:ext cx="4038600" cy="671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idx="2" type="body"/>
          </p:nvPr>
        </p:nvSpPr>
        <p:spPr>
          <a:xfrm>
            <a:off x="4648200" y="1438277"/>
            <a:ext cx="4038600" cy="671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idx="11" type="ftr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3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2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9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5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3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0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4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4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4" name="Google Shape;94;p14"/>
          <p:cNvSpPr/>
          <p:nvPr/>
        </p:nvSpPr>
        <p:spPr>
          <a:xfrm>
            <a:off x="1981200" y="0"/>
            <a:ext cx="716280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G.PULLAIAH COLLEGE OF ENGINEERING AND TECHNOLOGY </a:t>
            </a:r>
            <a:r>
              <a:rPr b="1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(AUTONOMOUS)</a:t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/>
          <p:nvPr/>
        </p:nvSpPr>
        <p:spPr>
          <a:xfrm>
            <a:off x="457200" y="914401"/>
            <a:ext cx="8382000" cy="5262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Data Structures Using C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Unit-V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GRAPHS</a:t>
            </a:r>
            <a:endParaRPr b="1" i="0" sz="2800" u="none" cap="none" strike="noStrik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4425D"/>
                </a:solidFill>
                <a:latin typeface="Calibri"/>
                <a:ea typeface="Calibri"/>
                <a:cs typeface="Calibri"/>
                <a:sym typeface="Calibri"/>
              </a:rPr>
              <a:t>P.Chandrakala</a:t>
            </a:r>
            <a:endParaRPr b="1" i="0" sz="2800" u="none" cap="none" strike="noStrike">
              <a:solidFill>
                <a:srgbClr val="1442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4425D"/>
                </a:solidFill>
                <a:latin typeface="Calibri"/>
                <a:ea typeface="Calibri"/>
                <a:cs typeface="Calibri"/>
                <a:sym typeface="Calibri"/>
              </a:rPr>
              <a:t>Assistant Professor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Department of Computer Science and Engineering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1" name="Google Shape;101;p15"/>
          <p:cNvSpPr txBox="1"/>
          <p:nvPr>
            <p:ph type="title"/>
          </p:nvPr>
        </p:nvSpPr>
        <p:spPr>
          <a:xfrm>
            <a:off x="1447800" y="-23428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/>
              <a:t>What is a graph?</a:t>
            </a:r>
            <a:endParaRPr b="1" sz="4800"/>
          </a:p>
        </p:txBody>
      </p:sp>
      <p:sp>
        <p:nvSpPr>
          <p:cNvPr id="102" name="Google Shape;102;p15"/>
          <p:cNvSpPr txBox="1"/>
          <p:nvPr>
            <p:ph idx="1" type="body"/>
          </p:nvPr>
        </p:nvSpPr>
        <p:spPr>
          <a:xfrm>
            <a:off x="152400" y="1066800"/>
            <a:ext cx="86868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Graph is a non-linear data structure. It contains a set of points known as nodes (or vertices) and a set of links known as edges (or Arcs). Here edges are used to connect the vertices. </a:t>
            </a:r>
            <a:endParaRPr/>
          </a:p>
          <a:p>
            <a:pPr indent="-190500" lvl="0" marL="342900" rtl="0" algn="just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342900" lvl="0" marL="342900" rtl="0" algn="just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Generally, a graph </a:t>
            </a:r>
            <a:r>
              <a:rPr b="1" lang="en-US" sz="2400"/>
              <a:t>G</a:t>
            </a:r>
            <a:r>
              <a:rPr lang="en-US" sz="2400"/>
              <a:t> is represented as </a:t>
            </a:r>
            <a:r>
              <a:rPr b="1" lang="en-US" sz="2400"/>
              <a:t>G = ( V , E )</a:t>
            </a:r>
            <a:r>
              <a:rPr lang="en-US" sz="2400"/>
              <a:t>, where </a:t>
            </a:r>
            <a:r>
              <a:rPr b="1" lang="en-US" sz="2400"/>
              <a:t>V is set of vertices</a:t>
            </a:r>
            <a:r>
              <a:rPr lang="en-US" sz="2400"/>
              <a:t> and </a:t>
            </a:r>
            <a:r>
              <a:rPr b="1" lang="en-US" sz="2400"/>
              <a:t>E is set of edges</a:t>
            </a:r>
            <a:r>
              <a:rPr lang="en-US" sz="2400"/>
              <a:t>.</a:t>
            </a:r>
            <a:endParaRPr/>
          </a:p>
          <a:p>
            <a:pPr indent="-190500" lvl="0" marL="342900" rtl="0" algn="just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342900" lvl="0" marL="342900" rtl="0" algn="just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Graph is a collection of vertices and arcs in which vertices are connected with arcs.</a:t>
            </a:r>
            <a:endParaRPr/>
          </a:p>
          <a:p>
            <a:pPr indent="-190500" lvl="0" marL="342900" rtl="0" algn="just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342900" lvl="0" marL="342900" rtl="0" algn="just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Graph is a collection of nodes and edges in which nodes are connected with edges.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/>
          <p:nvPr>
            <p:ph type="title"/>
          </p:nvPr>
        </p:nvSpPr>
        <p:spPr>
          <a:xfrm>
            <a:off x="1066800" y="-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</a:t>
            </a:r>
            <a:endParaRPr/>
          </a:p>
        </p:txBody>
      </p:sp>
      <p:sp>
        <p:nvSpPr>
          <p:cNvPr id="108" name="Google Shape;108;p16"/>
          <p:cNvSpPr txBox="1"/>
          <p:nvPr>
            <p:ph idx="1" type="body"/>
          </p:nvPr>
        </p:nvSpPr>
        <p:spPr>
          <a:xfrm>
            <a:off x="228600" y="1066801"/>
            <a:ext cx="8915400" cy="2362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The following is a graph with 5 vertices and 6 edges.</a:t>
            </a:r>
            <a:br>
              <a:rPr lang="en-US" sz="2400"/>
            </a:br>
            <a:r>
              <a:rPr lang="en-US" sz="2400"/>
              <a:t>This graph G can be defined as G = ( V , E ),  where 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V = {A,B,C,D,E}      and  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E = {(A,B),(A,C)(A,D),(B,D),(C,D),(B,E),(E,D)}.</a:t>
            </a:r>
            <a:endParaRPr sz="2400"/>
          </a:p>
        </p:txBody>
      </p:sp>
      <p:sp>
        <p:nvSpPr>
          <p:cNvPr id="109" name="Google Shape;109;p16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http://www.btechsmartclass.com/data_structures/ds_images/Graph%201.png" id="110" name="Google Shape;11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429000"/>
            <a:ext cx="9144000" cy="243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/>
          <p:nvPr>
            <p:ph type="title"/>
          </p:nvPr>
        </p:nvSpPr>
        <p:spPr>
          <a:xfrm>
            <a:off x="1066800" y="-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Graph Terminology</a:t>
            </a:r>
            <a:endParaRPr/>
          </a:p>
        </p:txBody>
      </p:sp>
      <p:sp>
        <p:nvSpPr>
          <p:cNvPr id="116" name="Google Shape;116;p17"/>
          <p:cNvSpPr txBox="1"/>
          <p:nvPr>
            <p:ph idx="1" type="body"/>
          </p:nvPr>
        </p:nvSpPr>
        <p:spPr>
          <a:xfrm>
            <a:off x="0" y="1035050"/>
            <a:ext cx="9144000" cy="521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US" sz="2400"/>
              <a:t>Vertex: </a:t>
            </a:r>
            <a:r>
              <a:rPr lang="en-US" sz="2400"/>
              <a:t>Individual data element of a graph is called as vertex. </a:t>
            </a:r>
            <a:r>
              <a:rPr b="1" lang="en-US" sz="2400"/>
              <a:t>Vertex</a:t>
            </a:r>
            <a:r>
              <a:rPr lang="en-US" sz="2400"/>
              <a:t> is also known as </a:t>
            </a:r>
            <a:r>
              <a:rPr b="1" lang="en-US" sz="2400"/>
              <a:t>node</a:t>
            </a:r>
            <a:r>
              <a:rPr lang="en-US" sz="2400"/>
              <a:t>. </a:t>
            </a:r>
            <a:endParaRPr sz="2400"/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 sz="2000"/>
              <a:t>In above example graph, A, B, C, D &amp; E are known as vertices.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US" sz="2400"/>
              <a:t>Edge: </a:t>
            </a:r>
            <a:r>
              <a:rPr lang="en-US" sz="2400"/>
              <a:t>An edge is a connecting link between two vertices. </a:t>
            </a:r>
            <a:r>
              <a:rPr b="1" lang="en-US" sz="2400"/>
              <a:t>Edge</a:t>
            </a:r>
            <a:r>
              <a:rPr lang="en-US" sz="2400"/>
              <a:t> is also known as </a:t>
            </a:r>
            <a:r>
              <a:rPr b="1" lang="en-US" sz="2400"/>
              <a:t>Arc</a:t>
            </a:r>
            <a:r>
              <a:rPr lang="en-US" sz="2400"/>
              <a:t>. An edge is represented as (startingVertex, endingVertex). </a:t>
            </a:r>
            <a:endParaRPr/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 sz="2000"/>
              <a:t>For example, in above graph the link between vertices A and B is represented as (A,B). In above example graph, there are 7 edges (i.e., (A,B), (A,C), (A,D), (B,D), (B,E), (C,D), (D,E)).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US" sz="2400"/>
              <a:t>End vertices or Endpoints: </a:t>
            </a:r>
            <a:r>
              <a:rPr lang="en-US" sz="2400"/>
              <a:t>The two vertices joined by edge are called end vertices (or endpoints) of that edge.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US" sz="2400"/>
              <a:t>Origin: </a:t>
            </a:r>
            <a:r>
              <a:rPr lang="en-US" sz="2400"/>
              <a:t>If an edge is directed, its first endpoint is said to be the origin of it.</a:t>
            </a:r>
            <a:endParaRPr/>
          </a:p>
          <a:p>
            <a:pPr indent="-158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17" name="Google Shape;117;p17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/>
          <p:nvPr>
            <p:ph idx="1" type="body"/>
          </p:nvPr>
        </p:nvSpPr>
        <p:spPr>
          <a:xfrm>
            <a:off x="0" y="1066800"/>
            <a:ext cx="9144000" cy="56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US" sz="2400"/>
              <a:t>Destination: </a:t>
            </a:r>
            <a:r>
              <a:rPr lang="en-US" sz="2400"/>
              <a:t>If an edge is directed, its first endpoint is said to be the origin of it and the other endpoint is said to be the destination of that edge.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US" sz="2400"/>
              <a:t>Adjacent: </a:t>
            </a:r>
            <a:r>
              <a:rPr lang="en-US" sz="2400"/>
              <a:t>If there is an edge between vertices A and B then both A and B are said to be adjacent. In other words, vertices A and B are said to be adjacent if there is an edge between them.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US" sz="2400"/>
              <a:t>Incident: </a:t>
            </a:r>
            <a:r>
              <a:rPr lang="en-US" sz="2400"/>
              <a:t>Edge is said to be incident on a vertex if the vertex is one of the endpoints of that edge.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US" sz="2400"/>
              <a:t>Outgoing Edge: </a:t>
            </a:r>
            <a:r>
              <a:rPr lang="en-US" sz="2400"/>
              <a:t>A directed edge is said to be outgoing edge on its origin vertex.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US" sz="2400"/>
              <a:t>Incoming Edge: </a:t>
            </a:r>
            <a:r>
              <a:rPr lang="en-US" sz="2400"/>
              <a:t>A directed edge is said to be incoming edge on its destination vertex.</a:t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</p:txBody>
      </p:sp>
      <p:sp>
        <p:nvSpPr>
          <p:cNvPr id="123" name="Google Shape;123;p18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/>
          <p:nvPr>
            <p:ph idx="1" type="body"/>
          </p:nvPr>
        </p:nvSpPr>
        <p:spPr>
          <a:xfrm>
            <a:off x="0" y="762000"/>
            <a:ext cx="91440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</a:pPr>
            <a:r>
              <a:rPr b="1" lang="en-US" sz="2300"/>
              <a:t>Degree: </a:t>
            </a:r>
            <a:r>
              <a:rPr lang="en-US" sz="2300"/>
              <a:t>Total number of edges connected to a vertex is said to be degree of that vertex.</a:t>
            </a:r>
            <a:endParaRPr/>
          </a:p>
          <a:p>
            <a:pPr indent="-342900" lvl="0" marL="342900" rtl="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</a:pPr>
            <a:r>
              <a:rPr b="1" lang="en-US" sz="2300"/>
              <a:t>Indegree: </a:t>
            </a:r>
            <a:r>
              <a:rPr lang="en-US" sz="2300"/>
              <a:t>Total number of incoming edges connected to a vertex is said to be indegree of that vertex.</a:t>
            </a:r>
            <a:endParaRPr/>
          </a:p>
          <a:p>
            <a:pPr indent="-342900" lvl="0" marL="342900" rtl="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</a:pPr>
            <a:r>
              <a:rPr b="1" lang="en-US" sz="2300"/>
              <a:t>Outdegree: </a:t>
            </a:r>
            <a:r>
              <a:rPr lang="en-US" sz="2300"/>
              <a:t>Total number of outgoing edges connected to a vertex is said to be outdegree of that vertex.</a:t>
            </a:r>
            <a:endParaRPr/>
          </a:p>
          <a:p>
            <a:pPr indent="-342900" lvl="0" marL="342900" rtl="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</a:pPr>
            <a:r>
              <a:rPr b="1" lang="en-US" sz="2300"/>
              <a:t>Parallel edges or Multiple edges: </a:t>
            </a:r>
            <a:r>
              <a:rPr lang="en-US" sz="2300"/>
              <a:t>If there are two undirected edges with same end vertices and two directed edges with same origin and destination, such edges are called parallel edges or multiple edges.</a:t>
            </a:r>
            <a:endParaRPr/>
          </a:p>
          <a:p>
            <a:pPr indent="-342900" lvl="0" marL="342900" rtl="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</a:pPr>
            <a:r>
              <a:rPr b="1" lang="en-US" sz="2300"/>
              <a:t>Self-loop: </a:t>
            </a:r>
            <a:r>
              <a:rPr lang="en-US" sz="2300"/>
              <a:t>Edge (undirected or directed) is a self-loop if its two endpoints coincide with each other.</a:t>
            </a:r>
            <a:endParaRPr/>
          </a:p>
          <a:p>
            <a:pPr indent="-342900" lvl="0" marL="342900" rtl="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</a:pPr>
            <a:r>
              <a:rPr b="1" lang="en-US" sz="2300"/>
              <a:t>Path: </a:t>
            </a:r>
            <a:r>
              <a:rPr lang="en-US" sz="2300"/>
              <a:t>A path is a sequence of alternate vertices and edges that starts at a vertex and ends at other vertex such that each edge is incident to its predecessor and successor vertex.</a:t>
            </a:r>
            <a:endParaRPr/>
          </a:p>
          <a:p>
            <a:pPr indent="-196850" lvl="0" marL="342900" rtl="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t/>
            </a:r>
            <a:endParaRPr sz="2300"/>
          </a:p>
        </p:txBody>
      </p:sp>
      <p:sp>
        <p:nvSpPr>
          <p:cNvPr id="129" name="Google Shape;129;p19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/>
          <p:nvPr>
            <p:ph type="title"/>
          </p:nvPr>
        </p:nvSpPr>
        <p:spPr>
          <a:xfrm>
            <a:off x="1066800" y="-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Types of Graph</a:t>
            </a:r>
            <a:endParaRPr/>
          </a:p>
        </p:txBody>
      </p:sp>
      <p:sp>
        <p:nvSpPr>
          <p:cNvPr id="135" name="Google Shape;135;p20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6" name="Google Shape;13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066800"/>
            <a:ext cx="9144000" cy="434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1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42" name="Google Shape;14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14400"/>
            <a:ext cx="9144000" cy="502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2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48" name="Google Shape;14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4" name="Google Shape;15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4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60" name="Google Shape;16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66" name="Google Shape;16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54591"/>
            <a:ext cx="9144000" cy="3026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2743200"/>
            <a:ext cx="9144000" cy="4157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 txBox="1"/>
          <p:nvPr>
            <p:ph type="title"/>
          </p:nvPr>
        </p:nvSpPr>
        <p:spPr>
          <a:xfrm>
            <a:off x="1219200" y="-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Graph Representations</a:t>
            </a:r>
            <a:endParaRPr/>
          </a:p>
        </p:txBody>
      </p:sp>
      <p:sp>
        <p:nvSpPr>
          <p:cNvPr id="173" name="Google Shape;173;p26"/>
          <p:cNvSpPr txBox="1"/>
          <p:nvPr>
            <p:ph idx="1" type="body"/>
          </p:nvPr>
        </p:nvSpPr>
        <p:spPr>
          <a:xfrm>
            <a:off x="381000" y="1295401"/>
            <a:ext cx="8305800" cy="48307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Graph data structure is represented using following representations...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Adjacency Matrix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Incidence Matrix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Adjacency List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</p:txBody>
      </p:sp>
      <p:sp>
        <p:nvSpPr>
          <p:cNvPr id="174" name="Google Shape;174;p26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7"/>
          <p:cNvSpPr txBox="1"/>
          <p:nvPr>
            <p:ph type="title"/>
          </p:nvPr>
        </p:nvSpPr>
        <p:spPr>
          <a:xfrm>
            <a:off x="1066800" y="-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Adjacency Matrix</a:t>
            </a:r>
            <a:endParaRPr/>
          </a:p>
        </p:txBody>
      </p:sp>
      <p:sp>
        <p:nvSpPr>
          <p:cNvPr id="180" name="Google Shape;180;p27"/>
          <p:cNvSpPr txBox="1"/>
          <p:nvPr>
            <p:ph idx="1" type="body"/>
          </p:nvPr>
        </p:nvSpPr>
        <p:spPr>
          <a:xfrm>
            <a:off x="0" y="1447800"/>
            <a:ext cx="9144000" cy="51355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In this representation, the graph is represented using a matrix of size total number of vertices by a total number of vertices. </a:t>
            </a:r>
            <a:endParaRPr sz="2400"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That means a graph with 4 vertices is represented using a matrix of size 4X4. </a:t>
            </a:r>
            <a:endParaRPr sz="2400"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In this matrix, both rows and columns represent vertices. This matrix is filled with either 1 or 0. </a:t>
            </a:r>
            <a:endParaRPr sz="2400"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Here, 1 represents that there is an edge from row vertex to column vertex and 0 represents that there is no edge from row vertex to column vertex.</a:t>
            </a:r>
            <a:endParaRPr sz="2400"/>
          </a:p>
        </p:txBody>
      </p:sp>
      <p:sp>
        <p:nvSpPr>
          <p:cNvPr id="181" name="Google Shape;181;p27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8"/>
          <p:cNvSpPr txBox="1"/>
          <p:nvPr>
            <p:ph type="title"/>
          </p:nvPr>
        </p:nvSpPr>
        <p:spPr>
          <a:xfrm>
            <a:off x="990600" y="-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</a:t>
            </a:r>
            <a:endParaRPr/>
          </a:p>
        </p:txBody>
      </p:sp>
      <p:sp>
        <p:nvSpPr>
          <p:cNvPr id="187" name="Google Shape;187;p28"/>
          <p:cNvSpPr txBox="1"/>
          <p:nvPr>
            <p:ph idx="1" type="body"/>
          </p:nvPr>
        </p:nvSpPr>
        <p:spPr>
          <a:xfrm>
            <a:off x="533400" y="1076444"/>
            <a:ext cx="9144000" cy="5426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             Undirected graph representation...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sp>
        <p:nvSpPr>
          <p:cNvPr id="188" name="Google Shape;188;p28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djacency matrix representation" id="189" name="Google Shape;18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828800"/>
            <a:ext cx="9144000" cy="502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9"/>
          <p:cNvSpPr txBox="1"/>
          <p:nvPr>
            <p:ph idx="1" type="body"/>
          </p:nvPr>
        </p:nvSpPr>
        <p:spPr>
          <a:xfrm>
            <a:off x="342900" y="1066800"/>
            <a:ext cx="8458200" cy="47545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              Directed graph representation...</a:t>
            </a:r>
            <a:endParaRPr/>
          </a:p>
        </p:txBody>
      </p:sp>
      <p:sp>
        <p:nvSpPr>
          <p:cNvPr id="195" name="Google Shape;195;p29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djacency matrix representation" id="196" name="Google Shape;19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981200"/>
            <a:ext cx="9144000" cy="487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0"/>
          <p:cNvSpPr txBox="1"/>
          <p:nvPr>
            <p:ph type="title"/>
          </p:nvPr>
        </p:nvSpPr>
        <p:spPr>
          <a:xfrm>
            <a:off x="1143000" y="-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Incidence Matrix</a:t>
            </a:r>
            <a:endParaRPr/>
          </a:p>
        </p:txBody>
      </p:sp>
      <p:sp>
        <p:nvSpPr>
          <p:cNvPr id="202" name="Google Shape;202;p30"/>
          <p:cNvSpPr txBox="1"/>
          <p:nvPr>
            <p:ph idx="1" type="body"/>
          </p:nvPr>
        </p:nvSpPr>
        <p:spPr>
          <a:xfrm>
            <a:off x="0" y="1295400"/>
            <a:ext cx="9144000" cy="51355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In this representation, the graph is represented using a matrix of size total number of vertices by a total number of edges. </a:t>
            </a:r>
            <a:endParaRPr sz="2400"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That means graph with 4 vertices and 6 edges is represented using a matrix of size 4X6. In this matrix, rows represent vertices and columns represents edges. </a:t>
            </a:r>
            <a:endParaRPr sz="2400"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This matrix is filled with 0 or 1 or -1. </a:t>
            </a:r>
            <a:endParaRPr sz="2400"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Here, 0 represents that the row edge is not connected to column vertex, 1 represents that the row edge is connected as the outgoing edge to column vertex and -1 represents that the row edge is connected as the incoming edge to column vertex.</a:t>
            </a:r>
            <a:endParaRPr sz="2400"/>
          </a:p>
        </p:txBody>
      </p:sp>
      <p:sp>
        <p:nvSpPr>
          <p:cNvPr id="203" name="Google Shape;203;p30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1"/>
          <p:cNvSpPr txBox="1"/>
          <p:nvPr>
            <p:ph type="title"/>
          </p:nvPr>
        </p:nvSpPr>
        <p:spPr>
          <a:xfrm>
            <a:off x="990600" y="-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</a:t>
            </a:r>
            <a:endParaRPr/>
          </a:p>
        </p:txBody>
      </p:sp>
      <p:sp>
        <p:nvSpPr>
          <p:cNvPr id="209" name="Google Shape;209;p31"/>
          <p:cNvSpPr txBox="1"/>
          <p:nvPr>
            <p:ph idx="1" type="body"/>
          </p:nvPr>
        </p:nvSpPr>
        <p:spPr>
          <a:xfrm>
            <a:off x="533400" y="1076444"/>
            <a:ext cx="9144000" cy="5426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             Directed graph representation...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sp>
        <p:nvSpPr>
          <p:cNvPr id="210" name="Google Shape;210;p31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incidence matrix representation" id="211" name="Google Shape;21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828800"/>
            <a:ext cx="9144000" cy="502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2"/>
          <p:cNvSpPr txBox="1"/>
          <p:nvPr>
            <p:ph type="title"/>
          </p:nvPr>
        </p:nvSpPr>
        <p:spPr>
          <a:xfrm>
            <a:off x="1143000" y="-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Adjacency List</a:t>
            </a:r>
            <a:endParaRPr/>
          </a:p>
        </p:txBody>
      </p:sp>
      <p:sp>
        <p:nvSpPr>
          <p:cNvPr id="217" name="Google Shape;217;p32"/>
          <p:cNvSpPr txBox="1"/>
          <p:nvPr>
            <p:ph idx="1" type="body"/>
          </p:nvPr>
        </p:nvSpPr>
        <p:spPr>
          <a:xfrm>
            <a:off x="0" y="1295400"/>
            <a:ext cx="9144000" cy="51355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In this representation, every vertex of a graph contains list of its adjacent vertices.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An adjacency list represents a graph as an array of linked lists.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The index of the array represents a vertex and each element in its linked list represents the other vertices that form an edge with the vertex.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</p:txBody>
      </p:sp>
      <p:sp>
        <p:nvSpPr>
          <p:cNvPr id="218" name="Google Shape;218;p32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 txBox="1"/>
          <p:nvPr>
            <p:ph type="title"/>
          </p:nvPr>
        </p:nvSpPr>
        <p:spPr>
          <a:xfrm>
            <a:off x="990600" y="-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</a:t>
            </a:r>
            <a:endParaRPr/>
          </a:p>
        </p:txBody>
      </p:sp>
      <p:sp>
        <p:nvSpPr>
          <p:cNvPr id="224" name="Google Shape;224;p33"/>
          <p:cNvSpPr txBox="1"/>
          <p:nvPr>
            <p:ph idx="1" type="body"/>
          </p:nvPr>
        </p:nvSpPr>
        <p:spPr>
          <a:xfrm>
            <a:off x="0" y="9144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Directed graph representation implemented using linked list...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</p:txBody>
      </p:sp>
      <p:sp>
        <p:nvSpPr>
          <p:cNvPr id="225" name="Google Shape;225;p33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djacency list representation" id="226" name="Google Shape;22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24000"/>
            <a:ext cx="9144000" cy="533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4"/>
          <p:cNvSpPr txBox="1"/>
          <p:nvPr>
            <p:ph idx="1" type="body"/>
          </p:nvPr>
        </p:nvSpPr>
        <p:spPr>
          <a:xfrm>
            <a:off x="0" y="1066800"/>
            <a:ext cx="9144000" cy="47545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This representation can also be implemented using an array....</a:t>
            </a:r>
            <a:endParaRPr sz="2800"/>
          </a:p>
        </p:txBody>
      </p:sp>
      <p:sp>
        <p:nvSpPr>
          <p:cNvPr id="232" name="Google Shape;232;p34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http://www.btechsmartclass.com/data_structures/ds_images/Graph%20Adjacency%20List%20Array.jpg" id="233" name="Google Shape;23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676400"/>
            <a:ext cx="9144000" cy="518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5"/>
          <p:cNvSpPr txBox="1"/>
          <p:nvPr>
            <p:ph type="title"/>
          </p:nvPr>
        </p:nvSpPr>
        <p:spPr>
          <a:xfrm>
            <a:off x="1295400" y="-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/>
              <a:t>GRAPH TRAVERSALS</a:t>
            </a:r>
            <a:endParaRPr sz="4800"/>
          </a:p>
        </p:txBody>
      </p:sp>
      <p:sp>
        <p:nvSpPr>
          <p:cNvPr id="239" name="Google Shape;239;p35"/>
          <p:cNvSpPr txBox="1"/>
          <p:nvPr>
            <p:ph idx="1" type="body"/>
          </p:nvPr>
        </p:nvSpPr>
        <p:spPr>
          <a:xfrm>
            <a:off x="0" y="1143000"/>
            <a:ext cx="9144000" cy="4793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Graph traversal is a technique used for searching a vertex in a graph.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The graph traversal is also used to decide the order of vertices visited in the search process. </a:t>
            </a:r>
            <a:endParaRPr sz="2400"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A graph traversal finds the edges to be used in the search process without creating loops. </a:t>
            </a:r>
            <a:endParaRPr sz="2400"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That means using graph traversal we visit all the vertices of the graph without getting into looping path.</a:t>
            </a:r>
            <a:br>
              <a:rPr lang="en-US" sz="2400"/>
            </a:br>
            <a:br>
              <a:rPr lang="en-US" sz="2400"/>
            </a:br>
            <a:r>
              <a:rPr lang="en-US" sz="2400"/>
              <a:t>There are two graph traversal techniques and they are as follows...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US" sz="2400"/>
              <a:t>BFS (Breadth First Search)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US" sz="2400"/>
              <a:t>DFS (Depth First Search)</a:t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sz="2400"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</p:txBody>
      </p:sp>
      <p:sp>
        <p:nvSpPr>
          <p:cNvPr id="240" name="Google Shape;240;p35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6"/>
          <p:cNvSpPr txBox="1"/>
          <p:nvPr>
            <p:ph type="title"/>
          </p:nvPr>
        </p:nvSpPr>
        <p:spPr>
          <a:xfrm>
            <a:off x="1600200" y="-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BFS (Breadth First Search)</a:t>
            </a:r>
            <a:endParaRPr/>
          </a:p>
        </p:txBody>
      </p:sp>
      <p:sp>
        <p:nvSpPr>
          <p:cNvPr id="246" name="Google Shape;246;p36"/>
          <p:cNvSpPr txBox="1"/>
          <p:nvPr>
            <p:ph idx="1" type="body"/>
          </p:nvPr>
        </p:nvSpPr>
        <p:spPr>
          <a:xfrm>
            <a:off x="0" y="1295401"/>
            <a:ext cx="9144000" cy="48307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BFS traversal of a graph produces a </a:t>
            </a:r>
            <a:r>
              <a:rPr b="1" lang="en-US" sz="2800"/>
              <a:t>spanning tree</a:t>
            </a:r>
            <a:r>
              <a:rPr lang="en-US" sz="2800"/>
              <a:t> as final result. </a:t>
            </a:r>
            <a:endParaRPr sz="2800"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US" sz="2800"/>
              <a:t>Spanning Tree</a:t>
            </a:r>
            <a:r>
              <a:rPr lang="en-US" sz="2800"/>
              <a:t> is a graph without loops. </a:t>
            </a:r>
            <a:endParaRPr sz="2800"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We use </a:t>
            </a:r>
            <a:r>
              <a:rPr b="1" lang="en-US" sz="2800"/>
              <a:t>Queue data structure</a:t>
            </a:r>
            <a:r>
              <a:rPr lang="en-US" sz="2800"/>
              <a:t> with maximum size of total number of vertices in the graph to implement BFS traversal.</a:t>
            </a:r>
            <a:endParaRPr sz="2800"/>
          </a:p>
        </p:txBody>
      </p:sp>
      <p:sp>
        <p:nvSpPr>
          <p:cNvPr id="247" name="Google Shape;247;p36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7"/>
          <p:cNvSpPr txBox="1"/>
          <p:nvPr>
            <p:ph type="title"/>
          </p:nvPr>
        </p:nvSpPr>
        <p:spPr>
          <a:xfrm>
            <a:off x="990600" y="-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Procedure</a:t>
            </a:r>
            <a:endParaRPr/>
          </a:p>
        </p:txBody>
      </p:sp>
      <p:sp>
        <p:nvSpPr>
          <p:cNvPr id="253" name="Google Shape;253;p37"/>
          <p:cNvSpPr txBox="1"/>
          <p:nvPr>
            <p:ph idx="1" type="body"/>
          </p:nvPr>
        </p:nvSpPr>
        <p:spPr>
          <a:xfrm>
            <a:off x="0" y="1265236"/>
            <a:ext cx="9144000" cy="4983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US" sz="2400"/>
              <a:t>Step 1 - </a:t>
            </a:r>
            <a:r>
              <a:rPr lang="en-US" sz="2400"/>
              <a:t>Define a Queue of size total number of vertices in the graph.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US" sz="2400"/>
              <a:t>Step 2 - </a:t>
            </a:r>
            <a:r>
              <a:rPr lang="en-US" sz="2400"/>
              <a:t>Select any vertex as </a:t>
            </a:r>
            <a:r>
              <a:rPr b="1" lang="en-US" sz="2400"/>
              <a:t>starting point</a:t>
            </a:r>
            <a:r>
              <a:rPr lang="en-US" sz="2400"/>
              <a:t> for traversal. Visit that  vertex and insert it into the Queue.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US" sz="2400"/>
              <a:t>Step 3 - </a:t>
            </a:r>
            <a:r>
              <a:rPr lang="en-US" sz="2400"/>
              <a:t>Visit all the non-visited </a:t>
            </a:r>
            <a:r>
              <a:rPr b="1" lang="en-US" sz="2400"/>
              <a:t>adjacent</a:t>
            </a:r>
            <a:r>
              <a:rPr lang="en-US" sz="2400"/>
              <a:t> vertices of the vertex which is at front of the Queue and insert them into the Queue.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US" sz="2400"/>
              <a:t>Step 4 - </a:t>
            </a:r>
            <a:r>
              <a:rPr lang="en-US" sz="2400"/>
              <a:t>When there is no new vertex to be visited from the vertex which is at front of the Queue then delete that vertex.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US" sz="2400"/>
              <a:t>Step 5 - </a:t>
            </a:r>
            <a:r>
              <a:rPr lang="en-US" sz="2400"/>
              <a:t>Repeat steps 3 and 4 until queue becomes empty.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US" sz="2400"/>
              <a:t>Step 6 - </a:t>
            </a:r>
            <a:r>
              <a:rPr lang="en-US" sz="2400"/>
              <a:t>When queue becomes empty, then produce final spanning tree by removing unused edges from the graph</a:t>
            </a:r>
            <a:endParaRPr/>
          </a:p>
        </p:txBody>
      </p:sp>
      <p:sp>
        <p:nvSpPr>
          <p:cNvPr id="254" name="Google Shape;254;p37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8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60" name="Google Shape;260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9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66" name="Google Shape;26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0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72" name="Google Shape;272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74" y="0"/>
            <a:ext cx="9141725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1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78" name="Google Shape;27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2"/>
          <p:cNvSpPr txBox="1"/>
          <p:nvPr>
            <p:ph type="title"/>
          </p:nvPr>
        </p:nvSpPr>
        <p:spPr>
          <a:xfrm>
            <a:off x="1447800" y="-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DFS (Depth First Search)</a:t>
            </a:r>
            <a:endParaRPr/>
          </a:p>
        </p:txBody>
      </p:sp>
      <p:sp>
        <p:nvSpPr>
          <p:cNvPr id="284" name="Google Shape;284;p42"/>
          <p:cNvSpPr txBox="1"/>
          <p:nvPr>
            <p:ph idx="1" type="body"/>
          </p:nvPr>
        </p:nvSpPr>
        <p:spPr>
          <a:xfrm>
            <a:off x="0" y="1265237"/>
            <a:ext cx="91440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DFS traversal of a graph produces a </a:t>
            </a:r>
            <a:r>
              <a:rPr b="1" lang="en-US" sz="2800"/>
              <a:t>spanning tree</a:t>
            </a:r>
            <a:r>
              <a:rPr lang="en-US" sz="2800"/>
              <a:t> as final result. </a:t>
            </a:r>
            <a:endParaRPr sz="2800"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US" sz="2800"/>
              <a:t>Spanning Tree</a:t>
            </a:r>
            <a:r>
              <a:rPr lang="en-US" sz="2800"/>
              <a:t> is a graph without loops. </a:t>
            </a:r>
            <a:endParaRPr sz="2800"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We use </a:t>
            </a:r>
            <a:r>
              <a:rPr b="1" lang="en-US" sz="2800"/>
              <a:t>Stack data structure</a:t>
            </a:r>
            <a:r>
              <a:rPr lang="en-US" sz="2800"/>
              <a:t> with maximum size of total number of vertices in the graph to implement DFS traversal.</a:t>
            </a:r>
            <a:endParaRPr sz="2800"/>
          </a:p>
        </p:txBody>
      </p:sp>
      <p:sp>
        <p:nvSpPr>
          <p:cNvPr id="285" name="Google Shape;285;p42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3"/>
          <p:cNvSpPr txBox="1"/>
          <p:nvPr>
            <p:ph type="title"/>
          </p:nvPr>
        </p:nvSpPr>
        <p:spPr>
          <a:xfrm>
            <a:off x="1143000" y="-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Procedure</a:t>
            </a:r>
            <a:endParaRPr/>
          </a:p>
        </p:txBody>
      </p:sp>
      <p:sp>
        <p:nvSpPr>
          <p:cNvPr id="291" name="Google Shape;291;p43"/>
          <p:cNvSpPr txBox="1"/>
          <p:nvPr>
            <p:ph idx="1" type="body"/>
          </p:nvPr>
        </p:nvSpPr>
        <p:spPr>
          <a:xfrm>
            <a:off x="0" y="884236"/>
            <a:ext cx="9144000" cy="51355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en-US" sz="2000"/>
              <a:t>Step 1 - </a:t>
            </a:r>
            <a:r>
              <a:rPr lang="en-US" sz="2000"/>
              <a:t>Define a Stack of size total number of vertices in the graph.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en-US" sz="2000"/>
              <a:t>Step 2 - </a:t>
            </a:r>
            <a:r>
              <a:rPr lang="en-US" sz="2000"/>
              <a:t>Select any vertex as </a:t>
            </a:r>
            <a:r>
              <a:rPr b="1" lang="en-US" sz="2000"/>
              <a:t>starting point</a:t>
            </a:r>
            <a:r>
              <a:rPr lang="en-US" sz="2000"/>
              <a:t> for traversal. Visit that vertex and push it on to the Stack.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en-US" sz="2000"/>
              <a:t>Step 3 - </a:t>
            </a:r>
            <a:r>
              <a:rPr lang="en-US" sz="2000"/>
              <a:t>Visit any one of the non-visited </a:t>
            </a:r>
            <a:r>
              <a:rPr b="1" lang="en-US" sz="2000"/>
              <a:t>adjacent</a:t>
            </a:r>
            <a:r>
              <a:rPr lang="en-US" sz="2000"/>
              <a:t> vertices of a vertex which is at the top of stack and push it on to the stack.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en-US" sz="2000"/>
              <a:t>Step 4 - </a:t>
            </a:r>
            <a:r>
              <a:rPr lang="en-US" sz="2000"/>
              <a:t>Repeat step 3 until there is no new vertex to be visited from the vertex which is at the top of the stack.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en-US" sz="2000"/>
              <a:t>Step 5 - </a:t>
            </a:r>
            <a:r>
              <a:rPr lang="en-US" sz="2000"/>
              <a:t>When there is no new vertex to visit then use </a:t>
            </a:r>
            <a:r>
              <a:rPr b="1" lang="en-US" sz="2000"/>
              <a:t>back tracking</a:t>
            </a:r>
            <a:r>
              <a:rPr lang="en-US" sz="2000"/>
              <a:t> and pop one vertex from the stack.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en-US" sz="2000"/>
              <a:t>Step 6 - </a:t>
            </a:r>
            <a:r>
              <a:rPr lang="en-US" sz="2000"/>
              <a:t>Repeat steps 3, 4 and 5 until stack becomes Empty.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en-US" sz="2000"/>
              <a:t>Step 7 - </a:t>
            </a:r>
            <a:r>
              <a:rPr lang="en-US" sz="2000"/>
              <a:t>When stack becomes Empty, then produce final spanning tree by removing unused edges from the graph.</a:t>
            </a:r>
            <a:endParaRPr/>
          </a:p>
          <a:p>
            <a:pPr indent="-215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/>
              <a:t>Back tracking</a:t>
            </a:r>
            <a:r>
              <a:rPr lang="en-US" sz="2000"/>
              <a:t> is coming back to the vertex from which we reached the current vertex.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br>
              <a:rPr lang="en-US" sz="2000"/>
            </a:br>
            <a:endParaRPr sz="2000"/>
          </a:p>
        </p:txBody>
      </p:sp>
      <p:sp>
        <p:nvSpPr>
          <p:cNvPr id="292" name="Google Shape;292;p43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4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98" name="Google Shape;298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548"/>
            <a:ext cx="9144000" cy="6929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5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04" name="Google Shape;304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706"/>
            <a:ext cx="9144000" cy="68512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6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10" name="Google Shape;310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961"/>
            <a:ext cx="9144000" cy="6865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7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16" name="Google Shape;31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8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22" name="Google Shape;32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9"/>
          <p:cNvSpPr txBox="1"/>
          <p:nvPr>
            <p:ph idx="12" type="sldNum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28" name="Google Shape;328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Office Theme">
  <a:themeElements>
    <a:clrScheme name="Aspect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