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4071050-297C-42B3-9C5D-C5567DDDC151}">
  <a:tblStyle styleId="{04071050-297C-42B3-9C5D-C5567DDDC151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fill>
          <a:solidFill>
            <a:srgbClr val="CFD7E7"/>
          </a:solidFill>
        </a:fill>
      </a:tcStyle>
    </a:band1H>
    <a:band2H>
      <a:tcTxStyle/>
    </a:band2H>
    <a:band1V>
      <a:tcTxStyle/>
      <a:tcStyle>
        <a:fill>
          <a:solidFill>
            <a:srgbClr val="CFD7E7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>
            <p:ph type="ctrTitle"/>
          </p:nvPr>
        </p:nvSpPr>
        <p:spPr>
          <a:xfrm>
            <a:off x="685800" y="457201"/>
            <a:ext cx="77724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Graphs</a:t>
            </a:r>
            <a:endParaRPr/>
          </a:p>
        </p:txBody>
      </p:sp>
      <p:sp>
        <p:nvSpPr>
          <p:cNvPr id="85" name="Google Shape;85;p13"/>
          <p:cNvSpPr txBox="1"/>
          <p:nvPr>
            <p:ph idx="1" type="subTitle"/>
          </p:nvPr>
        </p:nvSpPr>
        <p:spPr>
          <a:xfrm>
            <a:off x="609600" y="990600"/>
            <a:ext cx="80772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>
                <a:solidFill>
                  <a:schemeClr val="dk1"/>
                </a:solidFill>
              </a:rPr>
              <a:t>1 Graph belongs to non linear data structures.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>
                <a:solidFill>
                  <a:schemeClr val="dk1"/>
                </a:solidFill>
              </a:rPr>
              <a:t>2 In tree structure there is a hierarchal relationship between parent and child i,e one parent and many children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>
                <a:solidFill>
                  <a:schemeClr val="dk1"/>
                </a:solidFill>
              </a:rPr>
              <a:t>3 On the other hand in graph relationship is less restricted 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>
                <a:solidFill>
                  <a:schemeClr val="dk1"/>
                </a:solidFill>
              </a:rPr>
              <a:t>4 Here relationship is from many parents and many children's 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/>
          <p:nvPr>
            <p:ph idx="1" type="body"/>
          </p:nvPr>
        </p:nvSpPr>
        <p:spPr>
          <a:xfrm>
            <a:off x="457200" y="304800"/>
            <a:ext cx="8229600" cy="58213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			Tree					Graph</a:t>
            </a:r>
            <a:endParaRPr/>
          </a:p>
        </p:txBody>
      </p:sp>
      <p:sp>
        <p:nvSpPr>
          <p:cNvPr id="91" name="Google Shape;91;p14"/>
          <p:cNvSpPr/>
          <p:nvPr/>
        </p:nvSpPr>
        <p:spPr>
          <a:xfrm>
            <a:off x="2209800" y="533400"/>
            <a:ext cx="685800" cy="533400"/>
          </a:xfrm>
          <a:prstGeom prst="flowChartConnector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4"/>
          <p:cNvSpPr/>
          <p:nvPr/>
        </p:nvSpPr>
        <p:spPr>
          <a:xfrm>
            <a:off x="1828800" y="1371600"/>
            <a:ext cx="457200" cy="457200"/>
          </a:xfrm>
          <a:prstGeom prst="flowChartConnector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4"/>
          <p:cNvSpPr/>
          <p:nvPr/>
        </p:nvSpPr>
        <p:spPr>
          <a:xfrm>
            <a:off x="2286000" y="2362200"/>
            <a:ext cx="457200" cy="457200"/>
          </a:xfrm>
          <a:prstGeom prst="flowChartConnector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4"/>
          <p:cNvSpPr/>
          <p:nvPr/>
        </p:nvSpPr>
        <p:spPr>
          <a:xfrm>
            <a:off x="3200400" y="1295400"/>
            <a:ext cx="457200" cy="457200"/>
          </a:xfrm>
          <a:prstGeom prst="flowChartConnector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4"/>
          <p:cNvSpPr/>
          <p:nvPr/>
        </p:nvSpPr>
        <p:spPr>
          <a:xfrm>
            <a:off x="1066800" y="2514600"/>
            <a:ext cx="457200" cy="457200"/>
          </a:xfrm>
          <a:prstGeom prst="flowChartConnector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4"/>
          <p:cNvSpPr/>
          <p:nvPr/>
        </p:nvSpPr>
        <p:spPr>
          <a:xfrm>
            <a:off x="1828800" y="3276600"/>
            <a:ext cx="457200" cy="457200"/>
          </a:xfrm>
          <a:prstGeom prst="flowChartConnector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/>
          <p:nvPr/>
        </p:nvSpPr>
        <p:spPr>
          <a:xfrm>
            <a:off x="2895600" y="3276600"/>
            <a:ext cx="457200" cy="457200"/>
          </a:xfrm>
          <a:prstGeom prst="flowChartConnector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4"/>
          <p:cNvSpPr/>
          <p:nvPr/>
        </p:nvSpPr>
        <p:spPr>
          <a:xfrm>
            <a:off x="3124200" y="2438400"/>
            <a:ext cx="457200" cy="457200"/>
          </a:xfrm>
          <a:prstGeom prst="flowChartConnector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/>
          <p:nvPr/>
        </p:nvSpPr>
        <p:spPr>
          <a:xfrm>
            <a:off x="3962400" y="2438400"/>
            <a:ext cx="457200" cy="457200"/>
          </a:xfrm>
          <a:prstGeom prst="flowChartConnector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0" name="Google Shape;100;p14"/>
          <p:cNvCxnSpPr>
            <a:stCxn id="91" idx="3"/>
          </p:cNvCxnSpPr>
          <p:nvPr/>
        </p:nvCxnSpPr>
        <p:spPr>
          <a:xfrm flipH="1">
            <a:off x="1828733" y="988685"/>
            <a:ext cx="481500" cy="7638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1" name="Google Shape;101;p14"/>
          <p:cNvCxnSpPr>
            <a:endCxn id="94" idx="2"/>
          </p:cNvCxnSpPr>
          <p:nvPr/>
        </p:nvCxnSpPr>
        <p:spPr>
          <a:xfrm>
            <a:off x="2286000" y="609600"/>
            <a:ext cx="914400" cy="9144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2" name="Google Shape;102;p14"/>
          <p:cNvCxnSpPr>
            <a:stCxn id="92" idx="3"/>
            <a:endCxn id="95" idx="7"/>
          </p:cNvCxnSpPr>
          <p:nvPr/>
        </p:nvCxnSpPr>
        <p:spPr>
          <a:xfrm flipH="1">
            <a:off x="1457155" y="1761845"/>
            <a:ext cx="438600" cy="8196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3" name="Google Shape;103;p14"/>
          <p:cNvCxnSpPr>
            <a:stCxn id="92" idx="4"/>
            <a:endCxn id="93" idx="1"/>
          </p:cNvCxnSpPr>
          <p:nvPr/>
        </p:nvCxnSpPr>
        <p:spPr>
          <a:xfrm>
            <a:off x="2057400" y="1828800"/>
            <a:ext cx="295500" cy="6003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4" name="Google Shape;104;p14"/>
          <p:cNvCxnSpPr>
            <a:stCxn id="93" idx="4"/>
            <a:endCxn id="96" idx="0"/>
          </p:cNvCxnSpPr>
          <p:nvPr/>
        </p:nvCxnSpPr>
        <p:spPr>
          <a:xfrm flipH="1">
            <a:off x="2057400" y="2819400"/>
            <a:ext cx="457200" cy="4572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5" name="Google Shape;105;p14"/>
          <p:cNvCxnSpPr>
            <a:stCxn id="93" idx="5"/>
            <a:endCxn id="97" idx="2"/>
          </p:cNvCxnSpPr>
          <p:nvPr/>
        </p:nvCxnSpPr>
        <p:spPr>
          <a:xfrm>
            <a:off x="2676245" y="2752445"/>
            <a:ext cx="219300" cy="7527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6" name="Google Shape;106;p14"/>
          <p:cNvCxnSpPr>
            <a:stCxn id="94" idx="4"/>
            <a:endCxn id="98" idx="1"/>
          </p:cNvCxnSpPr>
          <p:nvPr/>
        </p:nvCxnSpPr>
        <p:spPr>
          <a:xfrm flipH="1">
            <a:off x="3191100" y="1752600"/>
            <a:ext cx="237900" cy="7527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7" name="Google Shape;107;p14"/>
          <p:cNvCxnSpPr>
            <a:stCxn id="94" idx="5"/>
            <a:endCxn id="99" idx="1"/>
          </p:cNvCxnSpPr>
          <p:nvPr/>
        </p:nvCxnSpPr>
        <p:spPr>
          <a:xfrm>
            <a:off x="3590645" y="1685645"/>
            <a:ext cx="438600" cy="8196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8" name="Google Shape;108;p14"/>
          <p:cNvSpPr/>
          <p:nvPr/>
        </p:nvSpPr>
        <p:spPr>
          <a:xfrm>
            <a:off x="5715000" y="990600"/>
            <a:ext cx="457200" cy="457200"/>
          </a:xfrm>
          <a:prstGeom prst="flowChartConnector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4"/>
          <p:cNvSpPr/>
          <p:nvPr/>
        </p:nvSpPr>
        <p:spPr>
          <a:xfrm>
            <a:off x="6781800" y="2209800"/>
            <a:ext cx="457200" cy="457200"/>
          </a:xfrm>
          <a:prstGeom prst="flowChartConnector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4"/>
          <p:cNvSpPr/>
          <p:nvPr/>
        </p:nvSpPr>
        <p:spPr>
          <a:xfrm>
            <a:off x="5410200" y="3048000"/>
            <a:ext cx="457200" cy="457200"/>
          </a:xfrm>
          <a:prstGeom prst="flowChartConnector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4"/>
          <p:cNvSpPr/>
          <p:nvPr/>
        </p:nvSpPr>
        <p:spPr>
          <a:xfrm>
            <a:off x="7696200" y="914400"/>
            <a:ext cx="457200" cy="457200"/>
          </a:xfrm>
          <a:prstGeom prst="flowChartConnector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4"/>
          <p:cNvSpPr/>
          <p:nvPr/>
        </p:nvSpPr>
        <p:spPr>
          <a:xfrm>
            <a:off x="8077200" y="3048000"/>
            <a:ext cx="457200" cy="457200"/>
          </a:xfrm>
          <a:prstGeom prst="flowChartConnector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4"/>
          <p:cNvSpPr/>
          <p:nvPr/>
        </p:nvSpPr>
        <p:spPr>
          <a:xfrm>
            <a:off x="6781800" y="3810000"/>
            <a:ext cx="457200" cy="457200"/>
          </a:xfrm>
          <a:prstGeom prst="flowChartConnector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4" name="Google Shape;114;p14"/>
          <p:cNvCxnSpPr>
            <a:stCxn id="108" idx="6"/>
            <a:endCxn id="111" idx="2"/>
          </p:cNvCxnSpPr>
          <p:nvPr/>
        </p:nvCxnSpPr>
        <p:spPr>
          <a:xfrm flipH="1" rot="10800000">
            <a:off x="6172200" y="1143000"/>
            <a:ext cx="1524000" cy="762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5" name="Google Shape;115;p14"/>
          <p:cNvCxnSpPr>
            <a:stCxn id="108" idx="4"/>
            <a:endCxn id="110" idx="0"/>
          </p:cNvCxnSpPr>
          <p:nvPr/>
        </p:nvCxnSpPr>
        <p:spPr>
          <a:xfrm flipH="1">
            <a:off x="5638800" y="1447800"/>
            <a:ext cx="304800" cy="16002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6" name="Google Shape;116;p14"/>
          <p:cNvCxnSpPr>
            <a:stCxn id="108" idx="5"/>
            <a:endCxn id="109" idx="1"/>
          </p:cNvCxnSpPr>
          <p:nvPr/>
        </p:nvCxnSpPr>
        <p:spPr>
          <a:xfrm>
            <a:off x="6105245" y="1380845"/>
            <a:ext cx="743400" cy="8958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7" name="Google Shape;117;p14"/>
          <p:cNvCxnSpPr>
            <a:stCxn id="110" idx="6"/>
            <a:endCxn id="109" idx="2"/>
          </p:cNvCxnSpPr>
          <p:nvPr/>
        </p:nvCxnSpPr>
        <p:spPr>
          <a:xfrm flipH="1" rot="10800000">
            <a:off x="5867400" y="2438400"/>
            <a:ext cx="914400" cy="8382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8" name="Google Shape;118;p14"/>
          <p:cNvCxnSpPr>
            <a:endCxn id="113" idx="2"/>
          </p:cNvCxnSpPr>
          <p:nvPr/>
        </p:nvCxnSpPr>
        <p:spPr>
          <a:xfrm>
            <a:off x="5791200" y="3505200"/>
            <a:ext cx="990600" cy="5334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9" name="Google Shape;119;p14"/>
          <p:cNvCxnSpPr>
            <a:stCxn id="113" idx="6"/>
          </p:cNvCxnSpPr>
          <p:nvPr/>
        </p:nvCxnSpPr>
        <p:spPr>
          <a:xfrm flipH="1" rot="10800000">
            <a:off x="7239000" y="3429000"/>
            <a:ext cx="838200" cy="6096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0" name="Google Shape;120;p14"/>
          <p:cNvCxnSpPr>
            <a:endCxn id="112" idx="1"/>
          </p:cNvCxnSpPr>
          <p:nvPr/>
        </p:nvCxnSpPr>
        <p:spPr>
          <a:xfrm>
            <a:off x="7315255" y="2514655"/>
            <a:ext cx="828900" cy="6003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1" name="Google Shape;121;p14"/>
          <p:cNvCxnSpPr>
            <a:stCxn id="111" idx="4"/>
            <a:endCxn id="109" idx="6"/>
          </p:cNvCxnSpPr>
          <p:nvPr/>
        </p:nvCxnSpPr>
        <p:spPr>
          <a:xfrm flipH="1">
            <a:off x="7239000" y="1371600"/>
            <a:ext cx="685800" cy="10668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2" name="Google Shape;122;p14"/>
          <p:cNvCxnSpPr>
            <a:endCxn id="112" idx="0"/>
          </p:cNvCxnSpPr>
          <p:nvPr/>
        </p:nvCxnSpPr>
        <p:spPr>
          <a:xfrm>
            <a:off x="8077200" y="1371600"/>
            <a:ext cx="228600" cy="16764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5"/>
          <p:cNvSpPr txBox="1"/>
          <p:nvPr>
            <p:ph idx="1" type="body"/>
          </p:nvPr>
        </p:nvSpPr>
        <p:spPr>
          <a:xfrm>
            <a:off x="457200" y="304800"/>
            <a:ext cx="8229600" cy="58213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Graph: A graph G consists of two sets</a:t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		1. A set V called the set of all vertices or nodes</a:t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		2. A set E called the set of all edges or arcs.</a:t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	eg</a:t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			</a:t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			</a:t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	 v={v1,v2,v3,v4} , E={(v1,v2),(v1,v3),(v1,v4),(v3,v4),(v2,v3)}</a:t>
            </a:r>
            <a:endParaRPr/>
          </a:p>
        </p:txBody>
      </p:sp>
      <p:sp>
        <p:nvSpPr>
          <p:cNvPr id="128" name="Google Shape;128;p15"/>
          <p:cNvSpPr/>
          <p:nvPr/>
        </p:nvSpPr>
        <p:spPr>
          <a:xfrm>
            <a:off x="4191000" y="2743200"/>
            <a:ext cx="609600" cy="457200"/>
          </a:xfrm>
          <a:prstGeom prst="flowChartConnector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v1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15"/>
          <p:cNvSpPr/>
          <p:nvPr/>
        </p:nvSpPr>
        <p:spPr>
          <a:xfrm>
            <a:off x="5181600" y="3810000"/>
            <a:ext cx="609600" cy="457200"/>
          </a:xfrm>
          <a:prstGeom prst="flowChartConnector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v2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15"/>
          <p:cNvSpPr/>
          <p:nvPr/>
        </p:nvSpPr>
        <p:spPr>
          <a:xfrm>
            <a:off x="3048000" y="3886200"/>
            <a:ext cx="685800" cy="533400"/>
          </a:xfrm>
          <a:prstGeom prst="flowChartConnector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v4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15"/>
          <p:cNvSpPr/>
          <p:nvPr/>
        </p:nvSpPr>
        <p:spPr>
          <a:xfrm>
            <a:off x="4267200" y="4572000"/>
            <a:ext cx="609600" cy="457200"/>
          </a:xfrm>
          <a:prstGeom prst="flowChartConnector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v3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32" name="Google Shape;132;p15"/>
          <p:cNvCxnSpPr>
            <a:stCxn id="128" idx="3"/>
            <a:endCxn id="130" idx="7"/>
          </p:cNvCxnSpPr>
          <p:nvPr/>
        </p:nvCxnSpPr>
        <p:spPr>
          <a:xfrm flipH="1">
            <a:off x="3633474" y="3133445"/>
            <a:ext cx="646800" cy="8310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3" name="Google Shape;133;p15"/>
          <p:cNvCxnSpPr>
            <a:stCxn id="128" idx="5"/>
            <a:endCxn id="129" idx="1"/>
          </p:cNvCxnSpPr>
          <p:nvPr/>
        </p:nvCxnSpPr>
        <p:spPr>
          <a:xfrm>
            <a:off x="4711326" y="3133445"/>
            <a:ext cx="559500" cy="7434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4" name="Google Shape;134;p15"/>
          <p:cNvCxnSpPr/>
          <p:nvPr/>
        </p:nvCxnSpPr>
        <p:spPr>
          <a:xfrm>
            <a:off x="3505200" y="4419600"/>
            <a:ext cx="685800" cy="3048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5" name="Google Shape;135;p15"/>
          <p:cNvCxnSpPr>
            <a:stCxn id="129" idx="3"/>
            <a:endCxn id="131" idx="7"/>
          </p:cNvCxnSpPr>
          <p:nvPr/>
        </p:nvCxnSpPr>
        <p:spPr>
          <a:xfrm flipH="1">
            <a:off x="4787574" y="4200245"/>
            <a:ext cx="483300" cy="4386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6" name="Google Shape;136;p15"/>
          <p:cNvCxnSpPr>
            <a:stCxn id="128" idx="4"/>
            <a:endCxn id="131" idx="0"/>
          </p:cNvCxnSpPr>
          <p:nvPr/>
        </p:nvCxnSpPr>
        <p:spPr>
          <a:xfrm>
            <a:off x="4495800" y="3200400"/>
            <a:ext cx="76200" cy="13716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6"/>
          <p:cNvSpPr txBox="1"/>
          <p:nvPr>
            <p:ph type="title"/>
          </p:nvPr>
        </p:nvSpPr>
        <p:spPr>
          <a:xfrm>
            <a:off x="457200" y="274638"/>
            <a:ext cx="8229600" cy="944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Graph Representations</a:t>
            </a:r>
            <a:endParaRPr/>
          </a:p>
        </p:txBody>
      </p:sp>
      <p:sp>
        <p:nvSpPr>
          <p:cNvPr id="142" name="Google Shape;142;p1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1 set representation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2 matrix representation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3 linked representation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matrix representation</a:t>
            </a:r>
            <a:endParaRPr/>
          </a:p>
        </p:txBody>
      </p:sp>
      <p:graphicFrame>
        <p:nvGraphicFramePr>
          <p:cNvPr id="148" name="Google Shape;148;p17"/>
          <p:cNvGraphicFramePr/>
          <p:nvPr/>
        </p:nvGraphicFramePr>
        <p:xfrm>
          <a:off x="3124200" y="381000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{04071050-297C-42B3-9C5D-C5567DDDC151}</a:tableStyleId>
              </a:tblPr>
              <a:tblGrid>
                <a:gridCol w="457200"/>
                <a:gridCol w="457200"/>
                <a:gridCol w="457200"/>
                <a:gridCol w="457200"/>
                <a:gridCol w="457200"/>
                <a:gridCol w="457200"/>
              </a:tblGrid>
              <a:tr h="4267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0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2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3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4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4267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0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0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0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0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4267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0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4267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2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0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0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0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4267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3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0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0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4267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4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0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0</a:t>
                      </a:r>
                      <a:endParaRPr sz="1800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sp>
        <p:nvSpPr>
          <p:cNvPr id="149" name="Google Shape;149;p17"/>
          <p:cNvSpPr/>
          <p:nvPr/>
        </p:nvSpPr>
        <p:spPr>
          <a:xfrm>
            <a:off x="1752600" y="1524000"/>
            <a:ext cx="457200" cy="457200"/>
          </a:xfrm>
          <a:prstGeom prst="flowChartConnector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0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7"/>
          <p:cNvSpPr/>
          <p:nvPr/>
        </p:nvSpPr>
        <p:spPr>
          <a:xfrm>
            <a:off x="3657600" y="1600200"/>
            <a:ext cx="457200" cy="457200"/>
          </a:xfrm>
          <a:prstGeom prst="flowChartConnector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7"/>
          <p:cNvSpPr/>
          <p:nvPr/>
        </p:nvSpPr>
        <p:spPr>
          <a:xfrm>
            <a:off x="3733800" y="2819400"/>
            <a:ext cx="457200" cy="457200"/>
          </a:xfrm>
          <a:prstGeom prst="flowChartConnector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7"/>
          <p:cNvSpPr/>
          <p:nvPr/>
        </p:nvSpPr>
        <p:spPr>
          <a:xfrm>
            <a:off x="1752600" y="2895600"/>
            <a:ext cx="457200" cy="457200"/>
          </a:xfrm>
          <a:prstGeom prst="flowChartConnector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7"/>
          <p:cNvSpPr/>
          <p:nvPr/>
        </p:nvSpPr>
        <p:spPr>
          <a:xfrm>
            <a:off x="4876800" y="2209800"/>
            <a:ext cx="457200" cy="457200"/>
          </a:xfrm>
          <a:prstGeom prst="flowChartConnector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4" name="Google Shape;154;p17"/>
          <p:cNvCxnSpPr>
            <a:stCxn id="149" idx="6"/>
            <a:endCxn id="150" idx="1"/>
          </p:cNvCxnSpPr>
          <p:nvPr/>
        </p:nvCxnSpPr>
        <p:spPr>
          <a:xfrm flipH="1" rot="10800000">
            <a:off x="2209800" y="1667100"/>
            <a:ext cx="1514700" cy="855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55" name="Google Shape;155;p17"/>
          <p:cNvCxnSpPr>
            <a:stCxn id="150" idx="5"/>
            <a:endCxn id="153" idx="2"/>
          </p:cNvCxnSpPr>
          <p:nvPr/>
        </p:nvCxnSpPr>
        <p:spPr>
          <a:xfrm>
            <a:off x="4047845" y="1990445"/>
            <a:ext cx="828900" cy="4479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56" name="Google Shape;156;p17"/>
          <p:cNvCxnSpPr>
            <a:stCxn id="149" idx="4"/>
            <a:endCxn id="152" idx="0"/>
          </p:cNvCxnSpPr>
          <p:nvPr/>
        </p:nvCxnSpPr>
        <p:spPr>
          <a:xfrm>
            <a:off x="1981200" y="1981200"/>
            <a:ext cx="0" cy="9144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57" name="Google Shape;157;p17"/>
          <p:cNvCxnSpPr>
            <a:stCxn id="152" idx="6"/>
            <a:endCxn id="151" idx="2"/>
          </p:cNvCxnSpPr>
          <p:nvPr/>
        </p:nvCxnSpPr>
        <p:spPr>
          <a:xfrm flipH="1" rot="10800000">
            <a:off x="2209800" y="3048000"/>
            <a:ext cx="1524000" cy="762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58" name="Google Shape;158;p17"/>
          <p:cNvCxnSpPr>
            <a:stCxn id="150" idx="4"/>
            <a:endCxn id="151" idx="0"/>
          </p:cNvCxnSpPr>
          <p:nvPr/>
        </p:nvCxnSpPr>
        <p:spPr>
          <a:xfrm>
            <a:off x="3886200" y="2057400"/>
            <a:ext cx="76200" cy="7620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59" name="Google Shape;159;p17"/>
          <p:cNvCxnSpPr>
            <a:stCxn id="151" idx="7"/>
          </p:cNvCxnSpPr>
          <p:nvPr/>
        </p:nvCxnSpPr>
        <p:spPr>
          <a:xfrm flipH="1" rot="10800000">
            <a:off x="4124045" y="2590855"/>
            <a:ext cx="905100" cy="2955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0" name="Google Shape;160;p17"/>
          <p:cNvCxnSpPr>
            <a:stCxn id="150" idx="3"/>
            <a:endCxn id="152" idx="7"/>
          </p:cNvCxnSpPr>
          <p:nvPr/>
        </p:nvCxnSpPr>
        <p:spPr>
          <a:xfrm flipH="1">
            <a:off x="2142955" y="1990445"/>
            <a:ext cx="1581600" cy="9720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linked representation</a:t>
            </a:r>
            <a:br>
              <a:rPr lang="en-US"/>
            </a:br>
            <a:endParaRPr/>
          </a:p>
        </p:txBody>
      </p:sp>
      <p:sp>
        <p:nvSpPr>
          <p:cNvPr id="166" name="Google Shape;166;p18"/>
          <p:cNvSpPr txBox="1"/>
          <p:nvPr>
            <p:ph idx="1" type="body"/>
          </p:nvPr>
        </p:nvSpPr>
        <p:spPr>
          <a:xfrm>
            <a:off x="457200" y="990600"/>
            <a:ext cx="8229600" cy="513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sp>
        <p:nvSpPr>
          <p:cNvPr id="167" name="Google Shape;167;p18"/>
          <p:cNvSpPr/>
          <p:nvPr/>
        </p:nvSpPr>
        <p:spPr>
          <a:xfrm>
            <a:off x="1219200" y="1752600"/>
            <a:ext cx="914400" cy="304800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0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18"/>
          <p:cNvSpPr/>
          <p:nvPr/>
        </p:nvSpPr>
        <p:spPr>
          <a:xfrm>
            <a:off x="1219200" y="2514600"/>
            <a:ext cx="914400" cy="304800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18"/>
          <p:cNvSpPr/>
          <p:nvPr/>
        </p:nvSpPr>
        <p:spPr>
          <a:xfrm>
            <a:off x="1219200" y="3200400"/>
            <a:ext cx="914400" cy="304800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18"/>
          <p:cNvSpPr/>
          <p:nvPr/>
        </p:nvSpPr>
        <p:spPr>
          <a:xfrm>
            <a:off x="1219200" y="3886200"/>
            <a:ext cx="914400" cy="304800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18"/>
          <p:cNvSpPr/>
          <p:nvPr/>
        </p:nvSpPr>
        <p:spPr>
          <a:xfrm>
            <a:off x="1219200" y="4572000"/>
            <a:ext cx="914400" cy="304800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8"/>
          <p:cNvSpPr/>
          <p:nvPr/>
        </p:nvSpPr>
        <p:spPr>
          <a:xfrm>
            <a:off x="2590800" y="1752600"/>
            <a:ext cx="457200" cy="304800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8"/>
          <p:cNvSpPr/>
          <p:nvPr/>
        </p:nvSpPr>
        <p:spPr>
          <a:xfrm>
            <a:off x="4038600" y="1752600"/>
            <a:ext cx="685800" cy="304800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18"/>
          <p:cNvSpPr/>
          <p:nvPr/>
        </p:nvSpPr>
        <p:spPr>
          <a:xfrm>
            <a:off x="3048000" y="1752600"/>
            <a:ext cx="533400" cy="304800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18"/>
          <p:cNvSpPr/>
          <p:nvPr/>
        </p:nvSpPr>
        <p:spPr>
          <a:xfrm>
            <a:off x="4724400" y="1752600"/>
            <a:ext cx="685800" cy="304800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18"/>
          <p:cNvSpPr/>
          <p:nvPr/>
        </p:nvSpPr>
        <p:spPr>
          <a:xfrm>
            <a:off x="2514600" y="2514600"/>
            <a:ext cx="685800" cy="304800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0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8"/>
          <p:cNvSpPr/>
          <p:nvPr/>
        </p:nvSpPr>
        <p:spPr>
          <a:xfrm>
            <a:off x="4114800" y="2514600"/>
            <a:ext cx="762000" cy="304800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8"/>
          <p:cNvSpPr/>
          <p:nvPr/>
        </p:nvSpPr>
        <p:spPr>
          <a:xfrm>
            <a:off x="3200400" y="2514600"/>
            <a:ext cx="533400" cy="304800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79" name="Google Shape;179;p18"/>
          <p:cNvCxnSpPr>
            <a:stCxn id="167" idx="3"/>
            <a:endCxn id="172" idx="1"/>
          </p:cNvCxnSpPr>
          <p:nvPr/>
        </p:nvCxnSpPr>
        <p:spPr>
          <a:xfrm>
            <a:off x="2133600" y="1905000"/>
            <a:ext cx="4572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0" name="Google Shape;180;p18"/>
          <p:cNvCxnSpPr/>
          <p:nvPr/>
        </p:nvCxnSpPr>
        <p:spPr>
          <a:xfrm>
            <a:off x="3581400" y="1905000"/>
            <a:ext cx="609600" cy="1588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1" name="Google Shape;181;p18"/>
          <p:cNvSpPr/>
          <p:nvPr/>
        </p:nvSpPr>
        <p:spPr>
          <a:xfrm>
            <a:off x="4876800" y="2514600"/>
            <a:ext cx="609600" cy="304800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18"/>
          <p:cNvSpPr/>
          <p:nvPr/>
        </p:nvSpPr>
        <p:spPr>
          <a:xfrm>
            <a:off x="5791200" y="2514600"/>
            <a:ext cx="685800" cy="304800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18"/>
          <p:cNvSpPr/>
          <p:nvPr/>
        </p:nvSpPr>
        <p:spPr>
          <a:xfrm>
            <a:off x="6477000" y="2514600"/>
            <a:ext cx="457200" cy="304800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4" name="Google Shape;184;p18"/>
          <p:cNvCxnSpPr>
            <a:endCxn id="176" idx="1"/>
          </p:cNvCxnSpPr>
          <p:nvPr/>
        </p:nvCxnSpPr>
        <p:spPr>
          <a:xfrm>
            <a:off x="2209800" y="2665500"/>
            <a:ext cx="304800" cy="15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185" name="Google Shape;185;p18"/>
          <p:cNvCxnSpPr>
            <a:stCxn id="178" idx="3"/>
            <a:endCxn id="177" idx="1"/>
          </p:cNvCxnSpPr>
          <p:nvPr/>
        </p:nvCxnSpPr>
        <p:spPr>
          <a:xfrm>
            <a:off x="3733800" y="2667000"/>
            <a:ext cx="381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186" name="Google Shape;186;p18"/>
          <p:cNvCxnSpPr>
            <a:stCxn id="181" idx="3"/>
            <a:endCxn id="182" idx="1"/>
          </p:cNvCxnSpPr>
          <p:nvPr/>
        </p:nvCxnSpPr>
        <p:spPr>
          <a:xfrm>
            <a:off x="5486400" y="2667000"/>
            <a:ext cx="3048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187" name="Google Shape;187;p18"/>
          <p:cNvSpPr/>
          <p:nvPr/>
        </p:nvSpPr>
        <p:spPr>
          <a:xfrm>
            <a:off x="7162800" y="2514600"/>
            <a:ext cx="685800" cy="304800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8"/>
          <p:cNvSpPr/>
          <p:nvPr/>
        </p:nvSpPr>
        <p:spPr>
          <a:xfrm>
            <a:off x="7772400" y="2514600"/>
            <a:ext cx="609600" cy="304800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9" name="Google Shape;189;p18"/>
          <p:cNvCxnSpPr>
            <a:stCxn id="183" idx="3"/>
            <a:endCxn id="187" idx="1"/>
          </p:cNvCxnSpPr>
          <p:nvPr/>
        </p:nvCxnSpPr>
        <p:spPr>
          <a:xfrm>
            <a:off x="6934200" y="2667000"/>
            <a:ext cx="2286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med" w="med" type="stealth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Graph Traversal</a:t>
            </a:r>
            <a:endParaRPr/>
          </a:p>
        </p:txBody>
      </p:sp>
      <p:sp>
        <p:nvSpPr>
          <p:cNvPr id="195" name="Google Shape;195;p19"/>
          <p:cNvSpPr txBox="1"/>
          <p:nvPr>
            <p:ph idx="1" type="body"/>
          </p:nvPr>
        </p:nvSpPr>
        <p:spPr>
          <a:xfrm>
            <a:off x="457200" y="1143000"/>
            <a:ext cx="8229600" cy="4983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14350" lvl="0" marL="5143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AutoNum type="arabicPeriod"/>
            </a:pPr>
            <a:r>
              <a:rPr lang="en-US"/>
              <a:t>Traversing a graph means visiting all the vertices in the graph exactly once.</a:t>
            </a:r>
            <a:endParaRPr/>
          </a:p>
          <a:p>
            <a:pPr indent="-514350" lvl="0" marL="51435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AutoNum type="arabicPeriod"/>
            </a:pPr>
            <a:r>
              <a:rPr lang="en-US"/>
              <a:t>There are two methods to traverse a graph </a:t>
            </a:r>
            <a:endParaRPr/>
          </a:p>
          <a:p>
            <a:pPr indent="-514350" lvl="0" marL="51435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AutoNum type="arabicPeriod"/>
            </a:pPr>
            <a:r>
              <a:rPr lang="en-US"/>
              <a:t>They are:</a:t>
            </a:r>
            <a:endParaRPr/>
          </a:p>
          <a:p>
            <a:pPr indent="-51435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eriod"/>
            </a:pPr>
            <a:r>
              <a:rPr lang="en-US"/>
              <a:t>Breadth first search(BFS)</a:t>
            </a:r>
            <a:endParaRPr/>
          </a:p>
          <a:p>
            <a:pPr indent="-51435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eriod"/>
            </a:pPr>
            <a:r>
              <a:rPr lang="en-US"/>
              <a:t>Depth first search(DFS)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1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/>
              <a:t>Breadth first search(BFS)</a:t>
            </a:r>
            <a:br>
              <a:rPr lang="en-US"/>
            </a:br>
            <a:endParaRPr/>
          </a:p>
        </p:txBody>
      </p:sp>
      <p:sp>
        <p:nvSpPr>
          <p:cNvPr id="201" name="Google Shape;201;p20"/>
          <p:cNvSpPr txBox="1"/>
          <p:nvPr>
            <p:ph idx="1" type="body"/>
          </p:nvPr>
        </p:nvSpPr>
        <p:spPr>
          <a:xfrm>
            <a:off x="457200" y="914400"/>
            <a:ext cx="8229600" cy="5211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BFS traverse a graph in level by level fashion.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BFS uses queue data structure.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Eg: 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BFS: 0,1,3,2,5,6,4</a:t>
            </a:r>
            <a:endParaRPr/>
          </a:p>
        </p:txBody>
      </p:sp>
      <p:sp>
        <p:nvSpPr>
          <p:cNvPr id="202" name="Google Shape;202;p20"/>
          <p:cNvSpPr/>
          <p:nvPr/>
        </p:nvSpPr>
        <p:spPr>
          <a:xfrm>
            <a:off x="2209800" y="2514600"/>
            <a:ext cx="457200" cy="457200"/>
          </a:xfrm>
          <a:prstGeom prst="flowChartConnector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0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20"/>
          <p:cNvSpPr/>
          <p:nvPr/>
        </p:nvSpPr>
        <p:spPr>
          <a:xfrm>
            <a:off x="3733800" y="2514600"/>
            <a:ext cx="457200" cy="457200"/>
          </a:xfrm>
          <a:prstGeom prst="flowChartConnector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20"/>
          <p:cNvSpPr/>
          <p:nvPr/>
        </p:nvSpPr>
        <p:spPr>
          <a:xfrm>
            <a:off x="3810000" y="3657600"/>
            <a:ext cx="457200" cy="457200"/>
          </a:xfrm>
          <a:prstGeom prst="flowChartConnector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20"/>
          <p:cNvSpPr/>
          <p:nvPr/>
        </p:nvSpPr>
        <p:spPr>
          <a:xfrm>
            <a:off x="2209800" y="3581400"/>
            <a:ext cx="457200" cy="457200"/>
          </a:xfrm>
          <a:prstGeom prst="flowChartConnector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20"/>
          <p:cNvSpPr/>
          <p:nvPr/>
        </p:nvSpPr>
        <p:spPr>
          <a:xfrm>
            <a:off x="2971800" y="4724400"/>
            <a:ext cx="457200" cy="457200"/>
          </a:xfrm>
          <a:prstGeom prst="flowChartConnector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20"/>
          <p:cNvSpPr/>
          <p:nvPr/>
        </p:nvSpPr>
        <p:spPr>
          <a:xfrm>
            <a:off x="4953000" y="4648200"/>
            <a:ext cx="457200" cy="457200"/>
          </a:xfrm>
          <a:prstGeom prst="flowChartConnector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20"/>
          <p:cNvSpPr/>
          <p:nvPr/>
        </p:nvSpPr>
        <p:spPr>
          <a:xfrm>
            <a:off x="5334000" y="3124200"/>
            <a:ext cx="457200" cy="457200"/>
          </a:xfrm>
          <a:prstGeom prst="flowChartConnector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09" name="Google Shape;209;p20"/>
          <p:cNvCxnSpPr>
            <a:stCxn id="202" idx="4"/>
            <a:endCxn id="205" idx="0"/>
          </p:cNvCxnSpPr>
          <p:nvPr/>
        </p:nvCxnSpPr>
        <p:spPr>
          <a:xfrm>
            <a:off x="2438400" y="2971800"/>
            <a:ext cx="0" cy="6096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10" name="Google Shape;210;p20"/>
          <p:cNvCxnSpPr>
            <a:stCxn id="202" idx="6"/>
            <a:endCxn id="203" idx="2"/>
          </p:cNvCxnSpPr>
          <p:nvPr/>
        </p:nvCxnSpPr>
        <p:spPr>
          <a:xfrm>
            <a:off x="2667000" y="2743200"/>
            <a:ext cx="10668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11" name="Google Shape;211;p20"/>
          <p:cNvCxnSpPr>
            <a:stCxn id="203" idx="4"/>
            <a:endCxn id="204" idx="1"/>
          </p:cNvCxnSpPr>
          <p:nvPr/>
        </p:nvCxnSpPr>
        <p:spPr>
          <a:xfrm flipH="1">
            <a:off x="3876900" y="2971800"/>
            <a:ext cx="85500" cy="7527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12" name="Google Shape;212;p20"/>
          <p:cNvCxnSpPr>
            <a:stCxn id="205" idx="6"/>
            <a:endCxn id="204" idx="2"/>
          </p:cNvCxnSpPr>
          <p:nvPr/>
        </p:nvCxnSpPr>
        <p:spPr>
          <a:xfrm>
            <a:off x="2667000" y="3810000"/>
            <a:ext cx="1143000" cy="762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13" name="Google Shape;213;p20"/>
          <p:cNvCxnSpPr>
            <a:stCxn id="205" idx="7"/>
            <a:endCxn id="203" idx="3"/>
          </p:cNvCxnSpPr>
          <p:nvPr/>
        </p:nvCxnSpPr>
        <p:spPr>
          <a:xfrm flipH="1" rot="10800000">
            <a:off x="2600045" y="2904955"/>
            <a:ext cx="1200600" cy="7434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14" name="Google Shape;214;p20"/>
          <p:cNvCxnSpPr>
            <a:stCxn id="205" idx="4"/>
            <a:endCxn id="206" idx="1"/>
          </p:cNvCxnSpPr>
          <p:nvPr/>
        </p:nvCxnSpPr>
        <p:spPr>
          <a:xfrm>
            <a:off x="2438400" y="4038600"/>
            <a:ext cx="600300" cy="7527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15" name="Google Shape;215;p20"/>
          <p:cNvCxnSpPr>
            <a:stCxn id="204" idx="4"/>
            <a:endCxn id="206" idx="7"/>
          </p:cNvCxnSpPr>
          <p:nvPr/>
        </p:nvCxnSpPr>
        <p:spPr>
          <a:xfrm flipH="1">
            <a:off x="3362100" y="4114800"/>
            <a:ext cx="676500" cy="6765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16" name="Google Shape;216;p20"/>
          <p:cNvCxnSpPr>
            <a:stCxn id="203" idx="5"/>
            <a:endCxn id="207" idx="1"/>
          </p:cNvCxnSpPr>
          <p:nvPr/>
        </p:nvCxnSpPr>
        <p:spPr>
          <a:xfrm>
            <a:off x="4124045" y="2904845"/>
            <a:ext cx="895800" cy="18102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17" name="Google Shape;217;p20"/>
          <p:cNvCxnSpPr>
            <a:endCxn id="207" idx="3"/>
          </p:cNvCxnSpPr>
          <p:nvPr/>
        </p:nvCxnSpPr>
        <p:spPr>
          <a:xfrm>
            <a:off x="3505255" y="5029145"/>
            <a:ext cx="1514700" cy="93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18" name="Google Shape;218;p20"/>
          <p:cNvCxnSpPr>
            <a:stCxn id="204" idx="6"/>
            <a:endCxn id="208" idx="3"/>
          </p:cNvCxnSpPr>
          <p:nvPr/>
        </p:nvCxnSpPr>
        <p:spPr>
          <a:xfrm flipH="1" rot="10800000">
            <a:off x="4267200" y="3514500"/>
            <a:ext cx="1133700" cy="3717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19" name="Google Shape;219;p20"/>
          <p:cNvCxnSpPr>
            <a:stCxn id="203" idx="6"/>
            <a:endCxn id="208" idx="1"/>
          </p:cNvCxnSpPr>
          <p:nvPr/>
        </p:nvCxnSpPr>
        <p:spPr>
          <a:xfrm>
            <a:off x="4191000" y="2743200"/>
            <a:ext cx="1209900" cy="4479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1"/>
          <p:cNvSpPr txBox="1"/>
          <p:nvPr>
            <p:ph type="title"/>
          </p:nvPr>
        </p:nvSpPr>
        <p:spPr>
          <a:xfrm>
            <a:off x="457200" y="274638"/>
            <a:ext cx="8229600" cy="868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example</a:t>
            </a:r>
            <a:endParaRPr/>
          </a:p>
        </p:txBody>
      </p:sp>
      <p:sp>
        <p:nvSpPr>
          <p:cNvPr id="225" name="Google Shape;225;p21"/>
          <p:cNvSpPr txBox="1"/>
          <p:nvPr>
            <p:ph idx="1" type="body"/>
          </p:nvPr>
        </p:nvSpPr>
        <p:spPr>
          <a:xfrm>
            <a:off x="457200" y="990600"/>
            <a:ext cx="8229600" cy="513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BFS= 0,1,2,3,4,5,6,7,8</a:t>
            </a:r>
            <a:endParaRPr/>
          </a:p>
        </p:txBody>
      </p:sp>
      <p:sp>
        <p:nvSpPr>
          <p:cNvPr id="226" name="Google Shape;226;p21"/>
          <p:cNvSpPr/>
          <p:nvPr/>
        </p:nvSpPr>
        <p:spPr>
          <a:xfrm>
            <a:off x="3886200" y="1752600"/>
            <a:ext cx="457200" cy="457200"/>
          </a:xfrm>
          <a:prstGeom prst="flowChartConnector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21"/>
          <p:cNvSpPr/>
          <p:nvPr/>
        </p:nvSpPr>
        <p:spPr>
          <a:xfrm>
            <a:off x="4495800" y="2438400"/>
            <a:ext cx="457200" cy="457200"/>
          </a:xfrm>
          <a:prstGeom prst="flowChartConnector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21"/>
          <p:cNvSpPr/>
          <p:nvPr/>
        </p:nvSpPr>
        <p:spPr>
          <a:xfrm>
            <a:off x="3200400" y="2514600"/>
            <a:ext cx="457200" cy="457200"/>
          </a:xfrm>
          <a:prstGeom prst="flowChartConnector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21"/>
          <p:cNvSpPr/>
          <p:nvPr/>
        </p:nvSpPr>
        <p:spPr>
          <a:xfrm>
            <a:off x="3048000" y="1219200"/>
            <a:ext cx="457200" cy="457200"/>
          </a:xfrm>
          <a:prstGeom prst="flowChartConnector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0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21"/>
          <p:cNvSpPr/>
          <p:nvPr/>
        </p:nvSpPr>
        <p:spPr>
          <a:xfrm>
            <a:off x="2362200" y="1752600"/>
            <a:ext cx="457200" cy="457200"/>
          </a:xfrm>
          <a:prstGeom prst="flowChartConnector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21"/>
          <p:cNvSpPr/>
          <p:nvPr/>
        </p:nvSpPr>
        <p:spPr>
          <a:xfrm>
            <a:off x="1828800" y="2438400"/>
            <a:ext cx="457200" cy="457200"/>
          </a:xfrm>
          <a:prstGeom prst="flowChartConnector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1"/>
          <p:cNvSpPr/>
          <p:nvPr/>
        </p:nvSpPr>
        <p:spPr>
          <a:xfrm>
            <a:off x="2590800" y="3124200"/>
            <a:ext cx="457200" cy="457200"/>
          </a:xfrm>
          <a:prstGeom prst="flowChartConnector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21"/>
          <p:cNvSpPr/>
          <p:nvPr/>
        </p:nvSpPr>
        <p:spPr>
          <a:xfrm>
            <a:off x="3962400" y="3124200"/>
            <a:ext cx="457200" cy="457200"/>
          </a:xfrm>
          <a:prstGeom prst="flowChartConnector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21"/>
          <p:cNvSpPr/>
          <p:nvPr/>
        </p:nvSpPr>
        <p:spPr>
          <a:xfrm>
            <a:off x="3352800" y="3733800"/>
            <a:ext cx="457200" cy="457200"/>
          </a:xfrm>
          <a:prstGeom prst="flowChartConnector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5" name="Google Shape;235;p21"/>
          <p:cNvCxnSpPr>
            <a:stCxn id="229" idx="3"/>
            <a:endCxn id="230" idx="7"/>
          </p:cNvCxnSpPr>
          <p:nvPr/>
        </p:nvCxnSpPr>
        <p:spPr>
          <a:xfrm flipH="1">
            <a:off x="2752555" y="1609445"/>
            <a:ext cx="362400" cy="2100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6" name="Google Shape;236;p21"/>
          <p:cNvCxnSpPr>
            <a:stCxn id="230" idx="4"/>
            <a:endCxn id="231" idx="6"/>
          </p:cNvCxnSpPr>
          <p:nvPr/>
        </p:nvCxnSpPr>
        <p:spPr>
          <a:xfrm flipH="1">
            <a:off x="2286000" y="2209800"/>
            <a:ext cx="304800" cy="4572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7" name="Google Shape;237;p21"/>
          <p:cNvCxnSpPr>
            <a:stCxn id="229" idx="5"/>
            <a:endCxn id="226" idx="1"/>
          </p:cNvCxnSpPr>
          <p:nvPr/>
        </p:nvCxnSpPr>
        <p:spPr>
          <a:xfrm>
            <a:off x="3438245" y="1609445"/>
            <a:ext cx="514800" cy="2100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8" name="Google Shape;238;p21"/>
          <p:cNvCxnSpPr>
            <a:stCxn id="230" idx="5"/>
            <a:endCxn id="228" idx="1"/>
          </p:cNvCxnSpPr>
          <p:nvPr/>
        </p:nvCxnSpPr>
        <p:spPr>
          <a:xfrm>
            <a:off x="2752445" y="2142845"/>
            <a:ext cx="514800" cy="4386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9" name="Google Shape;239;p21"/>
          <p:cNvCxnSpPr>
            <a:stCxn id="226" idx="4"/>
            <a:endCxn id="228" idx="7"/>
          </p:cNvCxnSpPr>
          <p:nvPr/>
        </p:nvCxnSpPr>
        <p:spPr>
          <a:xfrm flipH="1">
            <a:off x="3590700" y="2209800"/>
            <a:ext cx="524100" cy="3717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0" name="Google Shape;240;p21"/>
          <p:cNvCxnSpPr>
            <a:stCxn id="226" idx="5"/>
            <a:endCxn id="227" idx="0"/>
          </p:cNvCxnSpPr>
          <p:nvPr/>
        </p:nvCxnSpPr>
        <p:spPr>
          <a:xfrm>
            <a:off x="4276445" y="2142845"/>
            <a:ext cx="447900" cy="2955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1" name="Google Shape;241;p21"/>
          <p:cNvCxnSpPr>
            <a:stCxn id="231" idx="5"/>
            <a:endCxn id="232" idx="1"/>
          </p:cNvCxnSpPr>
          <p:nvPr/>
        </p:nvCxnSpPr>
        <p:spPr>
          <a:xfrm>
            <a:off x="2219045" y="2828645"/>
            <a:ext cx="438600" cy="3624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2" name="Google Shape;242;p21"/>
          <p:cNvCxnSpPr>
            <a:stCxn id="228" idx="4"/>
            <a:endCxn id="232" idx="6"/>
          </p:cNvCxnSpPr>
          <p:nvPr/>
        </p:nvCxnSpPr>
        <p:spPr>
          <a:xfrm flipH="1">
            <a:off x="3048000" y="2971800"/>
            <a:ext cx="381000" cy="3810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3" name="Google Shape;243;p21"/>
          <p:cNvCxnSpPr>
            <a:stCxn id="232" idx="5"/>
            <a:endCxn id="234" idx="1"/>
          </p:cNvCxnSpPr>
          <p:nvPr/>
        </p:nvCxnSpPr>
        <p:spPr>
          <a:xfrm>
            <a:off x="2981045" y="3514445"/>
            <a:ext cx="438600" cy="2862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4" name="Google Shape;244;p21"/>
          <p:cNvCxnSpPr>
            <a:stCxn id="228" idx="6"/>
          </p:cNvCxnSpPr>
          <p:nvPr/>
        </p:nvCxnSpPr>
        <p:spPr>
          <a:xfrm>
            <a:off x="3657600" y="2743200"/>
            <a:ext cx="533400" cy="5334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5" name="Google Shape;245;p21"/>
          <p:cNvCxnSpPr>
            <a:stCxn id="233" idx="4"/>
            <a:endCxn id="234" idx="6"/>
          </p:cNvCxnSpPr>
          <p:nvPr/>
        </p:nvCxnSpPr>
        <p:spPr>
          <a:xfrm flipH="1">
            <a:off x="3810000" y="3581400"/>
            <a:ext cx="381000" cy="3810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6" name="Google Shape;246;p21"/>
          <p:cNvCxnSpPr>
            <a:stCxn id="227" idx="4"/>
            <a:endCxn id="233" idx="7"/>
          </p:cNvCxnSpPr>
          <p:nvPr/>
        </p:nvCxnSpPr>
        <p:spPr>
          <a:xfrm flipH="1">
            <a:off x="4352700" y="2895600"/>
            <a:ext cx="371700" cy="2955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2"/>
          <p:cNvSpPr txBox="1"/>
          <p:nvPr>
            <p:ph type="title"/>
          </p:nvPr>
        </p:nvSpPr>
        <p:spPr>
          <a:xfrm>
            <a:off x="457200" y="274638"/>
            <a:ext cx="8229600" cy="7921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Algorithm</a:t>
            </a:r>
            <a:endParaRPr/>
          </a:p>
        </p:txBody>
      </p:sp>
      <p:sp>
        <p:nvSpPr>
          <p:cNvPr id="252" name="Google Shape;252;p22"/>
          <p:cNvSpPr txBox="1"/>
          <p:nvPr>
            <p:ph idx="1" type="body"/>
          </p:nvPr>
        </p:nvSpPr>
        <p:spPr>
          <a:xfrm>
            <a:off x="457200" y="1066800"/>
            <a:ext cx="8229600" cy="50593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1 enqueue staring vertex and mark it as visited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2 while(queue!=empty)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3 {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4 R=dequeue() and display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5 enqueue all adjacent vertices of R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6 }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7stop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3"/>
          <p:cNvSpPr txBox="1"/>
          <p:nvPr>
            <p:ph type="title"/>
          </p:nvPr>
        </p:nvSpPr>
        <p:spPr>
          <a:xfrm>
            <a:off x="457200" y="274638"/>
            <a:ext cx="8229600" cy="563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-514350" lvl="1" marL="914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Depth first search(DFS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b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/>
          </a:p>
        </p:txBody>
      </p:sp>
      <p:sp>
        <p:nvSpPr>
          <p:cNvPr id="258" name="Google Shape;258;p23"/>
          <p:cNvSpPr txBox="1"/>
          <p:nvPr>
            <p:ph idx="1" type="body"/>
          </p:nvPr>
        </p:nvSpPr>
        <p:spPr>
          <a:xfrm>
            <a:off x="457200" y="685800"/>
            <a:ext cx="8229600" cy="54403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In DFS traversal starting from the given node visit all the nodes up to the deepest level and so on  .</a:t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DFS uses Stack data structure.</a:t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Eg: </a:t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DFS: 0,1,3,2,4,6,5</a:t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  <p:sp>
        <p:nvSpPr>
          <p:cNvPr id="259" name="Google Shape;259;p23"/>
          <p:cNvSpPr/>
          <p:nvPr/>
        </p:nvSpPr>
        <p:spPr>
          <a:xfrm>
            <a:off x="2971800" y="2438400"/>
            <a:ext cx="457200" cy="457200"/>
          </a:xfrm>
          <a:prstGeom prst="flowChartConnector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0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23"/>
          <p:cNvSpPr/>
          <p:nvPr/>
        </p:nvSpPr>
        <p:spPr>
          <a:xfrm>
            <a:off x="3048000" y="3429000"/>
            <a:ext cx="457200" cy="457200"/>
          </a:xfrm>
          <a:prstGeom prst="flowChartConnector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23"/>
          <p:cNvSpPr/>
          <p:nvPr/>
        </p:nvSpPr>
        <p:spPr>
          <a:xfrm>
            <a:off x="5715000" y="4419600"/>
            <a:ext cx="457200" cy="457200"/>
          </a:xfrm>
          <a:prstGeom prst="flowChartConnector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23"/>
          <p:cNvSpPr/>
          <p:nvPr/>
        </p:nvSpPr>
        <p:spPr>
          <a:xfrm>
            <a:off x="4572000" y="2438400"/>
            <a:ext cx="457200" cy="457200"/>
          </a:xfrm>
          <a:prstGeom prst="flowChartConnector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23"/>
          <p:cNvSpPr/>
          <p:nvPr/>
        </p:nvSpPr>
        <p:spPr>
          <a:xfrm>
            <a:off x="4572000" y="3429000"/>
            <a:ext cx="457200" cy="457200"/>
          </a:xfrm>
          <a:prstGeom prst="flowChartConnector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23"/>
          <p:cNvSpPr/>
          <p:nvPr/>
        </p:nvSpPr>
        <p:spPr>
          <a:xfrm>
            <a:off x="3657600" y="4419600"/>
            <a:ext cx="457200" cy="457200"/>
          </a:xfrm>
          <a:prstGeom prst="flowChartConnector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23"/>
          <p:cNvSpPr/>
          <p:nvPr/>
        </p:nvSpPr>
        <p:spPr>
          <a:xfrm>
            <a:off x="6172200" y="3124200"/>
            <a:ext cx="457200" cy="457200"/>
          </a:xfrm>
          <a:prstGeom prst="flowChartConnector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66" name="Google Shape;266;p23"/>
          <p:cNvCxnSpPr>
            <a:stCxn id="259" idx="6"/>
            <a:endCxn id="262" idx="2"/>
          </p:cNvCxnSpPr>
          <p:nvPr/>
        </p:nvCxnSpPr>
        <p:spPr>
          <a:xfrm>
            <a:off x="3429000" y="2667000"/>
            <a:ext cx="1143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67" name="Google Shape;267;p23"/>
          <p:cNvCxnSpPr>
            <a:stCxn id="259" idx="4"/>
            <a:endCxn id="260" idx="0"/>
          </p:cNvCxnSpPr>
          <p:nvPr/>
        </p:nvCxnSpPr>
        <p:spPr>
          <a:xfrm>
            <a:off x="3200400" y="2895600"/>
            <a:ext cx="76200" cy="5334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68" name="Google Shape;268;p23"/>
          <p:cNvCxnSpPr>
            <a:stCxn id="262" idx="4"/>
            <a:endCxn id="263" idx="0"/>
          </p:cNvCxnSpPr>
          <p:nvPr/>
        </p:nvCxnSpPr>
        <p:spPr>
          <a:xfrm>
            <a:off x="4800600" y="2895600"/>
            <a:ext cx="0" cy="5334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69" name="Google Shape;269;p23"/>
          <p:cNvCxnSpPr>
            <a:stCxn id="260" idx="5"/>
            <a:endCxn id="263" idx="2"/>
          </p:cNvCxnSpPr>
          <p:nvPr/>
        </p:nvCxnSpPr>
        <p:spPr>
          <a:xfrm flipH="1" rot="10800000">
            <a:off x="3438245" y="3657545"/>
            <a:ext cx="1133700" cy="1617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70" name="Google Shape;270;p23"/>
          <p:cNvCxnSpPr>
            <a:stCxn id="260" idx="6"/>
          </p:cNvCxnSpPr>
          <p:nvPr/>
        </p:nvCxnSpPr>
        <p:spPr>
          <a:xfrm flipH="1" rot="10800000">
            <a:off x="3505200" y="2819400"/>
            <a:ext cx="1066800" cy="8382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71" name="Google Shape;271;p23"/>
          <p:cNvCxnSpPr>
            <a:stCxn id="260" idx="4"/>
            <a:endCxn id="264" idx="1"/>
          </p:cNvCxnSpPr>
          <p:nvPr/>
        </p:nvCxnSpPr>
        <p:spPr>
          <a:xfrm>
            <a:off x="3276600" y="3886200"/>
            <a:ext cx="447900" cy="6003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72" name="Google Shape;272;p23"/>
          <p:cNvCxnSpPr>
            <a:stCxn id="264" idx="6"/>
            <a:endCxn id="261" idx="2"/>
          </p:cNvCxnSpPr>
          <p:nvPr/>
        </p:nvCxnSpPr>
        <p:spPr>
          <a:xfrm>
            <a:off x="4114800" y="4648200"/>
            <a:ext cx="16002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73" name="Google Shape;273;p23"/>
          <p:cNvCxnSpPr>
            <a:stCxn id="263" idx="4"/>
            <a:endCxn id="264" idx="7"/>
          </p:cNvCxnSpPr>
          <p:nvPr/>
        </p:nvCxnSpPr>
        <p:spPr>
          <a:xfrm flipH="1">
            <a:off x="4047900" y="3886200"/>
            <a:ext cx="752700" cy="6003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74" name="Google Shape;274;p23"/>
          <p:cNvCxnSpPr>
            <a:stCxn id="262" idx="6"/>
            <a:endCxn id="265" idx="2"/>
          </p:cNvCxnSpPr>
          <p:nvPr/>
        </p:nvCxnSpPr>
        <p:spPr>
          <a:xfrm>
            <a:off x="5029200" y="2667000"/>
            <a:ext cx="1143000" cy="6858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75" name="Google Shape;275;p23"/>
          <p:cNvCxnSpPr>
            <a:stCxn id="262" idx="5"/>
            <a:endCxn id="261" idx="1"/>
          </p:cNvCxnSpPr>
          <p:nvPr/>
        </p:nvCxnSpPr>
        <p:spPr>
          <a:xfrm>
            <a:off x="4962245" y="2828645"/>
            <a:ext cx="819600" cy="16578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76" name="Google Shape;276;p23"/>
          <p:cNvCxnSpPr>
            <a:stCxn id="263" idx="6"/>
            <a:endCxn id="265" idx="3"/>
          </p:cNvCxnSpPr>
          <p:nvPr/>
        </p:nvCxnSpPr>
        <p:spPr>
          <a:xfrm flipH="1" rot="10800000">
            <a:off x="5029200" y="3514500"/>
            <a:ext cx="1209900" cy="1431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4"/>
          <p:cNvSpPr txBox="1"/>
          <p:nvPr>
            <p:ph type="title"/>
          </p:nvPr>
        </p:nvSpPr>
        <p:spPr>
          <a:xfrm>
            <a:off x="457200" y="274638"/>
            <a:ext cx="8229600" cy="868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example</a:t>
            </a:r>
            <a:endParaRPr/>
          </a:p>
        </p:txBody>
      </p:sp>
      <p:sp>
        <p:nvSpPr>
          <p:cNvPr id="282" name="Google Shape;282;p24"/>
          <p:cNvSpPr txBox="1"/>
          <p:nvPr>
            <p:ph idx="1" type="body"/>
          </p:nvPr>
        </p:nvSpPr>
        <p:spPr>
          <a:xfrm>
            <a:off x="457200" y="990600"/>
            <a:ext cx="8229600" cy="513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DFS= 0,1,3,6,8,7,5,2,4</a:t>
            </a:r>
            <a:endParaRPr/>
          </a:p>
        </p:txBody>
      </p:sp>
      <p:sp>
        <p:nvSpPr>
          <p:cNvPr id="283" name="Google Shape;283;p24"/>
          <p:cNvSpPr/>
          <p:nvPr/>
        </p:nvSpPr>
        <p:spPr>
          <a:xfrm>
            <a:off x="3886200" y="1752600"/>
            <a:ext cx="457200" cy="457200"/>
          </a:xfrm>
          <a:prstGeom prst="flowChartConnector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24"/>
          <p:cNvSpPr/>
          <p:nvPr/>
        </p:nvSpPr>
        <p:spPr>
          <a:xfrm>
            <a:off x="4495800" y="2438400"/>
            <a:ext cx="457200" cy="457200"/>
          </a:xfrm>
          <a:prstGeom prst="flowChartConnector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24"/>
          <p:cNvSpPr/>
          <p:nvPr/>
        </p:nvSpPr>
        <p:spPr>
          <a:xfrm>
            <a:off x="3200400" y="2514600"/>
            <a:ext cx="457200" cy="457200"/>
          </a:xfrm>
          <a:prstGeom prst="flowChartConnector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24"/>
          <p:cNvSpPr/>
          <p:nvPr/>
        </p:nvSpPr>
        <p:spPr>
          <a:xfrm>
            <a:off x="3048000" y="1219200"/>
            <a:ext cx="457200" cy="457200"/>
          </a:xfrm>
          <a:prstGeom prst="flowChartConnector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0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24"/>
          <p:cNvSpPr/>
          <p:nvPr/>
        </p:nvSpPr>
        <p:spPr>
          <a:xfrm>
            <a:off x="2362200" y="1752600"/>
            <a:ext cx="457200" cy="457200"/>
          </a:xfrm>
          <a:prstGeom prst="flowChartConnector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24"/>
          <p:cNvSpPr/>
          <p:nvPr/>
        </p:nvSpPr>
        <p:spPr>
          <a:xfrm>
            <a:off x="1828800" y="2438400"/>
            <a:ext cx="457200" cy="457200"/>
          </a:xfrm>
          <a:prstGeom prst="flowChartConnector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24"/>
          <p:cNvSpPr/>
          <p:nvPr/>
        </p:nvSpPr>
        <p:spPr>
          <a:xfrm>
            <a:off x="2590800" y="3124200"/>
            <a:ext cx="457200" cy="457200"/>
          </a:xfrm>
          <a:prstGeom prst="flowChartConnector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24"/>
          <p:cNvSpPr/>
          <p:nvPr/>
        </p:nvSpPr>
        <p:spPr>
          <a:xfrm>
            <a:off x="3962400" y="3124200"/>
            <a:ext cx="457200" cy="457200"/>
          </a:xfrm>
          <a:prstGeom prst="flowChartConnector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24"/>
          <p:cNvSpPr/>
          <p:nvPr/>
        </p:nvSpPr>
        <p:spPr>
          <a:xfrm>
            <a:off x="3352800" y="3733800"/>
            <a:ext cx="457200" cy="457200"/>
          </a:xfrm>
          <a:prstGeom prst="flowChartConnector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92" name="Google Shape;292;p24"/>
          <p:cNvCxnSpPr>
            <a:stCxn id="286" idx="3"/>
            <a:endCxn id="287" idx="7"/>
          </p:cNvCxnSpPr>
          <p:nvPr/>
        </p:nvCxnSpPr>
        <p:spPr>
          <a:xfrm flipH="1">
            <a:off x="2752555" y="1609445"/>
            <a:ext cx="362400" cy="2100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93" name="Google Shape;293;p24"/>
          <p:cNvCxnSpPr>
            <a:stCxn id="287" idx="4"/>
            <a:endCxn id="288" idx="6"/>
          </p:cNvCxnSpPr>
          <p:nvPr/>
        </p:nvCxnSpPr>
        <p:spPr>
          <a:xfrm flipH="1">
            <a:off x="2286000" y="2209800"/>
            <a:ext cx="304800" cy="4572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94" name="Google Shape;294;p24"/>
          <p:cNvCxnSpPr>
            <a:stCxn id="286" idx="5"/>
            <a:endCxn id="283" idx="1"/>
          </p:cNvCxnSpPr>
          <p:nvPr/>
        </p:nvCxnSpPr>
        <p:spPr>
          <a:xfrm>
            <a:off x="3438245" y="1609445"/>
            <a:ext cx="514800" cy="2100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95" name="Google Shape;295;p24"/>
          <p:cNvCxnSpPr>
            <a:stCxn id="287" idx="5"/>
            <a:endCxn id="285" idx="1"/>
          </p:cNvCxnSpPr>
          <p:nvPr/>
        </p:nvCxnSpPr>
        <p:spPr>
          <a:xfrm>
            <a:off x="2752445" y="2142845"/>
            <a:ext cx="514800" cy="4386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96" name="Google Shape;296;p24"/>
          <p:cNvCxnSpPr>
            <a:stCxn id="283" idx="4"/>
            <a:endCxn id="285" idx="7"/>
          </p:cNvCxnSpPr>
          <p:nvPr/>
        </p:nvCxnSpPr>
        <p:spPr>
          <a:xfrm flipH="1">
            <a:off x="3590700" y="2209800"/>
            <a:ext cx="524100" cy="3717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97" name="Google Shape;297;p24"/>
          <p:cNvCxnSpPr>
            <a:stCxn id="283" idx="5"/>
            <a:endCxn id="284" idx="0"/>
          </p:cNvCxnSpPr>
          <p:nvPr/>
        </p:nvCxnSpPr>
        <p:spPr>
          <a:xfrm>
            <a:off x="4276445" y="2142845"/>
            <a:ext cx="447900" cy="2955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98" name="Google Shape;298;p24"/>
          <p:cNvCxnSpPr>
            <a:stCxn id="288" idx="5"/>
            <a:endCxn id="289" idx="1"/>
          </p:cNvCxnSpPr>
          <p:nvPr/>
        </p:nvCxnSpPr>
        <p:spPr>
          <a:xfrm>
            <a:off x="2219045" y="2828645"/>
            <a:ext cx="438600" cy="3624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99" name="Google Shape;299;p24"/>
          <p:cNvCxnSpPr>
            <a:stCxn id="285" idx="4"/>
            <a:endCxn id="289" idx="6"/>
          </p:cNvCxnSpPr>
          <p:nvPr/>
        </p:nvCxnSpPr>
        <p:spPr>
          <a:xfrm flipH="1">
            <a:off x="3048000" y="2971800"/>
            <a:ext cx="381000" cy="3810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0" name="Google Shape;300;p24"/>
          <p:cNvCxnSpPr>
            <a:stCxn id="289" idx="5"/>
            <a:endCxn id="291" idx="1"/>
          </p:cNvCxnSpPr>
          <p:nvPr/>
        </p:nvCxnSpPr>
        <p:spPr>
          <a:xfrm>
            <a:off x="2981045" y="3514445"/>
            <a:ext cx="438600" cy="2862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1" name="Google Shape;301;p24"/>
          <p:cNvCxnSpPr>
            <a:stCxn id="285" idx="6"/>
          </p:cNvCxnSpPr>
          <p:nvPr/>
        </p:nvCxnSpPr>
        <p:spPr>
          <a:xfrm>
            <a:off x="3657600" y="2743200"/>
            <a:ext cx="533400" cy="5334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2" name="Google Shape;302;p24"/>
          <p:cNvCxnSpPr>
            <a:stCxn id="290" idx="4"/>
            <a:endCxn id="291" idx="6"/>
          </p:cNvCxnSpPr>
          <p:nvPr/>
        </p:nvCxnSpPr>
        <p:spPr>
          <a:xfrm flipH="1">
            <a:off x="3810000" y="3581400"/>
            <a:ext cx="381000" cy="3810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3" name="Google Shape;303;p24"/>
          <p:cNvCxnSpPr>
            <a:stCxn id="284" idx="4"/>
            <a:endCxn id="290" idx="7"/>
          </p:cNvCxnSpPr>
          <p:nvPr/>
        </p:nvCxnSpPr>
        <p:spPr>
          <a:xfrm flipH="1">
            <a:off x="4352700" y="2895600"/>
            <a:ext cx="371700" cy="2955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25"/>
          <p:cNvSpPr txBox="1"/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Algorithm</a:t>
            </a:r>
            <a:endParaRPr/>
          </a:p>
        </p:txBody>
      </p:sp>
      <p:sp>
        <p:nvSpPr>
          <p:cNvPr id="309" name="Google Shape;309;p25"/>
          <p:cNvSpPr txBox="1"/>
          <p:nvPr>
            <p:ph idx="1" type="body"/>
          </p:nvPr>
        </p:nvSpPr>
        <p:spPr>
          <a:xfrm>
            <a:off x="457200" y="914400"/>
            <a:ext cx="8229600" cy="5211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1 push starting vertex into stack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2 while(stack is not empty)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3 {</a:t>
            </a:r>
            <a:endParaRPr/>
          </a:p>
          <a:p>
            <a:pPr indent="-514350" lvl="0" marL="51435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AutoNum type="arabicPlain" startAt="4"/>
            </a:pPr>
            <a:r>
              <a:rPr lang="en-US"/>
              <a:t>R=top</a:t>
            </a:r>
            <a:endParaRPr/>
          </a:p>
          <a:p>
            <a:pPr indent="-514350" lvl="0" marL="51435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AutoNum type="arabicPlain" startAt="4"/>
            </a:pPr>
            <a:r>
              <a:rPr lang="en-US"/>
              <a:t>Push only one adjacent vertex and display.</a:t>
            </a:r>
            <a:endParaRPr/>
          </a:p>
          <a:p>
            <a:pPr indent="-514350" lvl="0" marL="51435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AutoNum type="arabicPlain" startAt="4"/>
            </a:pPr>
            <a:r>
              <a:rPr lang="en-US"/>
              <a:t>If no unvisited adjacent vertex for R then pop</a:t>
            </a:r>
            <a:endParaRPr/>
          </a:p>
          <a:p>
            <a:pPr indent="-514350" lvl="0" marL="51435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7 }</a:t>
            </a:r>
            <a:endParaRPr/>
          </a:p>
          <a:p>
            <a:pPr indent="-514350" lvl="0" marL="51435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8 stop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