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21" Type="http://schemas.openxmlformats.org/officeDocument/2006/relationships/slide" Target="slides/slide16.xml"/><Relationship Id="rId43" Type="http://schemas.openxmlformats.org/officeDocument/2006/relationships/slide" Target="slides/slide38.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4" name="Google Shape;14;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 name="Google Shape;20;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26" name="Google Shape;26;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2" name="Google Shape;32;p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3" name="Google Shape;33;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39" name="Google Shape;39;p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0" name="Google Shape;40;p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1" name="Google Shape;41;p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2" name="Google Shape;42;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3"/>
          <p:cNvSpPr txBox="1"/>
          <p:nvPr>
            <p:ph type="ctrTitle"/>
          </p:nvPr>
        </p:nvSpPr>
        <p:spPr>
          <a:xfrm>
            <a:off x="457200" y="457201"/>
            <a:ext cx="7772400" cy="5334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Trees</a:t>
            </a:r>
            <a:endParaRPr/>
          </a:p>
        </p:txBody>
      </p:sp>
      <p:sp>
        <p:nvSpPr>
          <p:cNvPr id="85" name="Google Shape;85;p13"/>
          <p:cNvSpPr txBox="1"/>
          <p:nvPr>
            <p:ph idx="1" type="subTitle"/>
          </p:nvPr>
        </p:nvSpPr>
        <p:spPr>
          <a:xfrm>
            <a:off x="457200" y="1219200"/>
            <a:ext cx="7924800" cy="44196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solidFill>
                  <a:schemeClr val="dk1"/>
                </a:solidFill>
              </a:rPr>
              <a:t>Definition: A tree is a finite set of one or more nodes such that there is a specially designated node called the root ,the remaining nodes are partitioned into disjoint sets t1,t2,t3….tn are called sub trees of the root.</a:t>
            </a:r>
            <a:endParaRPr>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4"/>
          <p:cNvSpPr txBox="1"/>
          <p:nvPr>
            <p:ph type="title"/>
          </p:nvPr>
        </p:nvSpPr>
        <p:spPr>
          <a:xfrm>
            <a:off x="457200" y="274638"/>
            <a:ext cx="8229600"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example</a:t>
            </a:r>
            <a:endParaRPr/>
          </a:p>
        </p:txBody>
      </p:sp>
      <p:sp>
        <p:nvSpPr>
          <p:cNvPr id="91" name="Google Shape;91;p14"/>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139700" lvl="0" marL="342900" rtl="0" algn="l">
              <a:spcBef>
                <a:spcPts val="0"/>
              </a:spcBef>
              <a:spcAft>
                <a:spcPts val="0"/>
              </a:spcAft>
              <a:buClr>
                <a:schemeClr val="dk1"/>
              </a:buClr>
              <a:buSzPts val="3200"/>
              <a:buNone/>
            </a:pPr>
            <a:r>
              <a:t/>
            </a:r>
            <a:endParaRPr/>
          </a:p>
        </p:txBody>
      </p:sp>
      <p:sp>
        <p:nvSpPr>
          <p:cNvPr id="92" name="Google Shape;92;p14"/>
          <p:cNvSpPr/>
          <p:nvPr/>
        </p:nvSpPr>
        <p:spPr>
          <a:xfrm>
            <a:off x="3048000" y="2514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B</a:t>
            </a:r>
            <a:endParaRPr b="0" i="0" sz="1800" u="none" cap="none" strike="noStrike">
              <a:solidFill>
                <a:schemeClr val="lt1"/>
              </a:solidFill>
              <a:latin typeface="Calibri"/>
              <a:ea typeface="Calibri"/>
              <a:cs typeface="Calibri"/>
              <a:sym typeface="Calibri"/>
            </a:endParaRPr>
          </a:p>
        </p:txBody>
      </p:sp>
      <p:sp>
        <p:nvSpPr>
          <p:cNvPr id="93" name="Google Shape;93;p14"/>
          <p:cNvSpPr/>
          <p:nvPr/>
        </p:nvSpPr>
        <p:spPr>
          <a:xfrm>
            <a:off x="4648200" y="1295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A</a:t>
            </a:r>
            <a:endParaRPr b="0" i="0" sz="1800" u="none" cap="none" strike="noStrike">
              <a:solidFill>
                <a:schemeClr val="lt1"/>
              </a:solidFill>
              <a:latin typeface="Calibri"/>
              <a:ea typeface="Calibri"/>
              <a:cs typeface="Calibri"/>
              <a:sym typeface="Calibri"/>
            </a:endParaRPr>
          </a:p>
        </p:txBody>
      </p:sp>
      <p:sp>
        <p:nvSpPr>
          <p:cNvPr id="94" name="Google Shape;94;p14"/>
          <p:cNvSpPr/>
          <p:nvPr/>
        </p:nvSpPr>
        <p:spPr>
          <a:xfrm>
            <a:off x="4419600" y="49530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L</a:t>
            </a:r>
            <a:endParaRPr b="0" i="0" sz="1800" u="none" cap="none" strike="noStrike">
              <a:solidFill>
                <a:schemeClr val="lt1"/>
              </a:solidFill>
              <a:latin typeface="Calibri"/>
              <a:ea typeface="Calibri"/>
              <a:cs typeface="Calibri"/>
              <a:sym typeface="Calibri"/>
            </a:endParaRPr>
          </a:p>
        </p:txBody>
      </p:sp>
      <p:sp>
        <p:nvSpPr>
          <p:cNvPr id="95" name="Google Shape;95;p14"/>
          <p:cNvSpPr/>
          <p:nvPr/>
        </p:nvSpPr>
        <p:spPr>
          <a:xfrm>
            <a:off x="3733800" y="37338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F</a:t>
            </a:r>
            <a:endParaRPr b="0" i="0" sz="1800" u="none" cap="none" strike="noStrike">
              <a:solidFill>
                <a:schemeClr val="lt1"/>
              </a:solidFill>
              <a:latin typeface="Calibri"/>
              <a:ea typeface="Calibri"/>
              <a:cs typeface="Calibri"/>
              <a:sym typeface="Calibri"/>
            </a:endParaRPr>
          </a:p>
        </p:txBody>
      </p:sp>
      <p:sp>
        <p:nvSpPr>
          <p:cNvPr id="96" name="Google Shape;96;p14"/>
          <p:cNvSpPr/>
          <p:nvPr/>
        </p:nvSpPr>
        <p:spPr>
          <a:xfrm>
            <a:off x="4724400" y="3657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G</a:t>
            </a:r>
            <a:endParaRPr b="0" i="0" sz="1800" u="none" cap="none" strike="noStrike">
              <a:solidFill>
                <a:schemeClr val="lt1"/>
              </a:solidFill>
              <a:latin typeface="Calibri"/>
              <a:ea typeface="Calibri"/>
              <a:cs typeface="Calibri"/>
              <a:sym typeface="Calibri"/>
            </a:endParaRPr>
          </a:p>
        </p:txBody>
      </p:sp>
      <p:sp>
        <p:nvSpPr>
          <p:cNvPr id="97" name="Google Shape;97;p14"/>
          <p:cNvSpPr/>
          <p:nvPr/>
        </p:nvSpPr>
        <p:spPr>
          <a:xfrm>
            <a:off x="2057400" y="37338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E</a:t>
            </a:r>
            <a:endParaRPr b="0" i="0" sz="1800" u="none" cap="none" strike="noStrike">
              <a:solidFill>
                <a:schemeClr val="lt1"/>
              </a:solidFill>
              <a:latin typeface="Calibri"/>
              <a:ea typeface="Calibri"/>
              <a:cs typeface="Calibri"/>
              <a:sym typeface="Calibri"/>
            </a:endParaRPr>
          </a:p>
        </p:txBody>
      </p:sp>
      <p:sp>
        <p:nvSpPr>
          <p:cNvPr id="98" name="Google Shape;98;p14"/>
          <p:cNvSpPr/>
          <p:nvPr/>
        </p:nvSpPr>
        <p:spPr>
          <a:xfrm>
            <a:off x="4648200" y="2438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C</a:t>
            </a:r>
            <a:endParaRPr b="0" i="0" sz="1800" u="none" cap="none" strike="noStrike">
              <a:solidFill>
                <a:schemeClr val="lt1"/>
              </a:solidFill>
              <a:latin typeface="Calibri"/>
              <a:ea typeface="Calibri"/>
              <a:cs typeface="Calibri"/>
              <a:sym typeface="Calibri"/>
            </a:endParaRPr>
          </a:p>
        </p:txBody>
      </p:sp>
      <p:sp>
        <p:nvSpPr>
          <p:cNvPr id="99" name="Google Shape;99;p14"/>
          <p:cNvSpPr/>
          <p:nvPr/>
        </p:nvSpPr>
        <p:spPr>
          <a:xfrm>
            <a:off x="3124200" y="48768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K</a:t>
            </a:r>
            <a:endParaRPr b="0" i="0" sz="1800" u="none" cap="none" strike="noStrike">
              <a:solidFill>
                <a:schemeClr val="lt1"/>
              </a:solidFill>
              <a:latin typeface="Calibri"/>
              <a:ea typeface="Calibri"/>
              <a:cs typeface="Calibri"/>
              <a:sym typeface="Calibri"/>
            </a:endParaRPr>
          </a:p>
        </p:txBody>
      </p:sp>
      <p:sp>
        <p:nvSpPr>
          <p:cNvPr id="100" name="Google Shape;100;p14"/>
          <p:cNvSpPr/>
          <p:nvPr/>
        </p:nvSpPr>
        <p:spPr>
          <a:xfrm>
            <a:off x="6400800" y="2438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D</a:t>
            </a:r>
            <a:endParaRPr b="0" i="0" sz="1800" u="none" cap="none" strike="noStrike">
              <a:solidFill>
                <a:schemeClr val="lt1"/>
              </a:solidFill>
              <a:latin typeface="Calibri"/>
              <a:ea typeface="Calibri"/>
              <a:cs typeface="Calibri"/>
              <a:sym typeface="Calibri"/>
            </a:endParaRPr>
          </a:p>
        </p:txBody>
      </p:sp>
      <p:sp>
        <p:nvSpPr>
          <p:cNvPr id="101" name="Google Shape;101;p14"/>
          <p:cNvSpPr/>
          <p:nvPr/>
        </p:nvSpPr>
        <p:spPr>
          <a:xfrm>
            <a:off x="5867400" y="3657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H</a:t>
            </a:r>
            <a:endParaRPr b="0" i="0" sz="1800" u="none" cap="none" strike="noStrike">
              <a:solidFill>
                <a:schemeClr val="lt1"/>
              </a:solidFill>
              <a:latin typeface="Calibri"/>
              <a:ea typeface="Calibri"/>
              <a:cs typeface="Calibri"/>
              <a:sym typeface="Calibri"/>
            </a:endParaRPr>
          </a:p>
        </p:txBody>
      </p:sp>
      <p:sp>
        <p:nvSpPr>
          <p:cNvPr id="102" name="Google Shape;102;p14"/>
          <p:cNvSpPr/>
          <p:nvPr/>
        </p:nvSpPr>
        <p:spPr>
          <a:xfrm>
            <a:off x="6934200" y="3657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I</a:t>
            </a:r>
            <a:endParaRPr b="0" i="0" sz="1800" u="none" cap="none" strike="noStrike">
              <a:solidFill>
                <a:schemeClr val="lt1"/>
              </a:solidFill>
              <a:latin typeface="Calibri"/>
              <a:ea typeface="Calibri"/>
              <a:cs typeface="Calibri"/>
              <a:sym typeface="Calibri"/>
            </a:endParaRPr>
          </a:p>
        </p:txBody>
      </p:sp>
      <p:sp>
        <p:nvSpPr>
          <p:cNvPr id="103" name="Google Shape;103;p14"/>
          <p:cNvSpPr/>
          <p:nvPr/>
        </p:nvSpPr>
        <p:spPr>
          <a:xfrm>
            <a:off x="7924800" y="3657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J</a:t>
            </a:r>
            <a:endParaRPr b="0" i="0" sz="1800" u="none" cap="none" strike="noStrike">
              <a:solidFill>
                <a:schemeClr val="lt1"/>
              </a:solidFill>
              <a:latin typeface="Calibri"/>
              <a:ea typeface="Calibri"/>
              <a:cs typeface="Calibri"/>
              <a:sym typeface="Calibri"/>
            </a:endParaRPr>
          </a:p>
        </p:txBody>
      </p:sp>
      <p:cxnSp>
        <p:nvCxnSpPr>
          <p:cNvPr id="104" name="Google Shape;104;p14"/>
          <p:cNvCxnSpPr>
            <a:stCxn id="93" idx="3"/>
            <a:endCxn id="92" idx="7"/>
          </p:cNvCxnSpPr>
          <p:nvPr/>
        </p:nvCxnSpPr>
        <p:spPr>
          <a:xfrm flipH="1">
            <a:off x="3438355" y="1685645"/>
            <a:ext cx="1276800" cy="895800"/>
          </a:xfrm>
          <a:prstGeom prst="straightConnector1">
            <a:avLst/>
          </a:prstGeom>
          <a:noFill/>
          <a:ln cap="flat" cmpd="sng" w="9525">
            <a:solidFill>
              <a:srgbClr val="4A7DBA"/>
            </a:solidFill>
            <a:prstDash val="solid"/>
            <a:round/>
            <a:headEnd len="sm" w="sm" type="none"/>
            <a:tailEnd len="sm" w="sm" type="none"/>
          </a:ln>
        </p:spPr>
      </p:cxnSp>
      <p:cxnSp>
        <p:nvCxnSpPr>
          <p:cNvPr id="105" name="Google Shape;105;p14"/>
          <p:cNvCxnSpPr>
            <a:stCxn id="93" idx="4"/>
            <a:endCxn id="98" idx="0"/>
          </p:cNvCxnSpPr>
          <p:nvPr/>
        </p:nvCxnSpPr>
        <p:spPr>
          <a:xfrm>
            <a:off x="4876800" y="1752600"/>
            <a:ext cx="0" cy="685800"/>
          </a:xfrm>
          <a:prstGeom prst="straightConnector1">
            <a:avLst/>
          </a:prstGeom>
          <a:noFill/>
          <a:ln cap="flat" cmpd="sng" w="9525">
            <a:solidFill>
              <a:srgbClr val="4A7DBA"/>
            </a:solidFill>
            <a:prstDash val="solid"/>
            <a:round/>
            <a:headEnd len="sm" w="sm" type="none"/>
            <a:tailEnd len="sm" w="sm" type="none"/>
          </a:ln>
        </p:spPr>
      </p:cxnSp>
      <p:cxnSp>
        <p:nvCxnSpPr>
          <p:cNvPr id="106" name="Google Shape;106;p14"/>
          <p:cNvCxnSpPr>
            <a:stCxn id="93" idx="5"/>
            <a:endCxn id="100" idx="2"/>
          </p:cNvCxnSpPr>
          <p:nvPr/>
        </p:nvCxnSpPr>
        <p:spPr>
          <a:xfrm>
            <a:off x="5038445" y="1685645"/>
            <a:ext cx="1362300" cy="981300"/>
          </a:xfrm>
          <a:prstGeom prst="straightConnector1">
            <a:avLst/>
          </a:prstGeom>
          <a:noFill/>
          <a:ln cap="flat" cmpd="sng" w="9525">
            <a:solidFill>
              <a:srgbClr val="4A7DBA"/>
            </a:solidFill>
            <a:prstDash val="solid"/>
            <a:round/>
            <a:headEnd len="sm" w="sm" type="none"/>
            <a:tailEnd len="sm" w="sm" type="none"/>
          </a:ln>
        </p:spPr>
      </p:cxnSp>
      <p:cxnSp>
        <p:nvCxnSpPr>
          <p:cNvPr id="107" name="Google Shape;107;p14"/>
          <p:cNvCxnSpPr>
            <a:stCxn id="92" idx="3"/>
            <a:endCxn id="97" idx="0"/>
          </p:cNvCxnSpPr>
          <p:nvPr/>
        </p:nvCxnSpPr>
        <p:spPr>
          <a:xfrm flipH="1">
            <a:off x="2286055" y="2904845"/>
            <a:ext cx="828900" cy="828900"/>
          </a:xfrm>
          <a:prstGeom prst="straightConnector1">
            <a:avLst/>
          </a:prstGeom>
          <a:noFill/>
          <a:ln cap="flat" cmpd="sng" w="9525">
            <a:solidFill>
              <a:srgbClr val="4A7DBA"/>
            </a:solidFill>
            <a:prstDash val="solid"/>
            <a:round/>
            <a:headEnd len="sm" w="sm" type="none"/>
            <a:tailEnd len="sm" w="sm" type="none"/>
          </a:ln>
        </p:spPr>
      </p:cxnSp>
      <p:cxnSp>
        <p:nvCxnSpPr>
          <p:cNvPr id="108" name="Google Shape;108;p14"/>
          <p:cNvCxnSpPr>
            <a:stCxn id="92" idx="5"/>
            <a:endCxn id="95" idx="1"/>
          </p:cNvCxnSpPr>
          <p:nvPr/>
        </p:nvCxnSpPr>
        <p:spPr>
          <a:xfrm>
            <a:off x="3438245" y="2904845"/>
            <a:ext cx="362400" cy="895800"/>
          </a:xfrm>
          <a:prstGeom prst="straightConnector1">
            <a:avLst/>
          </a:prstGeom>
          <a:noFill/>
          <a:ln cap="flat" cmpd="sng" w="9525">
            <a:solidFill>
              <a:srgbClr val="4A7DBA"/>
            </a:solidFill>
            <a:prstDash val="solid"/>
            <a:round/>
            <a:headEnd len="sm" w="sm" type="none"/>
            <a:tailEnd len="sm" w="sm" type="none"/>
          </a:ln>
        </p:spPr>
      </p:cxnSp>
      <p:cxnSp>
        <p:nvCxnSpPr>
          <p:cNvPr id="109" name="Google Shape;109;p14"/>
          <p:cNvCxnSpPr>
            <a:stCxn id="95" idx="3"/>
            <a:endCxn id="99" idx="0"/>
          </p:cNvCxnSpPr>
          <p:nvPr/>
        </p:nvCxnSpPr>
        <p:spPr>
          <a:xfrm flipH="1">
            <a:off x="3352855" y="4124045"/>
            <a:ext cx="447900" cy="752700"/>
          </a:xfrm>
          <a:prstGeom prst="straightConnector1">
            <a:avLst/>
          </a:prstGeom>
          <a:noFill/>
          <a:ln cap="flat" cmpd="sng" w="9525">
            <a:solidFill>
              <a:srgbClr val="4A7DBA"/>
            </a:solidFill>
            <a:prstDash val="solid"/>
            <a:round/>
            <a:headEnd len="sm" w="sm" type="none"/>
            <a:tailEnd len="sm" w="sm" type="none"/>
          </a:ln>
        </p:spPr>
      </p:cxnSp>
      <p:cxnSp>
        <p:nvCxnSpPr>
          <p:cNvPr id="110" name="Google Shape;110;p14"/>
          <p:cNvCxnSpPr>
            <a:stCxn id="95" idx="5"/>
            <a:endCxn id="94" idx="0"/>
          </p:cNvCxnSpPr>
          <p:nvPr/>
        </p:nvCxnSpPr>
        <p:spPr>
          <a:xfrm>
            <a:off x="4124045" y="4124045"/>
            <a:ext cx="524100" cy="828900"/>
          </a:xfrm>
          <a:prstGeom prst="straightConnector1">
            <a:avLst/>
          </a:prstGeom>
          <a:noFill/>
          <a:ln cap="flat" cmpd="sng" w="9525">
            <a:solidFill>
              <a:srgbClr val="4A7DBA"/>
            </a:solidFill>
            <a:prstDash val="solid"/>
            <a:round/>
            <a:headEnd len="sm" w="sm" type="none"/>
            <a:tailEnd len="sm" w="sm" type="none"/>
          </a:ln>
        </p:spPr>
      </p:cxnSp>
      <p:cxnSp>
        <p:nvCxnSpPr>
          <p:cNvPr id="111" name="Google Shape;111;p14"/>
          <p:cNvCxnSpPr>
            <a:stCxn id="98" idx="4"/>
          </p:cNvCxnSpPr>
          <p:nvPr/>
        </p:nvCxnSpPr>
        <p:spPr>
          <a:xfrm flipH="1">
            <a:off x="4875300" y="2895600"/>
            <a:ext cx="1500" cy="914400"/>
          </a:xfrm>
          <a:prstGeom prst="straightConnector1">
            <a:avLst/>
          </a:prstGeom>
          <a:noFill/>
          <a:ln cap="flat" cmpd="sng" w="9525">
            <a:solidFill>
              <a:srgbClr val="4A7DBA"/>
            </a:solidFill>
            <a:prstDash val="solid"/>
            <a:round/>
            <a:headEnd len="sm" w="sm" type="none"/>
            <a:tailEnd len="sm" w="sm" type="none"/>
          </a:ln>
        </p:spPr>
      </p:cxnSp>
      <p:cxnSp>
        <p:nvCxnSpPr>
          <p:cNvPr id="112" name="Google Shape;112;p14"/>
          <p:cNvCxnSpPr>
            <a:stCxn id="100" idx="3"/>
            <a:endCxn id="101" idx="0"/>
          </p:cNvCxnSpPr>
          <p:nvPr/>
        </p:nvCxnSpPr>
        <p:spPr>
          <a:xfrm flipH="1">
            <a:off x="6096055" y="2828645"/>
            <a:ext cx="371700" cy="828900"/>
          </a:xfrm>
          <a:prstGeom prst="straightConnector1">
            <a:avLst/>
          </a:prstGeom>
          <a:noFill/>
          <a:ln cap="flat" cmpd="sng" w="9525">
            <a:solidFill>
              <a:srgbClr val="4A7DBA"/>
            </a:solidFill>
            <a:prstDash val="solid"/>
            <a:round/>
            <a:headEnd len="sm" w="sm" type="none"/>
            <a:tailEnd len="sm" w="sm" type="none"/>
          </a:ln>
        </p:spPr>
      </p:cxnSp>
      <p:cxnSp>
        <p:nvCxnSpPr>
          <p:cNvPr id="113" name="Google Shape;113;p14"/>
          <p:cNvCxnSpPr>
            <a:stCxn id="100" idx="5"/>
          </p:cNvCxnSpPr>
          <p:nvPr/>
        </p:nvCxnSpPr>
        <p:spPr>
          <a:xfrm>
            <a:off x="6791045" y="2828645"/>
            <a:ext cx="295500" cy="981300"/>
          </a:xfrm>
          <a:prstGeom prst="straightConnector1">
            <a:avLst/>
          </a:prstGeom>
          <a:noFill/>
          <a:ln cap="flat" cmpd="sng" w="9525">
            <a:solidFill>
              <a:srgbClr val="4A7DBA"/>
            </a:solidFill>
            <a:prstDash val="solid"/>
            <a:round/>
            <a:headEnd len="sm" w="sm" type="none"/>
            <a:tailEnd len="sm" w="sm" type="none"/>
          </a:ln>
        </p:spPr>
      </p:cxnSp>
      <p:cxnSp>
        <p:nvCxnSpPr>
          <p:cNvPr id="114" name="Google Shape;114;p14"/>
          <p:cNvCxnSpPr>
            <a:stCxn id="100" idx="6"/>
            <a:endCxn id="103" idx="0"/>
          </p:cNvCxnSpPr>
          <p:nvPr/>
        </p:nvCxnSpPr>
        <p:spPr>
          <a:xfrm>
            <a:off x="6858000" y="2667000"/>
            <a:ext cx="1295400" cy="990600"/>
          </a:xfrm>
          <a:prstGeom prst="straightConnector1">
            <a:avLst/>
          </a:prstGeom>
          <a:noFill/>
          <a:ln cap="flat" cmpd="sng" w="9525">
            <a:solidFill>
              <a:srgbClr val="4A7DBA"/>
            </a:solidFill>
            <a:prstDash val="solid"/>
            <a:round/>
            <a:headEnd len="sm" w="sm" type="none"/>
            <a:tailEnd len="sm" w="sm"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5"/>
          <p:cNvSpPr txBox="1"/>
          <p:nvPr>
            <p:ph type="title"/>
          </p:nvPr>
        </p:nvSpPr>
        <p:spPr>
          <a:xfrm>
            <a:off x="457200" y="274638"/>
            <a:ext cx="8229600" cy="8683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Times New Roman"/>
              <a:buNone/>
            </a:pPr>
            <a:r>
              <a:rPr b="1" lang="en-US">
                <a:latin typeface="Times New Roman"/>
                <a:ea typeface="Times New Roman"/>
                <a:cs typeface="Times New Roman"/>
                <a:sym typeface="Times New Roman"/>
              </a:rPr>
              <a:t>Tree Terminology </a:t>
            </a:r>
            <a:endParaRPr/>
          </a:p>
        </p:txBody>
      </p:sp>
      <p:sp>
        <p:nvSpPr>
          <p:cNvPr id="120" name="Google Shape;120;p15"/>
          <p:cNvSpPr txBox="1"/>
          <p:nvPr>
            <p:ph idx="1" type="body"/>
          </p:nvPr>
        </p:nvSpPr>
        <p:spPr>
          <a:xfrm>
            <a:off x="457200" y="1066800"/>
            <a:ext cx="8229600" cy="50593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None/>
            </a:pPr>
            <a:r>
              <a:rPr lang="en-US"/>
              <a:t>1 Node: This is the main component of any tree structure. The concept of node is same as that used in a linked list</a:t>
            </a:r>
            <a:endParaRPr/>
          </a:p>
          <a:p>
            <a:pPr indent="-342900" lvl="0" marL="342900" rtl="0" algn="l">
              <a:spcBef>
                <a:spcPts val="640"/>
              </a:spcBef>
              <a:spcAft>
                <a:spcPts val="0"/>
              </a:spcAft>
              <a:buClr>
                <a:schemeClr val="dk1"/>
              </a:buClr>
              <a:buSzPts val="3200"/>
              <a:buNone/>
            </a:pPr>
            <a:r>
              <a:rPr lang="en-US"/>
              <a:t>2 Parent: A parent of a node is the immediate predecessor of a node </a:t>
            </a:r>
            <a:endParaRPr/>
          </a:p>
          <a:p>
            <a:pPr indent="-342900" lvl="0" marL="342900" rtl="0" algn="l">
              <a:spcBef>
                <a:spcPts val="640"/>
              </a:spcBef>
              <a:spcAft>
                <a:spcPts val="0"/>
              </a:spcAft>
              <a:buClr>
                <a:schemeClr val="dk1"/>
              </a:buClr>
              <a:buSzPts val="3200"/>
              <a:buNone/>
            </a:pPr>
            <a:r>
              <a:rPr lang="en-US"/>
              <a:t>3 Child: The immediate successors of a node are called children's </a:t>
            </a:r>
            <a:endParaRPr/>
          </a:p>
          <a:p>
            <a:pPr indent="-342900" lvl="0" marL="342900" rtl="0" algn="l">
              <a:spcBef>
                <a:spcPts val="640"/>
              </a:spcBef>
              <a:spcAft>
                <a:spcPts val="0"/>
              </a:spcAft>
              <a:buClr>
                <a:schemeClr val="dk1"/>
              </a:buClr>
              <a:buSzPts val="3200"/>
              <a:buNone/>
            </a:pPr>
            <a:r>
              <a:rPr lang="en-US"/>
              <a:t>4 Link: This is a pointer to a node in a tree. Three are two links LL and RL</a:t>
            </a:r>
            <a:endParaRPr/>
          </a:p>
          <a:p>
            <a:pPr indent="-342900" lvl="0" marL="342900" rtl="0" algn="l">
              <a:spcBef>
                <a:spcPts val="640"/>
              </a:spcBef>
              <a:spcAft>
                <a:spcPts val="0"/>
              </a:spcAft>
              <a:buClr>
                <a:schemeClr val="dk1"/>
              </a:buClr>
              <a:buSzPts val="32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6"/>
          <p:cNvSpPr txBox="1"/>
          <p:nvPr>
            <p:ph idx="1" type="body"/>
          </p:nvPr>
        </p:nvSpPr>
        <p:spPr>
          <a:xfrm>
            <a:off x="457200" y="381000"/>
            <a:ext cx="8229600" cy="5745163"/>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spcBef>
                <a:spcPts val="0"/>
              </a:spcBef>
              <a:spcAft>
                <a:spcPts val="0"/>
              </a:spcAft>
              <a:buClr>
                <a:schemeClr val="dk1"/>
              </a:buClr>
              <a:buSzPct val="100000"/>
              <a:buNone/>
            </a:pPr>
            <a:r>
              <a:rPr lang="en-US"/>
              <a:t>5 Root: This is a Specially designated node which has no parent.</a:t>
            </a:r>
            <a:endParaRPr/>
          </a:p>
          <a:p>
            <a:pPr indent="-342900" lvl="0" marL="342900" rtl="0" algn="l">
              <a:spcBef>
                <a:spcPts val="592"/>
              </a:spcBef>
              <a:spcAft>
                <a:spcPts val="0"/>
              </a:spcAft>
              <a:buClr>
                <a:schemeClr val="dk1"/>
              </a:buClr>
              <a:buSzPct val="100000"/>
              <a:buNone/>
            </a:pPr>
            <a:r>
              <a:rPr lang="en-US"/>
              <a:t>6 Leaf node: A node which doesn’t have child nodes such type of nodes are called leaf nodes</a:t>
            </a:r>
            <a:endParaRPr/>
          </a:p>
          <a:p>
            <a:pPr indent="-342900" lvl="0" marL="342900" rtl="0" algn="l">
              <a:spcBef>
                <a:spcPts val="592"/>
              </a:spcBef>
              <a:spcAft>
                <a:spcPts val="0"/>
              </a:spcAft>
              <a:buClr>
                <a:schemeClr val="dk1"/>
              </a:buClr>
              <a:buSzPct val="100000"/>
              <a:buNone/>
            </a:pPr>
            <a:r>
              <a:rPr lang="en-US"/>
              <a:t>7 level: level is the rank in the hierarchy. The root node has level zero.</a:t>
            </a:r>
            <a:endParaRPr/>
          </a:p>
          <a:p>
            <a:pPr indent="-342900" lvl="0" marL="342900" rtl="0" algn="l">
              <a:spcBef>
                <a:spcPts val="592"/>
              </a:spcBef>
              <a:spcAft>
                <a:spcPts val="0"/>
              </a:spcAft>
              <a:buClr>
                <a:schemeClr val="dk1"/>
              </a:buClr>
              <a:buSzPct val="100000"/>
              <a:buNone/>
            </a:pPr>
            <a:r>
              <a:rPr lang="en-US"/>
              <a:t>8 Height: The maximum no of nodes possible in a path starting from the root node to a leaf node is called height of a tree.</a:t>
            </a:r>
            <a:endParaRPr/>
          </a:p>
          <a:p>
            <a:pPr indent="-342900" lvl="0" marL="342900" rtl="0" algn="l">
              <a:spcBef>
                <a:spcPts val="592"/>
              </a:spcBef>
              <a:spcAft>
                <a:spcPts val="0"/>
              </a:spcAft>
              <a:buClr>
                <a:schemeClr val="dk1"/>
              </a:buClr>
              <a:buSzPct val="100000"/>
              <a:buNone/>
            </a:pPr>
            <a:r>
              <a:rPr lang="en-US"/>
              <a:t>9 Degree: The maximum no of children's possible for a node is known as the degree of a node</a:t>
            </a:r>
            <a:endParaRPr/>
          </a:p>
          <a:p>
            <a:pPr indent="-342900" lvl="0" marL="342900" rtl="0" algn="l">
              <a:spcBef>
                <a:spcPts val="592"/>
              </a:spcBef>
              <a:spcAft>
                <a:spcPts val="0"/>
              </a:spcAft>
              <a:buClr>
                <a:schemeClr val="dk1"/>
              </a:buClr>
              <a:buSzPct val="100000"/>
              <a:buNone/>
            </a:pPr>
            <a:r>
              <a:rPr lang="en-US"/>
              <a:t>10 Siblings: The nodes which have same parent are called siblings.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7"/>
          <p:cNvSpPr txBox="1"/>
          <p:nvPr>
            <p:ph type="title"/>
          </p:nvPr>
        </p:nvSpPr>
        <p:spPr>
          <a:xfrm>
            <a:off x="457200" y="274638"/>
            <a:ext cx="8229600"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example</a:t>
            </a:r>
            <a:endParaRPr/>
          </a:p>
        </p:txBody>
      </p:sp>
      <p:sp>
        <p:nvSpPr>
          <p:cNvPr id="131" name="Google Shape;131;p17"/>
          <p:cNvSpPr txBox="1"/>
          <p:nvPr>
            <p:ph idx="1" type="body"/>
          </p:nvPr>
        </p:nvSpPr>
        <p:spPr>
          <a:xfrm>
            <a:off x="457200" y="990600"/>
            <a:ext cx="8229600" cy="56388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None/>
            </a:pPr>
            <a:r>
              <a:rPr lang="en-US"/>
              <a:t>Root=A</a:t>
            </a:r>
            <a:endParaRPr/>
          </a:p>
          <a:p>
            <a:pPr indent="-342900" lvl="0" marL="342900" rtl="0" algn="l">
              <a:spcBef>
                <a:spcPts val="640"/>
              </a:spcBef>
              <a:spcAft>
                <a:spcPts val="0"/>
              </a:spcAft>
              <a:buClr>
                <a:schemeClr val="dk1"/>
              </a:buClr>
              <a:buSzPts val="3200"/>
              <a:buNone/>
            </a:pPr>
            <a:r>
              <a:rPr lang="en-US"/>
              <a:t>Level=3</a:t>
            </a:r>
            <a:endParaRPr/>
          </a:p>
          <a:p>
            <a:pPr indent="-342900" lvl="0" marL="342900" rtl="0" algn="l">
              <a:spcBef>
                <a:spcPts val="640"/>
              </a:spcBef>
              <a:spcAft>
                <a:spcPts val="0"/>
              </a:spcAft>
              <a:buClr>
                <a:schemeClr val="dk1"/>
              </a:buClr>
              <a:buSzPts val="3200"/>
              <a:buNone/>
            </a:pPr>
            <a:r>
              <a:rPr lang="en-US"/>
              <a:t>Height=4</a:t>
            </a:r>
            <a:endParaRPr/>
          </a:p>
          <a:p>
            <a:pPr indent="-342900" lvl="0" marL="342900" rtl="0" algn="l">
              <a:spcBef>
                <a:spcPts val="640"/>
              </a:spcBef>
              <a:spcAft>
                <a:spcPts val="0"/>
              </a:spcAft>
              <a:buClr>
                <a:schemeClr val="dk1"/>
              </a:buClr>
              <a:buSzPts val="3200"/>
              <a:buNone/>
            </a:pPr>
            <a:r>
              <a:rPr lang="en-US"/>
              <a:t>Degree=3</a:t>
            </a:r>
            <a:endParaRPr/>
          </a:p>
          <a:p>
            <a:pPr indent="-342900" lvl="0" marL="342900" rtl="0" algn="l">
              <a:spcBef>
                <a:spcPts val="640"/>
              </a:spcBef>
              <a:spcAft>
                <a:spcPts val="0"/>
              </a:spcAft>
              <a:buClr>
                <a:schemeClr val="dk1"/>
              </a:buClr>
              <a:buSzPts val="3200"/>
              <a:buNone/>
            </a:pPr>
            <a:r>
              <a:rPr lang="en-US"/>
              <a:t>Leaf=e,k,l</a:t>
            </a:r>
            <a:endParaRPr/>
          </a:p>
          <a:p>
            <a:pPr indent="-342900" lvl="0" marL="342900" rtl="0" algn="l">
              <a:spcBef>
                <a:spcPts val="640"/>
              </a:spcBef>
              <a:spcAft>
                <a:spcPts val="0"/>
              </a:spcAft>
              <a:buClr>
                <a:schemeClr val="dk1"/>
              </a:buClr>
              <a:buSzPts val="3200"/>
              <a:buNone/>
            </a:pPr>
            <a:r>
              <a:rPr lang="en-US"/>
              <a:t>G,h,I,j</a:t>
            </a:r>
            <a:endParaRPr/>
          </a:p>
        </p:txBody>
      </p:sp>
      <p:sp>
        <p:nvSpPr>
          <p:cNvPr id="132" name="Google Shape;132;p17"/>
          <p:cNvSpPr/>
          <p:nvPr/>
        </p:nvSpPr>
        <p:spPr>
          <a:xfrm>
            <a:off x="3048000" y="2514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B</a:t>
            </a:r>
            <a:endParaRPr b="0" i="0" sz="1800" u="none" cap="none" strike="noStrike">
              <a:solidFill>
                <a:schemeClr val="lt1"/>
              </a:solidFill>
              <a:latin typeface="Calibri"/>
              <a:ea typeface="Calibri"/>
              <a:cs typeface="Calibri"/>
              <a:sym typeface="Calibri"/>
            </a:endParaRPr>
          </a:p>
        </p:txBody>
      </p:sp>
      <p:sp>
        <p:nvSpPr>
          <p:cNvPr id="133" name="Google Shape;133;p17"/>
          <p:cNvSpPr/>
          <p:nvPr/>
        </p:nvSpPr>
        <p:spPr>
          <a:xfrm>
            <a:off x="4648200" y="1295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A</a:t>
            </a:r>
            <a:endParaRPr b="0" i="0" sz="1800" u="none" cap="none" strike="noStrike">
              <a:solidFill>
                <a:schemeClr val="lt1"/>
              </a:solidFill>
              <a:latin typeface="Calibri"/>
              <a:ea typeface="Calibri"/>
              <a:cs typeface="Calibri"/>
              <a:sym typeface="Calibri"/>
            </a:endParaRPr>
          </a:p>
        </p:txBody>
      </p:sp>
      <p:sp>
        <p:nvSpPr>
          <p:cNvPr id="134" name="Google Shape;134;p17"/>
          <p:cNvSpPr/>
          <p:nvPr/>
        </p:nvSpPr>
        <p:spPr>
          <a:xfrm>
            <a:off x="4419600" y="49530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L</a:t>
            </a:r>
            <a:endParaRPr b="0" i="0" sz="1800" u="none" cap="none" strike="noStrike">
              <a:solidFill>
                <a:schemeClr val="lt1"/>
              </a:solidFill>
              <a:latin typeface="Calibri"/>
              <a:ea typeface="Calibri"/>
              <a:cs typeface="Calibri"/>
              <a:sym typeface="Calibri"/>
            </a:endParaRPr>
          </a:p>
        </p:txBody>
      </p:sp>
      <p:sp>
        <p:nvSpPr>
          <p:cNvPr id="135" name="Google Shape;135;p17"/>
          <p:cNvSpPr/>
          <p:nvPr/>
        </p:nvSpPr>
        <p:spPr>
          <a:xfrm>
            <a:off x="3733800" y="37338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F</a:t>
            </a:r>
            <a:endParaRPr b="0" i="0" sz="1800" u="none" cap="none" strike="noStrike">
              <a:solidFill>
                <a:schemeClr val="lt1"/>
              </a:solidFill>
              <a:latin typeface="Calibri"/>
              <a:ea typeface="Calibri"/>
              <a:cs typeface="Calibri"/>
              <a:sym typeface="Calibri"/>
            </a:endParaRPr>
          </a:p>
        </p:txBody>
      </p:sp>
      <p:sp>
        <p:nvSpPr>
          <p:cNvPr id="136" name="Google Shape;136;p17"/>
          <p:cNvSpPr/>
          <p:nvPr/>
        </p:nvSpPr>
        <p:spPr>
          <a:xfrm>
            <a:off x="4724400" y="3657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G</a:t>
            </a:r>
            <a:endParaRPr b="0" i="0" sz="1800" u="none" cap="none" strike="noStrike">
              <a:solidFill>
                <a:schemeClr val="lt1"/>
              </a:solidFill>
              <a:latin typeface="Calibri"/>
              <a:ea typeface="Calibri"/>
              <a:cs typeface="Calibri"/>
              <a:sym typeface="Calibri"/>
            </a:endParaRPr>
          </a:p>
        </p:txBody>
      </p:sp>
      <p:sp>
        <p:nvSpPr>
          <p:cNvPr id="137" name="Google Shape;137;p17"/>
          <p:cNvSpPr/>
          <p:nvPr/>
        </p:nvSpPr>
        <p:spPr>
          <a:xfrm>
            <a:off x="2057400" y="37338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E</a:t>
            </a:r>
            <a:endParaRPr b="0" i="0" sz="1800" u="none" cap="none" strike="noStrike">
              <a:solidFill>
                <a:schemeClr val="lt1"/>
              </a:solidFill>
              <a:latin typeface="Calibri"/>
              <a:ea typeface="Calibri"/>
              <a:cs typeface="Calibri"/>
              <a:sym typeface="Calibri"/>
            </a:endParaRPr>
          </a:p>
        </p:txBody>
      </p:sp>
      <p:sp>
        <p:nvSpPr>
          <p:cNvPr id="138" name="Google Shape;138;p17"/>
          <p:cNvSpPr/>
          <p:nvPr/>
        </p:nvSpPr>
        <p:spPr>
          <a:xfrm>
            <a:off x="4648200" y="2438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C</a:t>
            </a:r>
            <a:endParaRPr b="0" i="0" sz="1800" u="none" cap="none" strike="noStrike">
              <a:solidFill>
                <a:schemeClr val="lt1"/>
              </a:solidFill>
              <a:latin typeface="Calibri"/>
              <a:ea typeface="Calibri"/>
              <a:cs typeface="Calibri"/>
              <a:sym typeface="Calibri"/>
            </a:endParaRPr>
          </a:p>
        </p:txBody>
      </p:sp>
      <p:sp>
        <p:nvSpPr>
          <p:cNvPr id="139" name="Google Shape;139;p17"/>
          <p:cNvSpPr/>
          <p:nvPr/>
        </p:nvSpPr>
        <p:spPr>
          <a:xfrm>
            <a:off x="3124200" y="48768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K</a:t>
            </a:r>
            <a:endParaRPr b="0" i="0" sz="1800" u="none" cap="none" strike="noStrike">
              <a:solidFill>
                <a:schemeClr val="lt1"/>
              </a:solidFill>
              <a:latin typeface="Calibri"/>
              <a:ea typeface="Calibri"/>
              <a:cs typeface="Calibri"/>
              <a:sym typeface="Calibri"/>
            </a:endParaRPr>
          </a:p>
        </p:txBody>
      </p:sp>
      <p:sp>
        <p:nvSpPr>
          <p:cNvPr id="140" name="Google Shape;140;p17"/>
          <p:cNvSpPr/>
          <p:nvPr/>
        </p:nvSpPr>
        <p:spPr>
          <a:xfrm>
            <a:off x="6400800" y="2438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D</a:t>
            </a:r>
            <a:endParaRPr b="0" i="0" sz="1800" u="none" cap="none" strike="noStrike">
              <a:solidFill>
                <a:schemeClr val="lt1"/>
              </a:solidFill>
              <a:latin typeface="Calibri"/>
              <a:ea typeface="Calibri"/>
              <a:cs typeface="Calibri"/>
              <a:sym typeface="Calibri"/>
            </a:endParaRPr>
          </a:p>
        </p:txBody>
      </p:sp>
      <p:sp>
        <p:nvSpPr>
          <p:cNvPr id="141" name="Google Shape;141;p17"/>
          <p:cNvSpPr/>
          <p:nvPr/>
        </p:nvSpPr>
        <p:spPr>
          <a:xfrm>
            <a:off x="5867400" y="3657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H</a:t>
            </a:r>
            <a:endParaRPr b="0" i="0" sz="1800" u="none" cap="none" strike="noStrike">
              <a:solidFill>
                <a:schemeClr val="lt1"/>
              </a:solidFill>
              <a:latin typeface="Calibri"/>
              <a:ea typeface="Calibri"/>
              <a:cs typeface="Calibri"/>
              <a:sym typeface="Calibri"/>
            </a:endParaRPr>
          </a:p>
        </p:txBody>
      </p:sp>
      <p:sp>
        <p:nvSpPr>
          <p:cNvPr id="142" name="Google Shape;142;p17"/>
          <p:cNvSpPr/>
          <p:nvPr/>
        </p:nvSpPr>
        <p:spPr>
          <a:xfrm>
            <a:off x="6934200" y="3657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I</a:t>
            </a:r>
            <a:endParaRPr b="0" i="0" sz="1800" u="none" cap="none" strike="noStrike">
              <a:solidFill>
                <a:schemeClr val="lt1"/>
              </a:solidFill>
              <a:latin typeface="Calibri"/>
              <a:ea typeface="Calibri"/>
              <a:cs typeface="Calibri"/>
              <a:sym typeface="Calibri"/>
            </a:endParaRPr>
          </a:p>
        </p:txBody>
      </p:sp>
      <p:sp>
        <p:nvSpPr>
          <p:cNvPr id="143" name="Google Shape;143;p17"/>
          <p:cNvSpPr/>
          <p:nvPr/>
        </p:nvSpPr>
        <p:spPr>
          <a:xfrm>
            <a:off x="7924800" y="3657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J</a:t>
            </a:r>
            <a:endParaRPr b="0" i="0" sz="1800" u="none" cap="none" strike="noStrike">
              <a:solidFill>
                <a:schemeClr val="lt1"/>
              </a:solidFill>
              <a:latin typeface="Calibri"/>
              <a:ea typeface="Calibri"/>
              <a:cs typeface="Calibri"/>
              <a:sym typeface="Calibri"/>
            </a:endParaRPr>
          </a:p>
        </p:txBody>
      </p:sp>
      <p:cxnSp>
        <p:nvCxnSpPr>
          <p:cNvPr id="144" name="Google Shape;144;p17"/>
          <p:cNvCxnSpPr>
            <a:stCxn id="133" idx="3"/>
            <a:endCxn id="132" idx="7"/>
          </p:cNvCxnSpPr>
          <p:nvPr/>
        </p:nvCxnSpPr>
        <p:spPr>
          <a:xfrm flipH="1">
            <a:off x="3438355" y="1685645"/>
            <a:ext cx="1276800" cy="895800"/>
          </a:xfrm>
          <a:prstGeom prst="straightConnector1">
            <a:avLst/>
          </a:prstGeom>
          <a:noFill/>
          <a:ln cap="flat" cmpd="sng" w="9525">
            <a:solidFill>
              <a:srgbClr val="4A7DBA"/>
            </a:solidFill>
            <a:prstDash val="solid"/>
            <a:round/>
            <a:headEnd len="sm" w="sm" type="none"/>
            <a:tailEnd len="sm" w="sm" type="none"/>
          </a:ln>
        </p:spPr>
      </p:cxnSp>
      <p:cxnSp>
        <p:nvCxnSpPr>
          <p:cNvPr id="145" name="Google Shape;145;p17"/>
          <p:cNvCxnSpPr>
            <a:stCxn id="133" idx="4"/>
            <a:endCxn id="138" idx="0"/>
          </p:cNvCxnSpPr>
          <p:nvPr/>
        </p:nvCxnSpPr>
        <p:spPr>
          <a:xfrm>
            <a:off x="4876800" y="1752600"/>
            <a:ext cx="0" cy="685800"/>
          </a:xfrm>
          <a:prstGeom prst="straightConnector1">
            <a:avLst/>
          </a:prstGeom>
          <a:noFill/>
          <a:ln cap="flat" cmpd="sng" w="9525">
            <a:solidFill>
              <a:srgbClr val="4A7DBA"/>
            </a:solidFill>
            <a:prstDash val="solid"/>
            <a:round/>
            <a:headEnd len="sm" w="sm" type="none"/>
            <a:tailEnd len="sm" w="sm" type="none"/>
          </a:ln>
        </p:spPr>
      </p:cxnSp>
      <p:cxnSp>
        <p:nvCxnSpPr>
          <p:cNvPr id="146" name="Google Shape;146;p17"/>
          <p:cNvCxnSpPr>
            <a:stCxn id="133" idx="5"/>
            <a:endCxn id="140" idx="2"/>
          </p:cNvCxnSpPr>
          <p:nvPr/>
        </p:nvCxnSpPr>
        <p:spPr>
          <a:xfrm>
            <a:off x="5038445" y="1685645"/>
            <a:ext cx="1362300" cy="981300"/>
          </a:xfrm>
          <a:prstGeom prst="straightConnector1">
            <a:avLst/>
          </a:prstGeom>
          <a:noFill/>
          <a:ln cap="flat" cmpd="sng" w="9525">
            <a:solidFill>
              <a:srgbClr val="4A7DBA"/>
            </a:solidFill>
            <a:prstDash val="solid"/>
            <a:round/>
            <a:headEnd len="sm" w="sm" type="none"/>
            <a:tailEnd len="sm" w="sm" type="none"/>
          </a:ln>
        </p:spPr>
      </p:cxnSp>
      <p:cxnSp>
        <p:nvCxnSpPr>
          <p:cNvPr id="147" name="Google Shape;147;p17"/>
          <p:cNvCxnSpPr>
            <a:stCxn id="132" idx="3"/>
            <a:endCxn id="137" idx="0"/>
          </p:cNvCxnSpPr>
          <p:nvPr/>
        </p:nvCxnSpPr>
        <p:spPr>
          <a:xfrm flipH="1">
            <a:off x="2286055" y="2904845"/>
            <a:ext cx="828900" cy="828900"/>
          </a:xfrm>
          <a:prstGeom prst="straightConnector1">
            <a:avLst/>
          </a:prstGeom>
          <a:noFill/>
          <a:ln cap="flat" cmpd="sng" w="9525">
            <a:solidFill>
              <a:srgbClr val="4A7DBA"/>
            </a:solidFill>
            <a:prstDash val="solid"/>
            <a:round/>
            <a:headEnd len="sm" w="sm" type="none"/>
            <a:tailEnd len="sm" w="sm" type="none"/>
          </a:ln>
        </p:spPr>
      </p:cxnSp>
      <p:cxnSp>
        <p:nvCxnSpPr>
          <p:cNvPr id="148" name="Google Shape;148;p17"/>
          <p:cNvCxnSpPr>
            <a:stCxn id="132" idx="5"/>
            <a:endCxn id="135" idx="1"/>
          </p:cNvCxnSpPr>
          <p:nvPr/>
        </p:nvCxnSpPr>
        <p:spPr>
          <a:xfrm>
            <a:off x="3438245" y="2904845"/>
            <a:ext cx="362400" cy="895800"/>
          </a:xfrm>
          <a:prstGeom prst="straightConnector1">
            <a:avLst/>
          </a:prstGeom>
          <a:noFill/>
          <a:ln cap="flat" cmpd="sng" w="9525">
            <a:solidFill>
              <a:srgbClr val="4A7DBA"/>
            </a:solidFill>
            <a:prstDash val="solid"/>
            <a:round/>
            <a:headEnd len="sm" w="sm" type="none"/>
            <a:tailEnd len="sm" w="sm" type="none"/>
          </a:ln>
        </p:spPr>
      </p:cxnSp>
      <p:cxnSp>
        <p:nvCxnSpPr>
          <p:cNvPr id="149" name="Google Shape;149;p17"/>
          <p:cNvCxnSpPr>
            <a:stCxn id="135" idx="3"/>
            <a:endCxn id="139" idx="0"/>
          </p:cNvCxnSpPr>
          <p:nvPr/>
        </p:nvCxnSpPr>
        <p:spPr>
          <a:xfrm flipH="1">
            <a:off x="3352855" y="4124045"/>
            <a:ext cx="447900" cy="752700"/>
          </a:xfrm>
          <a:prstGeom prst="straightConnector1">
            <a:avLst/>
          </a:prstGeom>
          <a:noFill/>
          <a:ln cap="flat" cmpd="sng" w="9525">
            <a:solidFill>
              <a:srgbClr val="4A7DBA"/>
            </a:solidFill>
            <a:prstDash val="solid"/>
            <a:round/>
            <a:headEnd len="sm" w="sm" type="none"/>
            <a:tailEnd len="sm" w="sm" type="none"/>
          </a:ln>
        </p:spPr>
      </p:cxnSp>
      <p:cxnSp>
        <p:nvCxnSpPr>
          <p:cNvPr id="150" name="Google Shape;150;p17"/>
          <p:cNvCxnSpPr>
            <a:stCxn id="135" idx="5"/>
            <a:endCxn id="134" idx="0"/>
          </p:cNvCxnSpPr>
          <p:nvPr/>
        </p:nvCxnSpPr>
        <p:spPr>
          <a:xfrm>
            <a:off x="4124045" y="4124045"/>
            <a:ext cx="524100" cy="828900"/>
          </a:xfrm>
          <a:prstGeom prst="straightConnector1">
            <a:avLst/>
          </a:prstGeom>
          <a:noFill/>
          <a:ln cap="flat" cmpd="sng" w="9525">
            <a:solidFill>
              <a:srgbClr val="4A7DBA"/>
            </a:solidFill>
            <a:prstDash val="solid"/>
            <a:round/>
            <a:headEnd len="sm" w="sm" type="none"/>
            <a:tailEnd len="sm" w="sm" type="none"/>
          </a:ln>
        </p:spPr>
      </p:cxnSp>
      <p:cxnSp>
        <p:nvCxnSpPr>
          <p:cNvPr id="151" name="Google Shape;151;p17"/>
          <p:cNvCxnSpPr>
            <a:stCxn id="138" idx="4"/>
          </p:cNvCxnSpPr>
          <p:nvPr/>
        </p:nvCxnSpPr>
        <p:spPr>
          <a:xfrm flipH="1">
            <a:off x="4875300" y="2895600"/>
            <a:ext cx="1500" cy="914400"/>
          </a:xfrm>
          <a:prstGeom prst="straightConnector1">
            <a:avLst/>
          </a:prstGeom>
          <a:noFill/>
          <a:ln cap="flat" cmpd="sng" w="9525">
            <a:solidFill>
              <a:srgbClr val="4A7DBA"/>
            </a:solidFill>
            <a:prstDash val="solid"/>
            <a:round/>
            <a:headEnd len="sm" w="sm" type="none"/>
            <a:tailEnd len="sm" w="sm" type="none"/>
          </a:ln>
        </p:spPr>
      </p:cxnSp>
      <p:cxnSp>
        <p:nvCxnSpPr>
          <p:cNvPr id="152" name="Google Shape;152;p17"/>
          <p:cNvCxnSpPr>
            <a:stCxn id="140" idx="3"/>
            <a:endCxn id="141" idx="0"/>
          </p:cNvCxnSpPr>
          <p:nvPr/>
        </p:nvCxnSpPr>
        <p:spPr>
          <a:xfrm flipH="1">
            <a:off x="6096055" y="2828645"/>
            <a:ext cx="371700" cy="828900"/>
          </a:xfrm>
          <a:prstGeom prst="straightConnector1">
            <a:avLst/>
          </a:prstGeom>
          <a:noFill/>
          <a:ln cap="flat" cmpd="sng" w="9525">
            <a:solidFill>
              <a:srgbClr val="4A7DBA"/>
            </a:solidFill>
            <a:prstDash val="solid"/>
            <a:round/>
            <a:headEnd len="sm" w="sm" type="none"/>
            <a:tailEnd len="sm" w="sm" type="none"/>
          </a:ln>
        </p:spPr>
      </p:cxnSp>
      <p:cxnSp>
        <p:nvCxnSpPr>
          <p:cNvPr id="153" name="Google Shape;153;p17"/>
          <p:cNvCxnSpPr>
            <a:stCxn id="140" idx="5"/>
          </p:cNvCxnSpPr>
          <p:nvPr/>
        </p:nvCxnSpPr>
        <p:spPr>
          <a:xfrm>
            <a:off x="6791045" y="2828645"/>
            <a:ext cx="295500" cy="981300"/>
          </a:xfrm>
          <a:prstGeom prst="straightConnector1">
            <a:avLst/>
          </a:prstGeom>
          <a:noFill/>
          <a:ln cap="flat" cmpd="sng" w="9525">
            <a:solidFill>
              <a:srgbClr val="4A7DBA"/>
            </a:solidFill>
            <a:prstDash val="solid"/>
            <a:round/>
            <a:headEnd len="sm" w="sm" type="none"/>
            <a:tailEnd len="sm" w="sm" type="none"/>
          </a:ln>
        </p:spPr>
      </p:cxnSp>
      <p:cxnSp>
        <p:nvCxnSpPr>
          <p:cNvPr id="154" name="Google Shape;154;p17"/>
          <p:cNvCxnSpPr>
            <a:stCxn id="140" idx="6"/>
            <a:endCxn id="143" idx="0"/>
          </p:cNvCxnSpPr>
          <p:nvPr/>
        </p:nvCxnSpPr>
        <p:spPr>
          <a:xfrm>
            <a:off x="6858000" y="2667000"/>
            <a:ext cx="1295400" cy="990600"/>
          </a:xfrm>
          <a:prstGeom prst="straightConnector1">
            <a:avLst/>
          </a:prstGeom>
          <a:noFill/>
          <a:ln cap="flat" cmpd="sng" w="9525">
            <a:solidFill>
              <a:srgbClr val="4A7DBA"/>
            </a:solidFill>
            <a:prstDash val="solid"/>
            <a:round/>
            <a:headEnd len="sm" w="sm" type="none"/>
            <a:tailEnd len="sm" w="sm"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8"/>
          <p:cNvSpPr txBox="1"/>
          <p:nvPr>
            <p:ph type="title"/>
          </p:nvPr>
        </p:nvSpPr>
        <p:spPr>
          <a:xfrm>
            <a:off x="457200" y="274638"/>
            <a:ext cx="8229600"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Binary Tree</a:t>
            </a:r>
            <a:endParaRPr/>
          </a:p>
        </p:txBody>
      </p:sp>
      <p:sp>
        <p:nvSpPr>
          <p:cNvPr id="160" name="Google Shape;160;p18"/>
          <p:cNvSpPr txBox="1"/>
          <p:nvPr>
            <p:ph idx="1" type="body"/>
          </p:nvPr>
        </p:nvSpPr>
        <p:spPr>
          <a:xfrm>
            <a:off x="457200" y="1295400"/>
            <a:ext cx="8229600" cy="48307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latin typeface="Times New Roman"/>
                <a:ea typeface="Times New Roman"/>
                <a:cs typeface="Times New Roman"/>
                <a:sym typeface="Times New Roman"/>
              </a:rPr>
              <a:t>Tree nodes can have any number of children. In a binary tree, each node can have at most two children. </a:t>
            </a:r>
            <a:endParaRPr/>
          </a:p>
          <a:p>
            <a:pPr indent="-342900" lvl="0" marL="342900" rtl="0" algn="l">
              <a:spcBef>
                <a:spcPts val="640"/>
              </a:spcBef>
              <a:spcAft>
                <a:spcPts val="0"/>
              </a:spcAft>
              <a:buClr>
                <a:schemeClr val="dk1"/>
              </a:buClr>
              <a:buSzPts val="3200"/>
              <a:buChar char="•"/>
            </a:pPr>
            <a:r>
              <a:rPr lang="en-US">
                <a:latin typeface="Times New Roman"/>
                <a:ea typeface="Times New Roman"/>
                <a:cs typeface="Times New Roman"/>
                <a:sym typeface="Times New Roman"/>
              </a:rPr>
              <a:t>A binary tree is either </a:t>
            </a:r>
            <a:r>
              <a:rPr b="1" lang="en-US">
                <a:latin typeface="Times New Roman"/>
                <a:ea typeface="Times New Roman"/>
                <a:cs typeface="Times New Roman"/>
                <a:sym typeface="Times New Roman"/>
              </a:rPr>
              <a:t>empty </a:t>
            </a:r>
            <a:r>
              <a:rPr lang="en-US">
                <a:latin typeface="Times New Roman"/>
                <a:ea typeface="Times New Roman"/>
                <a:cs typeface="Times New Roman"/>
                <a:sym typeface="Times New Roman"/>
              </a:rPr>
              <a:t>or consists of a node called the </a:t>
            </a:r>
            <a:r>
              <a:rPr b="1" lang="en-US">
                <a:latin typeface="Times New Roman"/>
                <a:ea typeface="Times New Roman"/>
                <a:cs typeface="Times New Roman"/>
                <a:sym typeface="Times New Roman"/>
              </a:rPr>
              <a:t>root </a:t>
            </a:r>
            <a:r>
              <a:rPr lang="en-US">
                <a:latin typeface="Times New Roman"/>
                <a:ea typeface="Times New Roman"/>
                <a:cs typeface="Times New Roman"/>
                <a:sym typeface="Times New Roman"/>
              </a:rPr>
              <a:t>together with two binary trees called the</a:t>
            </a:r>
            <a:r>
              <a:rPr b="1" lang="en-US">
                <a:latin typeface="Times New Roman"/>
                <a:ea typeface="Times New Roman"/>
                <a:cs typeface="Times New Roman"/>
                <a:sym typeface="Times New Roman"/>
              </a:rPr>
              <a:t> left subtree </a:t>
            </a:r>
            <a:r>
              <a:rPr lang="en-US">
                <a:latin typeface="Times New Roman"/>
                <a:ea typeface="Times New Roman"/>
                <a:cs typeface="Times New Roman"/>
                <a:sym typeface="Times New Roman"/>
              </a:rPr>
              <a:t>and the </a:t>
            </a:r>
            <a:r>
              <a:rPr b="1" lang="en-US">
                <a:latin typeface="Times New Roman"/>
                <a:ea typeface="Times New Roman"/>
                <a:cs typeface="Times New Roman"/>
                <a:sym typeface="Times New Roman"/>
              </a:rPr>
              <a:t>right subtree. </a:t>
            </a:r>
            <a:endParaRPr>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descr="C:\Users\Misbah\Desktop\222.png" id="165" name="Google Shape;165;p19"/>
          <p:cNvPicPr preferRelativeResize="0"/>
          <p:nvPr>
            <p:ph idx="1" type="body"/>
          </p:nvPr>
        </p:nvPicPr>
        <p:blipFill rotWithShape="1">
          <a:blip r:embed="rId3">
            <a:alphaModFix/>
          </a:blip>
          <a:srcRect b="0" l="0" r="0" t="0"/>
          <a:stretch/>
        </p:blipFill>
        <p:spPr>
          <a:xfrm>
            <a:off x="1142520" y="685800"/>
            <a:ext cx="7163279" cy="5257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descr="C:\Users\Misbah\Desktop\222.png" id="170" name="Google Shape;170;p20"/>
          <p:cNvPicPr preferRelativeResize="0"/>
          <p:nvPr>
            <p:ph idx="1" type="body"/>
          </p:nvPr>
        </p:nvPicPr>
        <p:blipFill rotWithShape="1">
          <a:blip r:embed="rId3">
            <a:alphaModFix/>
          </a:blip>
          <a:srcRect b="0" l="0" r="0" t="0"/>
          <a:stretch/>
        </p:blipFill>
        <p:spPr>
          <a:xfrm>
            <a:off x="523309" y="609600"/>
            <a:ext cx="8097381" cy="5181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1"/>
          <p:cNvSpPr txBox="1"/>
          <p:nvPr>
            <p:ph idx="1" type="body"/>
          </p:nvPr>
        </p:nvSpPr>
        <p:spPr>
          <a:xfrm>
            <a:off x="457200" y="381000"/>
            <a:ext cx="8229600" cy="57451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rPr lang="en-US"/>
              <a:t>Binary tree		Binary tree   Binary tree</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rPr lang="en-US"/>
              <a:t>			Not Binary Tree</a:t>
            </a:r>
            <a:endParaRPr/>
          </a:p>
        </p:txBody>
      </p:sp>
      <p:sp>
        <p:nvSpPr>
          <p:cNvPr id="176" name="Google Shape;176;p21"/>
          <p:cNvSpPr/>
          <p:nvPr/>
        </p:nvSpPr>
        <p:spPr>
          <a:xfrm>
            <a:off x="1447800" y="914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A</a:t>
            </a:r>
            <a:endParaRPr b="0" i="0" sz="1800" u="none" cap="none" strike="noStrike">
              <a:solidFill>
                <a:schemeClr val="lt1"/>
              </a:solidFill>
              <a:latin typeface="Calibri"/>
              <a:ea typeface="Calibri"/>
              <a:cs typeface="Calibri"/>
              <a:sym typeface="Calibri"/>
            </a:endParaRPr>
          </a:p>
        </p:txBody>
      </p:sp>
      <p:sp>
        <p:nvSpPr>
          <p:cNvPr id="177" name="Google Shape;177;p21"/>
          <p:cNvSpPr/>
          <p:nvPr/>
        </p:nvSpPr>
        <p:spPr>
          <a:xfrm>
            <a:off x="685800" y="1676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B</a:t>
            </a:r>
            <a:endParaRPr b="0" i="0" sz="1800" u="none" cap="none" strike="noStrike">
              <a:solidFill>
                <a:schemeClr val="lt1"/>
              </a:solidFill>
              <a:latin typeface="Calibri"/>
              <a:ea typeface="Calibri"/>
              <a:cs typeface="Calibri"/>
              <a:sym typeface="Calibri"/>
            </a:endParaRPr>
          </a:p>
        </p:txBody>
      </p:sp>
      <p:sp>
        <p:nvSpPr>
          <p:cNvPr id="178" name="Google Shape;178;p21"/>
          <p:cNvSpPr/>
          <p:nvPr/>
        </p:nvSpPr>
        <p:spPr>
          <a:xfrm>
            <a:off x="2057400" y="1676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C</a:t>
            </a:r>
            <a:endParaRPr b="0" i="0" sz="1800" u="none" cap="none" strike="noStrike">
              <a:solidFill>
                <a:schemeClr val="lt1"/>
              </a:solidFill>
              <a:latin typeface="Calibri"/>
              <a:ea typeface="Calibri"/>
              <a:cs typeface="Calibri"/>
              <a:sym typeface="Calibri"/>
            </a:endParaRPr>
          </a:p>
        </p:txBody>
      </p:sp>
      <p:cxnSp>
        <p:nvCxnSpPr>
          <p:cNvPr id="179" name="Google Shape;179;p21"/>
          <p:cNvCxnSpPr>
            <a:stCxn id="176" idx="3"/>
          </p:cNvCxnSpPr>
          <p:nvPr/>
        </p:nvCxnSpPr>
        <p:spPr>
          <a:xfrm flipH="1">
            <a:off x="990655" y="1304645"/>
            <a:ext cx="524100" cy="524100"/>
          </a:xfrm>
          <a:prstGeom prst="straightConnector1">
            <a:avLst/>
          </a:prstGeom>
          <a:noFill/>
          <a:ln cap="flat" cmpd="sng" w="9525">
            <a:solidFill>
              <a:srgbClr val="4A7DBA"/>
            </a:solidFill>
            <a:prstDash val="solid"/>
            <a:round/>
            <a:headEnd len="sm" w="sm" type="none"/>
            <a:tailEnd len="sm" w="sm" type="none"/>
          </a:ln>
        </p:spPr>
      </p:cxnSp>
      <p:cxnSp>
        <p:nvCxnSpPr>
          <p:cNvPr id="180" name="Google Shape;180;p21"/>
          <p:cNvCxnSpPr>
            <a:stCxn id="176" idx="5"/>
            <a:endCxn id="178" idx="1"/>
          </p:cNvCxnSpPr>
          <p:nvPr/>
        </p:nvCxnSpPr>
        <p:spPr>
          <a:xfrm>
            <a:off x="1838045" y="1304645"/>
            <a:ext cx="286200" cy="438600"/>
          </a:xfrm>
          <a:prstGeom prst="straightConnector1">
            <a:avLst/>
          </a:prstGeom>
          <a:noFill/>
          <a:ln cap="flat" cmpd="sng" w="9525">
            <a:solidFill>
              <a:srgbClr val="4A7DBA"/>
            </a:solidFill>
            <a:prstDash val="solid"/>
            <a:round/>
            <a:headEnd len="sm" w="sm" type="none"/>
            <a:tailEnd len="sm" w="sm" type="none"/>
          </a:ln>
        </p:spPr>
      </p:cxnSp>
      <p:sp>
        <p:nvSpPr>
          <p:cNvPr id="181" name="Google Shape;181;p21"/>
          <p:cNvSpPr/>
          <p:nvPr/>
        </p:nvSpPr>
        <p:spPr>
          <a:xfrm>
            <a:off x="3886200" y="914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A</a:t>
            </a:r>
            <a:endParaRPr b="0" i="0" sz="1800" u="none" cap="none" strike="noStrike">
              <a:solidFill>
                <a:schemeClr val="lt1"/>
              </a:solidFill>
              <a:latin typeface="Calibri"/>
              <a:ea typeface="Calibri"/>
              <a:cs typeface="Calibri"/>
              <a:sym typeface="Calibri"/>
            </a:endParaRPr>
          </a:p>
        </p:txBody>
      </p:sp>
      <p:sp>
        <p:nvSpPr>
          <p:cNvPr id="182" name="Google Shape;182;p21"/>
          <p:cNvSpPr/>
          <p:nvPr/>
        </p:nvSpPr>
        <p:spPr>
          <a:xfrm>
            <a:off x="6248400" y="8382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A</a:t>
            </a:r>
            <a:endParaRPr b="0" i="0" sz="1800" u="none" cap="none" strike="noStrike">
              <a:solidFill>
                <a:schemeClr val="lt1"/>
              </a:solidFill>
              <a:latin typeface="Calibri"/>
              <a:ea typeface="Calibri"/>
              <a:cs typeface="Calibri"/>
              <a:sym typeface="Calibri"/>
            </a:endParaRPr>
          </a:p>
        </p:txBody>
      </p:sp>
      <p:sp>
        <p:nvSpPr>
          <p:cNvPr id="183" name="Google Shape;183;p21"/>
          <p:cNvSpPr/>
          <p:nvPr/>
        </p:nvSpPr>
        <p:spPr>
          <a:xfrm>
            <a:off x="5791200" y="16002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B</a:t>
            </a:r>
            <a:endParaRPr b="0" i="0" sz="1800" u="none" cap="none" strike="noStrike">
              <a:solidFill>
                <a:schemeClr val="lt1"/>
              </a:solidFill>
              <a:latin typeface="Calibri"/>
              <a:ea typeface="Calibri"/>
              <a:cs typeface="Calibri"/>
              <a:sym typeface="Calibri"/>
            </a:endParaRPr>
          </a:p>
        </p:txBody>
      </p:sp>
      <p:sp>
        <p:nvSpPr>
          <p:cNvPr id="184" name="Google Shape;184;p21"/>
          <p:cNvSpPr/>
          <p:nvPr/>
        </p:nvSpPr>
        <p:spPr>
          <a:xfrm>
            <a:off x="5257800" y="23622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C</a:t>
            </a:r>
            <a:endParaRPr b="0" i="0" sz="1800" u="none" cap="none" strike="noStrike">
              <a:solidFill>
                <a:schemeClr val="lt1"/>
              </a:solidFill>
              <a:latin typeface="Calibri"/>
              <a:ea typeface="Calibri"/>
              <a:cs typeface="Calibri"/>
              <a:sym typeface="Calibri"/>
            </a:endParaRPr>
          </a:p>
        </p:txBody>
      </p:sp>
      <p:cxnSp>
        <p:nvCxnSpPr>
          <p:cNvPr id="185" name="Google Shape;185;p21"/>
          <p:cNvCxnSpPr/>
          <p:nvPr/>
        </p:nvCxnSpPr>
        <p:spPr>
          <a:xfrm rot="5400000">
            <a:off x="6134100" y="1257300"/>
            <a:ext cx="371755" cy="295555"/>
          </a:xfrm>
          <a:prstGeom prst="straightConnector1">
            <a:avLst/>
          </a:prstGeom>
          <a:noFill/>
          <a:ln cap="flat" cmpd="sng" w="9525">
            <a:solidFill>
              <a:srgbClr val="4A7DBA"/>
            </a:solidFill>
            <a:prstDash val="solid"/>
            <a:round/>
            <a:headEnd len="sm" w="sm" type="none"/>
            <a:tailEnd len="sm" w="sm" type="none"/>
          </a:ln>
        </p:spPr>
      </p:cxnSp>
      <p:cxnSp>
        <p:nvCxnSpPr>
          <p:cNvPr id="186" name="Google Shape;186;p21"/>
          <p:cNvCxnSpPr>
            <a:endCxn id="184" idx="7"/>
          </p:cNvCxnSpPr>
          <p:nvPr/>
        </p:nvCxnSpPr>
        <p:spPr>
          <a:xfrm flipH="1">
            <a:off x="5648045" y="2057455"/>
            <a:ext cx="219300" cy="371700"/>
          </a:xfrm>
          <a:prstGeom prst="straightConnector1">
            <a:avLst/>
          </a:prstGeom>
          <a:noFill/>
          <a:ln cap="flat" cmpd="sng" w="9525">
            <a:solidFill>
              <a:srgbClr val="4A7DBA"/>
            </a:solidFill>
            <a:prstDash val="solid"/>
            <a:round/>
            <a:headEnd len="sm" w="sm" type="none"/>
            <a:tailEnd len="sm" w="sm" type="none"/>
          </a:ln>
        </p:spPr>
      </p:cxnSp>
      <p:sp>
        <p:nvSpPr>
          <p:cNvPr id="187" name="Google Shape;187;p21"/>
          <p:cNvSpPr/>
          <p:nvPr/>
        </p:nvSpPr>
        <p:spPr>
          <a:xfrm>
            <a:off x="3048000" y="3581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A</a:t>
            </a:r>
            <a:endParaRPr b="0" i="0" sz="1800" u="none" cap="none" strike="noStrike">
              <a:solidFill>
                <a:schemeClr val="lt1"/>
              </a:solidFill>
              <a:latin typeface="Calibri"/>
              <a:ea typeface="Calibri"/>
              <a:cs typeface="Calibri"/>
              <a:sym typeface="Calibri"/>
            </a:endParaRPr>
          </a:p>
        </p:txBody>
      </p:sp>
      <p:sp>
        <p:nvSpPr>
          <p:cNvPr id="188" name="Google Shape;188;p21"/>
          <p:cNvSpPr/>
          <p:nvPr/>
        </p:nvSpPr>
        <p:spPr>
          <a:xfrm>
            <a:off x="4038600" y="4419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D</a:t>
            </a:r>
            <a:endParaRPr b="0" i="0" sz="1800" u="none" cap="none" strike="noStrike">
              <a:solidFill>
                <a:schemeClr val="lt1"/>
              </a:solidFill>
              <a:latin typeface="Calibri"/>
              <a:ea typeface="Calibri"/>
              <a:cs typeface="Calibri"/>
              <a:sym typeface="Calibri"/>
            </a:endParaRPr>
          </a:p>
        </p:txBody>
      </p:sp>
      <p:sp>
        <p:nvSpPr>
          <p:cNvPr id="189" name="Google Shape;189;p21"/>
          <p:cNvSpPr/>
          <p:nvPr/>
        </p:nvSpPr>
        <p:spPr>
          <a:xfrm>
            <a:off x="2057400" y="4419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B</a:t>
            </a:r>
            <a:endParaRPr b="0" i="0" sz="1800" u="none" cap="none" strike="noStrike">
              <a:solidFill>
                <a:schemeClr val="lt1"/>
              </a:solidFill>
              <a:latin typeface="Calibri"/>
              <a:ea typeface="Calibri"/>
              <a:cs typeface="Calibri"/>
              <a:sym typeface="Calibri"/>
            </a:endParaRPr>
          </a:p>
        </p:txBody>
      </p:sp>
      <p:sp>
        <p:nvSpPr>
          <p:cNvPr id="190" name="Google Shape;190;p21"/>
          <p:cNvSpPr/>
          <p:nvPr/>
        </p:nvSpPr>
        <p:spPr>
          <a:xfrm>
            <a:off x="3124200" y="44958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C</a:t>
            </a:r>
            <a:endParaRPr b="0" i="0" sz="1800" u="none" cap="none" strike="noStrike">
              <a:solidFill>
                <a:schemeClr val="lt1"/>
              </a:solidFill>
              <a:latin typeface="Calibri"/>
              <a:ea typeface="Calibri"/>
              <a:cs typeface="Calibri"/>
              <a:sym typeface="Calibri"/>
            </a:endParaRPr>
          </a:p>
        </p:txBody>
      </p:sp>
      <p:cxnSp>
        <p:nvCxnSpPr>
          <p:cNvPr id="191" name="Google Shape;191;p21"/>
          <p:cNvCxnSpPr>
            <a:stCxn id="187" idx="3"/>
            <a:endCxn id="189" idx="7"/>
          </p:cNvCxnSpPr>
          <p:nvPr/>
        </p:nvCxnSpPr>
        <p:spPr>
          <a:xfrm flipH="1">
            <a:off x="2447755" y="3971645"/>
            <a:ext cx="667200" cy="514800"/>
          </a:xfrm>
          <a:prstGeom prst="straightConnector1">
            <a:avLst/>
          </a:prstGeom>
          <a:noFill/>
          <a:ln cap="flat" cmpd="sng" w="9525">
            <a:solidFill>
              <a:srgbClr val="4A7DBA"/>
            </a:solidFill>
            <a:prstDash val="solid"/>
            <a:round/>
            <a:headEnd len="sm" w="sm" type="none"/>
            <a:tailEnd len="sm" w="sm" type="none"/>
          </a:ln>
        </p:spPr>
      </p:cxnSp>
      <p:cxnSp>
        <p:nvCxnSpPr>
          <p:cNvPr id="192" name="Google Shape;192;p21"/>
          <p:cNvCxnSpPr>
            <a:stCxn id="187" idx="4"/>
            <a:endCxn id="190" idx="0"/>
          </p:cNvCxnSpPr>
          <p:nvPr/>
        </p:nvCxnSpPr>
        <p:spPr>
          <a:xfrm>
            <a:off x="3276600" y="4038600"/>
            <a:ext cx="76200" cy="457200"/>
          </a:xfrm>
          <a:prstGeom prst="straightConnector1">
            <a:avLst/>
          </a:prstGeom>
          <a:noFill/>
          <a:ln cap="flat" cmpd="sng" w="9525">
            <a:solidFill>
              <a:srgbClr val="4A7DBA"/>
            </a:solidFill>
            <a:prstDash val="solid"/>
            <a:round/>
            <a:headEnd len="sm" w="sm" type="none"/>
            <a:tailEnd len="sm" w="sm" type="none"/>
          </a:ln>
        </p:spPr>
      </p:cxnSp>
      <p:cxnSp>
        <p:nvCxnSpPr>
          <p:cNvPr id="193" name="Google Shape;193;p21"/>
          <p:cNvCxnSpPr>
            <a:stCxn id="187" idx="5"/>
            <a:endCxn id="188" idx="2"/>
          </p:cNvCxnSpPr>
          <p:nvPr/>
        </p:nvCxnSpPr>
        <p:spPr>
          <a:xfrm>
            <a:off x="3438245" y="3971645"/>
            <a:ext cx="600300" cy="676500"/>
          </a:xfrm>
          <a:prstGeom prst="straightConnector1">
            <a:avLst/>
          </a:prstGeom>
          <a:noFill/>
          <a:ln cap="flat" cmpd="sng" w="9525">
            <a:solidFill>
              <a:srgbClr val="4A7DBA"/>
            </a:solidFill>
            <a:prstDash val="solid"/>
            <a:round/>
            <a:headEnd len="sm" w="sm" type="none"/>
            <a:tailEnd len="sm" w="sm" type="non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Types of binary tree</a:t>
            </a:r>
            <a:endParaRPr/>
          </a:p>
        </p:txBody>
      </p:sp>
      <p:sp>
        <p:nvSpPr>
          <p:cNvPr id="199" name="Google Shape;199;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None/>
            </a:pPr>
            <a:r>
              <a:rPr lang="en-US"/>
              <a:t>1 Full Binary Tree</a:t>
            </a:r>
            <a:endParaRPr/>
          </a:p>
          <a:p>
            <a:pPr indent="-342900" lvl="0" marL="342900" rtl="0" algn="l">
              <a:spcBef>
                <a:spcPts val="640"/>
              </a:spcBef>
              <a:spcAft>
                <a:spcPts val="0"/>
              </a:spcAft>
              <a:buClr>
                <a:schemeClr val="dk1"/>
              </a:buClr>
              <a:buSzPts val="3200"/>
              <a:buNone/>
            </a:pPr>
            <a:r>
              <a:rPr lang="en-US"/>
              <a:t>2 Complete Binary Tree</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rPr lang="en-US"/>
              <a:t>Full Binary Tree: A binary tree is a full binary tree </a:t>
            </a:r>
            <a:endParaRPr/>
          </a:p>
          <a:p>
            <a:pPr indent="-342900" lvl="0" marL="342900" rtl="0" algn="l">
              <a:spcBef>
                <a:spcPts val="640"/>
              </a:spcBef>
              <a:spcAft>
                <a:spcPts val="0"/>
              </a:spcAft>
              <a:buClr>
                <a:schemeClr val="dk1"/>
              </a:buClr>
              <a:buSzPts val="3200"/>
              <a:buNone/>
            </a:pPr>
            <a:r>
              <a:rPr lang="en-US"/>
              <a:t>	Where each node contains either zero or two childrens. or Each node contain exactly two children except leaf node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3"/>
          <p:cNvSpPr txBox="1"/>
          <p:nvPr>
            <p:ph type="title"/>
          </p:nvPr>
        </p:nvSpPr>
        <p:spPr>
          <a:xfrm>
            <a:off x="457200" y="274638"/>
            <a:ext cx="8229600" cy="7159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example</a:t>
            </a:r>
            <a:endParaRPr/>
          </a:p>
        </p:txBody>
      </p:sp>
      <p:sp>
        <p:nvSpPr>
          <p:cNvPr id="205" name="Google Shape;205;p23"/>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rPr lang="en-US"/>
              <a:t>Full binary tree		not full binary tree</a:t>
            </a:r>
            <a:endParaRPr/>
          </a:p>
          <a:p>
            <a:pPr indent="-342900" lvl="0" marL="342900" rtl="0" algn="l">
              <a:spcBef>
                <a:spcPts val="640"/>
              </a:spcBef>
              <a:spcAft>
                <a:spcPts val="0"/>
              </a:spcAft>
              <a:buClr>
                <a:schemeClr val="dk1"/>
              </a:buClr>
              <a:buSzPts val="3200"/>
              <a:buNone/>
            </a:pPr>
            <a:r>
              <a:t/>
            </a:r>
            <a:endParaRPr/>
          </a:p>
        </p:txBody>
      </p:sp>
      <p:sp>
        <p:nvSpPr>
          <p:cNvPr id="206" name="Google Shape;206;p23"/>
          <p:cNvSpPr/>
          <p:nvPr/>
        </p:nvSpPr>
        <p:spPr>
          <a:xfrm>
            <a:off x="762000" y="19050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7" name="Google Shape;207;p23"/>
          <p:cNvSpPr/>
          <p:nvPr/>
        </p:nvSpPr>
        <p:spPr>
          <a:xfrm>
            <a:off x="1371600" y="11430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8" name="Google Shape;208;p23"/>
          <p:cNvSpPr/>
          <p:nvPr/>
        </p:nvSpPr>
        <p:spPr>
          <a:xfrm>
            <a:off x="2590800" y="27432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9" name="Google Shape;209;p23"/>
          <p:cNvSpPr/>
          <p:nvPr/>
        </p:nvSpPr>
        <p:spPr>
          <a:xfrm>
            <a:off x="1905000" y="19050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0" name="Google Shape;210;p23"/>
          <p:cNvSpPr/>
          <p:nvPr/>
        </p:nvSpPr>
        <p:spPr>
          <a:xfrm>
            <a:off x="1447800" y="27432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211" name="Google Shape;211;p23"/>
          <p:cNvCxnSpPr>
            <a:endCxn id="206" idx="7"/>
          </p:cNvCxnSpPr>
          <p:nvPr/>
        </p:nvCxnSpPr>
        <p:spPr>
          <a:xfrm flipH="1">
            <a:off x="1152245" y="1600255"/>
            <a:ext cx="295500" cy="371700"/>
          </a:xfrm>
          <a:prstGeom prst="straightConnector1">
            <a:avLst/>
          </a:prstGeom>
          <a:noFill/>
          <a:ln cap="flat" cmpd="sng" w="9525">
            <a:solidFill>
              <a:srgbClr val="4A7DBA"/>
            </a:solidFill>
            <a:prstDash val="solid"/>
            <a:round/>
            <a:headEnd len="sm" w="sm" type="none"/>
            <a:tailEnd len="sm" w="sm" type="none"/>
          </a:ln>
        </p:spPr>
      </p:cxnSp>
      <p:cxnSp>
        <p:nvCxnSpPr>
          <p:cNvPr id="212" name="Google Shape;212;p23"/>
          <p:cNvCxnSpPr>
            <a:stCxn id="207" idx="5"/>
            <a:endCxn id="209" idx="1"/>
          </p:cNvCxnSpPr>
          <p:nvPr/>
        </p:nvCxnSpPr>
        <p:spPr>
          <a:xfrm>
            <a:off x="1761845" y="1533245"/>
            <a:ext cx="210000" cy="438600"/>
          </a:xfrm>
          <a:prstGeom prst="straightConnector1">
            <a:avLst/>
          </a:prstGeom>
          <a:noFill/>
          <a:ln cap="flat" cmpd="sng" w="9525">
            <a:solidFill>
              <a:srgbClr val="4A7DBA"/>
            </a:solidFill>
            <a:prstDash val="solid"/>
            <a:round/>
            <a:headEnd len="sm" w="sm" type="none"/>
            <a:tailEnd len="sm" w="sm" type="none"/>
          </a:ln>
        </p:spPr>
      </p:cxnSp>
      <p:cxnSp>
        <p:nvCxnSpPr>
          <p:cNvPr id="213" name="Google Shape;213;p23"/>
          <p:cNvCxnSpPr/>
          <p:nvPr/>
        </p:nvCxnSpPr>
        <p:spPr>
          <a:xfrm rot="5400000">
            <a:off x="1562100" y="2400300"/>
            <a:ext cx="533400" cy="457200"/>
          </a:xfrm>
          <a:prstGeom prst="straightConnector1">
            <a:avLst/>
          </a:prstGeom>
          <a:noFill/>
          <a:ln cap="flat" cmpd="sng" w="9525">
            <a:solidFill>
              <a:srgbClr val="4A7DBA"/>
            </a:solidFill>
            <a:prstDash val="solid"/>
            <a:round/>
            <a:headEnd len="sm" w="sm" type="none"/>
            <a:tailEnd len="sm" w="sm" type="none"/>
          </a:ln>
        </p:spPr>
      </p:cxnSp>
      <p:cxnSp>
        <p:nvCxnSpPr>
          <p:cNvPr id="214" name="Google Shape;214;p23"/>
          <p:cNvCxnSpPr>
            <a:endCxn id="208" idx="1"/>
          </p:cNvCxnSpPr>
          <p:nvPr/>
        </p:nvCxnSpPr>
        <p:spPr>
          <a:xfrm>
            <a:off x="2286055" y="2362255"/>
            <a:ext cx="371700" cy="447900"/>
          </a:xfrm>
          <a:prstGeom prst="straightConnector1">
            <a:avLst/>
          </a:prstGeom>
          <a:noFill/>
          <a:ln cap="flat" cmpd="sng" w="9525">
            <a:solidFill>
              <a:srgbClr val="4A7DBA"/>
            </a:solidFill>
            <a:prstDash val="solid"/>
            <a:round/>
            <a:headEnd len="sm" w="sm" type="none"/>
            <a:tailEnd len="sm" w="sm" type="none"/>
          </a:ln>
        </p:spPr>
      </p:cxnSp>
      <p:sp>
        <p:nvSpPr>
          <p:cNvPr id="215" name="Google Shape;215;p23"/>
          <p:cNvSpPr/>
          <p:nvPr/>
        </p:nvSpPr>
        <p:spPr>
          <a:xfrm>
            <a:off x="5105400" y="10668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6" name="Google Shape;216;p23"/>
          <p:cNvSpPr/>
          <p:nvPr/>
        </p:nvSpPr>
        <p:spPr>
          <a:xfrm>
            <a:off x="4648200" y="18288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7" name="Google Shape;217;p23"/>
          <p:cNvSpPr/>
          <p:nvPr/>
        </p:nvSpPr>
        <p:spPr>
          <a:xfrm>
            <a:off x="5715000" y="18288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8" name="Google Shape;218;p23"/>
          <p:cNvSpPr/>
          <p:nvPr/>
        </p:nvSpPr>
        <p:spPr>
          <a:xfrm>
            <a:off x="5410200" y="2819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9" name="Google Shape;219;p23"/>
          <p:cNvSpPr/>
          <p:nvPr/>
        </p:nvSpPr>
        <p:spPr>
          <a:xfrm>
            <a:off x="6400800" y="2819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0" name="Google Shape;220;p23"/>
          <p:cNvSpPr/>
          <p:nvPr/>
        </p:nvSpPr>
        <p:spPr>
          <a:xfrm>
            <a:off x="3886200" y="2895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221" name="Google Shape;221;p23"/>
          <p:cNvCxnSpPr>
            <a:stCxn id="215" idx="3"/>
            <a:endCxn id="216" idx="0"/>
          </p:cNvCxnSpPr>
          <p:nvPr/>
        </p:nvCxnSpPr>
        <p:spPr>
          <a:xfrm flipH="1">
            <a:off x="4876855" y="1457045"/>
            <a:ext cx="295500" cy="371700"/>
          </a:xfrm>
          <a:prstGeom prst="straightConnector1">
            <a:avLst/>
          </a:prstGeom>
          <a:noFill/>
          <a:ln cap="flat" cmpd="sng" w="9525">
            <a:solidFill>
              <a:srgbClr val="4A7DBA"/>
            </a:solidFill>
            <a:prstDash val="solid"/>
            <a:round/>
            <a:headEnd len="sm" w="sm" type="none"/>
            <a:tailEnd len="sm" w="sm" type="none"/>
          </a:ln>
        </p:spPr>
      </p:cxnSp>
      <p:cxnSp>
        <p:nvCxnSpPr>
          <p:cNvPr id="222" name="Google Shape;222;p23"/>
          <p:cNvCxnSpPr>
            <a:endCxn id="217" idx="1"/>
          </p:cNvCxnSpPr>
          <p:nvPr/>
        </p:nvCxnSpPr>
        <p:spPr>
          <a:xfrm>
            <a:off x="5486455" y="1524055"/>
            <a:ext cx="295500" cy="371700"/>
          </a:xfrm>
          <a:prstGeom prst="straightConnector1">
            <a:avLst/>
          </a:prstGeom>
          <a:noFill/>
          <a:ln cap="flat" cmpd="sng" w="9525">
            <a:solidFill>
              <a:srgbClr val="4A7DBA"/>
            </a:solidFill>
            <a:prstDash val="solid"/>
            <a:round/>
            <a:headEnd len="sm" w="sm" type="none"/>
            <a:tailEnd len="sm" w="sm" type="none"/>
          </a:ln>
        </p:spPr>
      </p:cxnSp>
      <p:cxnSp>
        <p:nvCxnSpPr>
          <p:cNvPr id="223" name="Google Shape;223;p23"/>
          <p:cNvCxnSpPr>
            <a:stCxn id="216" idx="3"/>
            <a:endCxn id="220" idx="0"/>
          </p:cNvCxnSpPr>
          <p:nvPr/>
        </p:nvCxnSpPr>
        <p:spPr>
          <a:xfrm flipH="1">
            <a:off x="4114855" y="2219045"/>
            <a:ext cx="600300" cy="676500"/>
          </a:xfrm>
          <a:prstGeom prst="straightConnector1">
            <a:avLst/>
          </a:prstGeom>
          <a:noFill/>
          <a:ln cap="flat" cmpd="sng" w="9525">
            <a:solidFill>
              <a:srgbClr val="4A7DBA"/>
            </a:solidFill>
            <a:prstDash val="solid"/>
            <a:round/>
            <a:headEnd len="sm" w="sm" type="none"/>
            <a:tailEnd len="sm" w="sm" type="none"/>
          </a:ln>
        </p:spPr>
      </p:cxnSp>
      <p:cxnSp>
        <p:nvCxnSpPr>
          <p:cNvPr id="224" name="Google Shape;224;p23"/>
          <p:cNvCxnSpPr>
            <a:stCxn id="217" idx="3"/>
            <a:endCxn id="218" idx="0"/>
          </p:cNvCxnSpPr>
          <p:nvPr/>
        </p:nvCxnSpPr>
        <p:spPr>
          <a:xfrm flipH="1">
            <a:off x="5638855" y="2219045"/>
            <a:ext cx="143100" cy="600300"/>
          </a:xfrm>
          <a:prstGeom prst="straightConnector1">
            <a:avLst/>
          </a:prstGeom>
          <a:noFill/>
          <a:ln cap="flat" cmpd="sng" w="9525">
            <a:solidFill>
              <a:srgbClr val="4A7DBA"/>
            </a:solidFill>
            <a:prstDash val="solid"/>
            <a:round/>
            <a:headEnd len="sm" w="sm" type="none"/>
            <a:tailEnd len="sm" w="sm" type="none"/>
          </a:ln>
        </p:spPr>
      </p:cxnSp>
      <p:cxnSp>
        <p:nvCxnSpPr>
          <p:cNvPr id="225" name="Google Shape;225;p23"/>
          <p:cNvCxnSpPr>
            <a:stCxn id="217" idx="5"/>
            <a:endCxn id="219" idx="0"/>
          </p:cNvCxnSpPr>
          <p:nvPr/>
        </p:nvCxnSpPr>
        <p:spPr>
          <a:xfrm>
            <a:off x="6105245" y="2219045"/>
            <a:ext cx="524100" cy="600300"/>
          </a:xfrm>
          <a:prstGeom prst="straightConnector1">
            <a:avLst/>
          </a:prstGeom>
          <a:noFill/>
          <a:ln cap="flat" cmpd="sng" w="9525">
            <a:solidFill>
              <a:srgbClr val="4A7DBA"/>
            </a:solidFill>
            <a:prstDash val="solid"/>
            <a:round/>
            <a:headEnd len="sm" w="sm" type="none"/>
            <a:tailEnd len="sm" w="sm"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4"/>
          <p:cNvSpPr txBox="1"/>
          <p:nvPr>
            <p:ph idx="1" type="body"/>
          </p:nvPr>
        </p:nvSpPr>
        <p:spPr>
          <a:xfrm>
            <a:off x="457200" y="457200"/>
            <a:ext cx="8229600" cy="5668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None/>
            </a:pPr>
            <a:r>
              <a:rPr lang="en-US"/>
              <a:t>Complete Binary Tree: </a:t>
            </a:r>
            <a:endParaRPr/>
          </a:p>
          <a:p>
            <a:pPr indent="-342900" lvl="0" marL="342900" rtl="0" algn="l">
              <a:spcBef>
                <a:spcPts val="640"/>
              </a:spcBef>
              <a:spcAft>
                <a:spcPts val="0"/>
              </a:spcAft>
              <a:buClr>
                <a:schemeClr val="dk1"/>
              </a:buClr>
              <a:buSzPts val="3200"/>
              <a:buNone/>
            </a:pPr>
            <a:r>
              <a:rPr lang="en-US"/>
              <a:t>	A binary tree is said to be complete binary tree if all its levels, except possibly the last level have the maximum no of nodes ,and all the nodes in the last level appear from left to right.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25"/>
          <p:cNvSpPr txBox="1"/>
          <p:nvPr>
            <p:ph type="title"/>
          </p:nvPr>
        </p:nvSpPr>
        <p:spPr>
          <a:xfrm>
            <a:off x="457200" y="274638"/>
            <a:ext cx="8229600"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example</a:t>
            </a:r>
            <a:endParaRPr/>
          </a:p>
        </p:txBody>
      </p:sp>
      <p:sp>
        <p:nvSpPr>
          <p:cNvPr id="236" name="Google Shape;236;p25"/>
          <p:cNvSpPr txBox="1"/>
          <p:nvPr>
            <p:ph idx="1" type="body"/>
          </p:nvPr>
        </p:nvSpPr>
        <p:spPr>
          <a:xfrm>
            <a:off x="457200" y="1066800"/>
            <a:ext cx="8229600" cy="5059363"/>
          </a:xfrm>
          <a:prstGeom prst="rect">
            <a:avLst/>
          </a:prstGeom>
          <a:noFill/>
          <a:ln>
            <a:noFill/>
          </a:ln>
        </p:spPr>
        <p:txBody>
          <a:bodyPr anchorCtr="0" anchor="t" bIns="45700" lIns="91425" spcFirstLastPara="1" rIns="91425" wrap="square" tIns="45700">
            <a:normAutofit/>
          </a:bodyPr>
          <a:lstStyle/>
          <a:p>
            <a:pPr indent="-139700" lvl="0" marL="342900" rtl="0" algn="l">
              <a:spcBef>
                <a:spcPts val="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Not complete BT		Complete BT</a:t>
            </a:r>
            <a:endParaRPr/>
          </a:p>
        </p:txBody>
      </p:sp>
      <p:sp>
        <p:nvSpPr>
          <p:cNvPr id="237" name="Google Shape;237;p25"/>
          <p:cNvSpPr/>
          <p:nvPr/>
        </p:nvSpPr>
        <p:spPr>
          <a:xfrm>
            <a:off x="1905000" y="1295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38" name="Google Shape;238;p25"/>
          <p:cNvSpPr/>
          <p:nvPr/>
        </p:nvSpPr>
        <p:spPr>
          <a:xfrm>
            <a:off x="1143000" y="2057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39" name="Google Shape;239;p25"/>
          <p:cNvSpPr/>
          <p:nvPr/>
        </p:nvSpPr>
        <p:spPr>
          <a:xfrm>
            <a:off x="533400" y="29718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0" name="Google Shape;240;p25"/>
          <p:cNvSpPr/>
          <p:nvPr/>
        </p:nvSpPr>
        <p:spPr>
          <a:xfrm>
            <a:off x="2590800" y="2133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1" name="Google Shape;241;p25"/>
          <p:cNvSpPr/>
          <p:nvPr/>
        </p:nvSpPr>
        <p:spPr>
          <a:xfrm>
            <a:off x="2362200" y="29718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2" name="Google Shape;242;p25"/>
          <p:cNvSpPr/>
          <p:nvPr/>
        </p:nvSpPr>
        <p:spPr>
          <a:xfrm>
            <a:off x="1524000" y="29718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3" name="Google Shape;243;p25"/>
          <p:cNvSpPr/>
          <p:nvPr/>
        </p:nvSpPr>
        <p:spPr>
          <a:xfrm>
            <a:off x="3200400" y="29718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4" name="Google Shape;244;p25"/>
          <p:cNvSpPr/>
          <p:nvPr/>
        </p:nvSpPr>
        <p:spPr>
          <a:xfrm>
            <a:off x="1981200" y="38862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5" name="Google Shape;245;p25"/>
          <p:cNvSpPr/>
          <p:nvPr/>
        </p:nvSpPr>
        <p:spPr>
          <a:xfrm>
            <a:off x="2895600" y="38862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246" name="Google Shape;246;p25"/>
          <p:cNvCxnSpPr>
            <a:stCxn id="237" idx="3"/>
            <a:endCxn id="238" idx="7"/>
          </p:cNvCxnSpPr>
          <p:nvPr/>
        </p:nvCxnSpPr>
        <p:spPr>
          <a:xfrm flipH="1">
            <a:off x="1533355" y="1685645"/>
            <a:ext cx="438600" cy="438600"/>
          </a:xfrm>
          <a:prstGeom prst="straightConnector1">
            <a:avLst/>
          </a:prstGeom>
          <a:noFill/>
          <a:ln cap="flat" cmpd="sng" w="9525">
            <a:solidFill>
              <a:srgbClr val="4A7DBA"/>
            </a:solidFill>
            <a:prstDash val="solid"/>
            <a:round/>
            <a:headEnd len="sm" w="sm" type="none"/>
            <a:tailEnd len="sm" w="sm" type="none"/>
          </a:ln>
        </p:spPr>
      </p:cxnSp>
      <p:cxnSp>
        <p:nvCxnSpPr>
          <p:cNvPr id="247" name="Google Shape;247;p25"/>
          <p:cNvCxnSpPr>
            <a:stCxn id="237" idx="5"/>
          </p:cNvCxnSpPr>
          <p:nvPr/>
        </p:nvCxnSpPr>
        <p:spPr>
          <a:xfrm>
            <a:off x="2295245" y="1685645"/>
            <a:ext cx="371700" cy="447900"/>
          </a:xfrm>
          <a:prstGeom prst="straightConnector1">
            <a:avLst/>
          </a:prstGeom>
          <a:noFill/>
          <a:ln cap="flat" cmpd="sng" w="9525">
            <a:solidFill>
              <a:srgbClr val="4A7DBA"/>
            </a:solidFill>
            <a:prstDash val="solid"/>
            <a:round/>
            <a:headEnd len="sm" w="sm" type="none"/>
            <a:tailEnd len="sm" w="sm" type="none"/>
          </a:ln>
        </p:spPr>
      </p:cxnSp>
      <p:cxnSp>
        <p:nvCxnSpPr>
          <p:cNvPr id="248" name="Google Shape;248;p25"/>
          <p:cNvCxnSpPr>
            <a:stCxn id="238" idx="3"/>
            <a:endCxn id="239" idx="0"/>
          </p:cNvCxnSpPr>
          <p:nvPr/>
        </p:nvCxnSpPr>
        <p:spPr>
          <a:xfrm flipH="1">
            <a:off x="762055" y="2447645"/>
            <a:ext cx="447900" cy="524100"/>
          </a:xfrm>
          <a:prstGeom prst="straightConnector1">
            <a:avLst/>
          </a:prstGeom>
          <a:noFill/>
          <a:ln cap="flat" cmpd="sng" w="9525">
            <a:solidFill>
              <a:srgbClr val="4A7DBA"/>
            </a:solidFill>
            <a:prstDash val="solid"/>
            <a:round/>
            <a:headEnd len="sm" w="sm" type="none"/>
            <a:tailEnd len="sm" w="sm" type="none"/>
          </a:ln>
        </p:spPr>
      </p:cxnSp>
      <p:cxnSp>
        <p:nvCxnSpPr>
          <p:cNvPr id="249" name="Google Shape;249;p25"/>
          <p:cNvCxnSpPr>
            <a:stCxn id="238" idx="5"/>
            <a:endCxn id="242" idx="0"/>
          </p:cNvCxnSpPr>
          <p:nvPr/>
        </p:nvCxnSpPr>
        <p:spPr>
          <a:xfrm>
            <a:off x="1533245" y="2447645"/>
            <a:ext cx="219300" cy="524100"/>
          </a:xfrm>
          <a:prstGeom prst="straightConnector1">
            <a:avLst/>
          </a:prstGeom>
          <a:noFill/>
          <a:ln cap="flat" cmpd="sng" w="9525">
            <a:solidFill>
              <a:srgbClr val="4A7DBA"/>
            </a:solidFill>
            <a:prstDash val="solid"/>
            <a:round/>
            <a:headEnd len="sm" w="sm" type="none"/>
            <a:tailEnd len="sm" w="sm" type="none"/>
          </a:ln>
        </p:spPr>
      </p:cxnSp>
      <p:cxnSp>
        <p:nvCxnSpPr>
          <p:cNvPr id="250" name="Google Shape;250;p25"/>
          <p:cNvCxnSpPr>
            <a:stCxn id="240" idx="4"/>
            <a:endCxn id="241" idx="0"/>
          </p:cNvCxnSpPr>
          <p:nvPr/>
        </p:nvCxnSpPr>
        <p:spPr>
          <a:xfrm flipH="1">
            <a:off x="2590800" y="2590800"/>
            <a:ext cx="228600" cy="381000"/>
          </a:xfrm>
          <a:prstGeom prst="straightConnector1">
            <a:avLst/>
          </a:prstGeom>
          <a:noFill/>
          <a:ln cap="flat" cmpd="sng" w="9525">
            <a:solidFill>
              <a:srgbClr val="4A7DBA"/>
            </a:solidFill>
            <a:prstDash val="solid"/>
            <a:round/>
            <a:headEnd len="sm" w="sm" type="none"/>
            <a:tailEnd len="sm" w="sm" type="none"/>
          </a:ln>
        </p:spPr>
      </p:cxnSp>
      <p:cxnSp>
        <p:nvCxnSpPr>
          <p:cNvPr id="251" name="Google Shape;251;p25"/>
          <p:cNvCxnSpPr>
            <a:endCxn id="243" idx="1"/>
          </p:cNvCxnSpPr>
          <p:nvPr/>
        </p:nvCxnSpPr>
        <p:spPr>
          <a:xfrm>
            <a:off x="2971855" y="2590855"/>
            <a:ext cx="295500" cy="447900"/>
          </a:xfrm>
          <a:prstGeom prst="straightConnector1">
            <a:avLst/>
          </a:prstGeom>
          <a:noFill/>
          <a:ln cap="flat" cmpd="sng" w="9525">
            <a:solidFill>
              <a:srgbClr val="4A7DBA"/>
            </a:solidFill>
            <a:prstDash val="solid"/>
            <a:round/>
            <a:headEnd len="sm" w="sm" type="none"/>
            <a:tailEnd len="sm" w="sm" type="none"/>
          </a:ln>
        </p:spPr>
      </p:cxnSp>
      <p:cxnSp>
        <p:nvCxnSpPr>
          <p:cNvPr id="252" name="Google Shape;252;p25"/>
          <p:cNvCxnSpPr>
            <a:stCxn id="241" idx="3"/>
            <a:endCxn id="244" idx="0"/>
          </p:cNvCxnSpPr>
          <p:nvPr/>
        </p:nvCxnSpPr>
        <p:spPr>
          <a:xfrm flipH="1">
            <a:off x="2209855" y="3362045"/>
            <a:ext cx="219300" cy="524100"/>
          </a:xfrm>
          <a:prstGeom prst="straightConnector1">
            <a:avLst/>
          </a:prstGeom>
          <a:noFill/>
          <a:ln cap="flat" cmpd="sng" w="9525">
            <a:solidFill>
              <a:srgbClr val="4A7DBA"/>
            </a:solidFill>
            <a:prstDash val="solid"/>
            <a:round/>
            <a:headEnd len="sm" w="sm" type="none"/>
            <a:tailEnd len="sm" w="sm" type="none"/>
          </a:ln>
        </p:spPr>
      </p:cxnSp>
      <p:cxnSp>
        <p:nvCxnSpPr>
          <p:cNvPr id="253" name="Google Shape;253;p25"/>
          <p:cNvCxnSpPr>
            <a:stCxn id="241" idx="4"/>
            <a:endCxn id="245" idx="1"/>
          </p:cNvCxnSpPr>
          <p:nvPr/>
        </p:nvCxnSpPr>
        <p:spPr>
          <a:xfrm>
            <a:off x="2590800" y="3429000"/>
            <a:ext cx="371700" cy="524100"/>
          </a:xfrm>
          <a:prstGeom prst="straightConnector1">
            <a:avLst/>
          </a:prstGeom>
          <a:noFill/>
          <a:ln cap="flat" cmpd="sng" w="9525">
            <a:solidFill>
              <a:srgbClr val="4A7DBA"/>
            </a:solidFill>
            <a:prstDash val="solid"/>
            <a:round/>
            <a:headEnd len="sm" w="sm" type="none"/>
            <a:tailEnd len="sm" w="sm" type="none"/>
          </a:ln>
        </p:spPr>
      </p:cxnSp>
      <p:sp>
        <p:nvSpPr>
          <p:cNvPr id="254" name="Google Shape;254;p25"/>
          <p:cNvSpPr/>
          <p:nvPr/>
        </p:nvSpPr>
        <p:spPr>
          <a:xfrm>
            <a:off x="6400800" y="1371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55" name="Google Shape;255;p25"/>
          <p:cNvSpPr/>
          <p:nvPr/>
        </p:nvSpPr>
        <p:spPr>
          <a:xfrm>
            <a:off x="5715000" y="2133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56" name="Google Shape;256;p25"/>
          <p:cNvSpPr/>
          <p:nvPr/>
        </p:nvSpPr>
        <p:spPr>
          <a:xfrm>
            <a:off x="7162800" y="2133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57" name="Google Shape;257;p25"/>
          <p:cNvSpPr/>
          <p:nvPr/>
        </p:nvSpPr>
        <p:spPr>
          <a:xfrm>
            <a:off x="4953000" y="30480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58" name="Google Shape;258;p25"/>
          <p:cNvSpPr/>
          <p:nvPr/>
        </p:nvSpPr>
        <p:spPr>
          <a:xfrm>
            <a:off x="6096000" y="30480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59" name="Google Shape;259;p25"/>
          <p:cNvSpPr/>
          <p:nvPr/>
        </p:nvSpPr>
        <p:spPr>
          <a:xfrm>
            <a:off x="6934200" y="30480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260" name="Google Shape;260;p25"/>
          <p:cNvCxnSpPr>
            <a:stCxn id="254" idx="3"/>
            <a:endCxn id="255" idx="7"/>
          </p:cNvCxnSpPr>
          <p:nvPr/>
        </p:nvCxnSpPr>
        <p:spPr>
          <a:xfrm flipH="1">
            <a:off x="6105355" y="1761845"/>
            <a:ext cx="362400" cy="438600"/>
          </a:xfrm>
          <a:prstGeom prst="straightConnector1">
            <a:avLst/>
          </a:prstGeom>
          <a:noFill/>
          <a:ln cap="flat" cmpd="sng" w="9525">
            <a:solidFill>
              <a:srgbClr val="4A7DBA"/>
            </a:solidFill>
            <a:prstDash val="solid"/>
            <a:round/>
            <a:headEnd len="sm" w="sm" type="none"/>
            <a:tailEnd len="sm" w="sm" type="none"/>
          </a:ln>
        </p:spPr>
      </p:cxnSp>
      <p:cxnSp>
        <p:nvCxnSpPr>
          <p:cNvPr id="261" name="Google Shape;261;p25"/>
          <p:cNvCxnSpPr>
            <a:endCxn id="256" idx="1"/>
          </p:cNvCxnSpPr>
          <p:nvPr/>
        </p:nvCxnSpPr>
        <p:spPr>
          <a:xfrm>
            <a:off x="6781855" y="1828855"/>
            <a:ext cx="447900" cy="371700"/>
          </a:xfrm>
          <a:prstGeom prst="straightConnector1">
            <a:avLst/>
          </a:prstGeom>
          <a:noFill/>
          <a:ln cap="flat" cmpd="sng" w="9525">
            <a:solidFill>
              <a:srgbClr val="4A7DBA"/>
            </a:solidFill>
            <a:prstDash val="solid"/>
            <a:round/>
            <a:headEnd len="sm" w="sm" type="none"/>
            <a:tailEnd len="sm" w="sm" type="none"/>
          </a:ln>
        </p:spPr>
      </p:cxnSp>
      <p:cxnSp>
        <p:nvCxnSpPr>
          <p:cNvPr id="262" name="Google Shape;262;p25"/>
          <p:cNvCxnSpPr>
            <a:stCxn id="255" idx="3"/>
          </p:cNvCxnSpPr>
          <p:nvPr/>
        </p:nvCxnSpPr>
        <p:spPr>
          <a:xfrm flipH="1">
            <a:off x="5410255" y="2523845"/>
            <a:ext cx="371700" cy="600300"/>
          </a:xfrm>
          <a:prstGeom prst="straightConnector1">
            <a:avLst/>
          </a:prstGeom>
          <a:noFill/>
          <a:ln cap="flat" cmpd="sng" w="9525">
            <a:solidFill>
              <a:srgbClr val="4A7DBA"/>
            </a:solidFill>
            <a:prstDash val="solid"/>
            <a:round/>
            <a:headEnd len="sm" w="sm" type="none"/>
            <a:tailEnd len="sm" w="sm" type="none"/>
          </a:ln>
        </p:spPr>
      </p:cxnSp>
      <p:cxnSp>
        <p:nvCxnSpPr>
          <p:cNvPr id="263" name="Google Shape;263;p25"/>
          <p:cNvCxnSpPr>
            <a:stCxn id="255" idx="4"/>
            <a:endCxn id="258" idx="1"/>
          </p:cNvCxnSpPr>
          <p:nvPr/>
        </p:nvCxnSpPr>
        <p:spPr>
          <a:xfrm>
            <a:off x="5943600" y="2590800"/>
            <a:ext cx="219300" cy="524100"/>
          </a:xfrm>
          <a:prstGeom prst="straightConnector1">
            <a:avLst/>
          </a:prstGeom>
          <a:noFill/>
          <a:ln cap="flat" cmpd="sng" w="9525">
            <a:solidFill>
              <a:srgbClr val="4A7DBA"/>
            </a:solidFill>
            <a:prstDash val="solid"/>
            <a:round/>
            <a:headEnd len="sm" w="sm" type="none"/>
            <a:tailEnd len="sm" w="sm" type="none"/>
          </a:ln>
        </p:spPr>
      </p:cxnSp>
      <p:cxnSp>
        <p:nvCxnSpPr>
          <p:cNvPr id="264" name="Google Shape;264;p25"/>
          <p:cNvCxnSpPr>
            <a:endCxn id="259" idx="1"/>
          </p:cNvCxnSpPr>
          <p:nvPr/>
        </p:nvCxnSpPr>
        <p:spPr>
          <a:xfrm flipH="1">
            <a:off x="7001155" y="2590855"/>
            <a:ext cx="314100" cy="524100"/>
          </a:xfrm>
          <a:prstGeom prst="straightConnector1">
            <a:avLst/>
          </a:prstGeom>
          <a:noFill/>
          <a:ln cap="flat" cmpd="sng" w="9525">
            <a:solidFill>
              <a:srgbClr val="4A7DBA"/>
            </a:solidFill>
            <a:prstDash val="solid"/>
            <a:round/>
            <a:headEnd len="sm" w="sm" type="none"/>
            <a:tailEnd len="sm" w="sm" type="none"/>
          </a:ln>
        </p:spPr>
      </p:cxnSp>
      <p:sp>
        <p:nvSpPr>
          <p:cNvPr id="265" name="Google Shape;265;p25"/>
          <p:cNvSpPr/>
          <p:nvPr/>
        </p:nvSpPr>
        <p:spPr>
          <a:xfrm>
            <a:off x="7848600" y="30480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6" name="Google Shape;266;p25"/>
          <p:cNvSpPr/>
          <p:nvPr/>
        </p:nvSpPr>
        <p:spPr>
          <a:xfrm>
            <a:off x="4419600" y="38862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7" name="Google Shape;267;p25"/>
          <p:cNvSpPr/>
          <p:nvPr/>
        </p:nvSpPr>
        <p:spPr>
          <a:xfrm>
            <a:off x="5486400" y="3962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268" name="Google Shape;268;p25"/>
          <p:cNvCxnSpPr>
            <a:stCxn id="256" idx="5"/>
            <a:endCxn id="265" idx="0"/>
          </p:cNvCxnSpPr>
          <p:nvPr/>
        </p:nvCxnSpPr>
        <p:spPr>
          <a:xfrm>
            <a:off x="7553045" y="2523845"/>
            <a:ext cx="524100" cy="524100"/>
          </a:xfrm>
          <a:prstGeom prst="straightConnector1">
            <a:avLst/>
          </a:prstGeom>
          <a:noFill/>
          <a:ln cap="flat" cmpd="sng" w="9525">
            <a:solidFill>
              <a:srgbClr val="4A7DBA"/>
            </a:solidFill>
            <a:prstDash val="solid"/>
            <a:round/>
            <a:headEnd len="sm" w="sm" type="none"/>
            <a:tailEnd len="sm" w="sm" type="none"/>
          </a:ln>
        </p:spPr>
      </p:cxnSp>
      <p:cxnSp>
        <p:nvCxnSpPr>
          <p:cNvPr id="269" name="Google Shape;269;p25"/>
          <p:cNvCxnSpPr>
            <a:stCxn id="257" idx="3"/>
          </p:cNvCxnSpPr>
          <p:nvPr/>
        </p:nvCxnSpPr>
        <p:spPr>
          <a:xfrm flipH="1">
            <a:off x="4648255" y="3438245"/>
            <a:ext cx="371700" cy="600300"/>
          </a:xfrm>
          <a:prstGeom prst="straightConnector1">
            <a:avLst/>
          </a:prstGeom>
          <a:noFill/>
          <a:ln cap="flat" cmpd="sng" w="9525">
            <a:solidFill>
              <a:srgbClr val="4A7DBA"/>
            </a:solidFill>
            <a:prstDash val="solid"/>
            <a:round/>
            <a:headEnd len="sm" w="sm" type="none"/>
            <a:tailEnd len="sm" w="sm" type="none"/>
          </a:ln>
        </p:spPr>
      </p:cxnSp>
      <p:cxnSp>
        <p:nvCxnSpPr>
          <p:cNvPr id="270" name="Google Shape;270;p25"/>
          <p:cNvCxnSpPr>
            <a:stCxn id="257" idx="5"/>
            <a:endCxn id="267" idx="0"/>
          </p:cNvCxnSpPr>
          <p:nvPr/>
        </p:nvCxnSpPr>
        <p:spPr>
          <a:xfrm>
            <a:off x="5343245" y="3438245"/>
            <a:ext cx="371700" cy="524100"/>
          </a:xfrm>
          <a:prstGeom prst="straightConnector1">
            <a:avLst/>
          </a:prstGeom>
          <a:noFill/>
          <a:ln cap="flat" cmpd="sng" w="9525">
            <a:solidFill>
              <a:srgbClr val="4A7DBA"/>
            </a:solidFill>
            <a:prstDash val="solid"/>
            <a:round/>
            <a:headEnd len="sm" w="sm" type="none"/>
            <a:tailEnd len="sm" w="sm"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Representations of binary tree</a:t>
            </a:r>
            <a:endParaRPr/>
          </a:p>
        </p:txBody>
      </p:sp>
      <p:sp>
        <p:nvSpPr>
          <p:cNvPr id="276" name="Google Shape;276;p2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None/>
            </a:pPr>
            <a:r>
              <a:rPr lang="en-US"/>
              <a:t>1 Array Representation</a:t>
            </a:r>
            <a:endParaRPr/>
          </a:p>
          <a:p>
            <a:pPr indent="-342900" lvl="0" marL="342900" rtl="0" algn="l">
              <a:spcBef>
                <a:spcPts val="640"/>
              </a:spcBef>
              <a:spcAft>
                <a:spcPts val="0"/>
              </a:spcAft>
              <a:buClr>
                <a:schemeClr val="dk1"/>
              </a:buClr>
              <a:buSzPts val="3200"/>
              <a:buNone/>
            </a:pPr>
            <a:r>
              <a:rPr lang="en-US"/>
              <a:t>2 Linked Representation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27"/>
          <p:cNvSpPr txBox="1"/>
          <p:nvPr>
            <p:ph type="title"/>
          </p:nvPr>
        </p:nvSpPr>
        <p:spPr>
          <a:xfrm>
            <a:off x="457200" y="274638"/>
            <a:ext cx="8229600" cy="7159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Binary search Tree</a:t>
            </a:r>
            <a:endParaRPr/>
          </a:p>
        </p:txBody>
      </p:sp>
      <p:sp>
        <p:nvSpPr>
          <p:cNvPr id="282" name="Google Shape;282;p27"/>
          <p:cNvSpPr txBox="1"/>
          <p:nvPr>
            <p:ph idx="1" type="body"/>
          </p:nvPr>
        </p:nvSpPr>
        <p:spPr>
          <a:xfrm>
            <a:off x="457200" y="1066800"/>
            <a:ext cx="8229600" cy="50593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None/>
            </a:pPr>
            <a:r>
              <a:rPr lang="en-US"/>
              <a:t>A binary tree T is termed as binary search tree if each node n of T satisfies the following property</a:t>
            </a:r>
            <a:endParaRPr/>
          </a:p>
          <a:p>
            <a:pPr indent="-342900" lvl="0" marL="342900" rtl="0" algn="l">
              <a:spcBef>
                <a:spcPts val="640"/>
              </a:spcBef>
              <a:spcAft>
                <a:spcPts val="0"/>
              </a:spcAft>
              <a:buClr>
                <a:schemeClr val="dk1"/>
              </a:buClr>
              <a:buSzPts val="3200"/>
              <a:buNone/>
            </a:pPr>
            <a:r>
              <a:rPr lang="en-US"/>
              <a:t> 🡪 The value at n is greater than every value in the left sub tree and less than every value in the right sub tree.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28"/>
          <p:cNvSpPr txBox="1"/>
          <p:nvPr>
            <p:ph idx="1" type="body"/>
          </p:nvPr>
        </p:nvSpPr>
        <p:spPr>
          <a:xfrm>
            <a:off x="457200" y="533400"/>
            <a:ext cx="8229600" cy="5943600"/>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chemeClr val="dk1"/>
              </a:buClr>
              <a:buSzPts val="3200"/>
              <a:buNone/>
            </a:pPr>
            <a:r>
              <a:rPr lang="en-US"/>
              <a:t>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rPr lang="en-US"/>
              <a:t>				</a:t>
            </a:r>
            <a:endParaRPr/>
          </a:p>
          <a:p>
            <a:pPr indent="-342900" lvl="0" marL="342900" rtl="0" algn="l">
              <a:spcBef>
                <a:spcPts val="640"/>
              </a:spcBef>
              <a:spcAft>
                <a:spcPts val="0"/>
              </a:spcAft>
              <a:buClr>
                <a:schemeClr val="dk1"/>
              </a:buClr>
              <a:buSzPts val="3200"/>
              <a:buNone/>
            </a:pPr>
            <a:r>
              <a:rPr lang="en-US"/>
              <a:t>				Binary Search Tree</a:t>
            </a:r>
            <a:endParaRPr/>
          </a:p>
        </p:txBody>
      </p:sp>
      <p:sp>
        <p:nvSpPr>
          <p:cNvPr id="288" name="Google Shape;288;p28"/>
          <p:cNvSpPr/>
          <p:nvPr/>
        </p:nvSpPr>
        <p:spPr>
          <a:xfrm>
            <a:off x="4114800" y="762000"/>
            <a:ext cx="6096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65</a:t>
            </a:r>
            <a:endParaRPr b="0" i="0" sz="1800" u="none" cap="none" strike="noStrike">
              <a:solidFill>
                <a:schemeClr val="lt1"/>
              </a:solidFill>
              <a:latin typeface="Calibri"/>
              <a:ea typeface="Calibri"/>
              <a:cs typeface="Calibri"/>
              <a:sym typeface="Calibri"/>
            </a:endParaRPr>
          </a:p>
        </p:txBody>
      </p:sp>
      <p:sp>
        <p:nvSpPr>
          <p:cNvPr id="289" name="Google Shape;289;p28"/>
          <p:cNvSpPr/>
          <p:nvPr/>
        </p:nvSpPr>
        <p:spPr>
          <a:xfrm>
            <a:off x="2971800" y="1600200"/>
            <a:ext cx="6096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19</a:t>
            </a:r>
            <a:endParaRPr b="0" i="0" sz="1800" u="none" cap="none" strike="noStrike">
              <a:solidFill>
                <a:schemeClr val="lt1"/>
              </a:solidFill>
              <a:latin typeface="Calibri"/>
              <a:ea typeface="Calibri"/>
              <a:cs typeface="Calibri"/>
              <a:sym typeface="Calibri"/>
            </a:endParaRPr>
          </a:p>
        </p:txBody>
      </p:sp>
      <p:sp>
        <p:nvSpPr>
          <p:cNvPr id="290" name="Google Shape;290;p28"/>
          <p:cNvSpPr/>
          <p:nvPr/>
        </p:nvSpPr>
        <p:spPr>
          <a:xfrm>
            <a:off x="4876800" y="2743200"/>
            <a:ext cx="6096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69</a:t>
            </a:r>
            <a:endParaRPr b="0" i="0" sz="1800" u="none" cap="none" strike="noStrike">
              <a:solidFill>
                <a:schemeClr val="lt1"/>
              </a:solidFill>
              <a:latin typeface="Calibri"/>
              <a:ea typeface="Calibri"/>
              <a:cs typeface="Calibri"/>
              <a:sym typeface="Calibri"/>
            </a:endParaRPr>
          </a:p>
        </p:txBody>
      </p:sp>
      <p:sp>
        <p:nvSpPr>
          <p:cNvPr id="291" name="Google Shape;291;p28"/>
          <p:cNvSpPr/>
          <p:nvPr/>
        </p:nvSpPr>
        <p:spPr>
          <a:xfrm>
            <a:off x="5410200" y="1600200"/>
            <a:ext cx="6096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74</a:t>
            </a:r>
            <a:endParaRPr b="0" i="0" sz="1800" u="none" cap="none" strike="noStrike">
              <a:solidFill>
                <a:schemeClr val="lt1"/>
              </a:solidFill>
              <a:latin typeface="Calibri"/>
              <a:ea typeface="Calibri"/>
              <a:cs typeface="Calibri"/>
              <a:sym typeface="Calibri"/>
            </a:endParaRPr>
          </a:p>
        </p:txBody>
      </p:sp>
      <p:sp>
        <p:nvSpPr>
          <p:cNvPr id="292" name="Google Shape;292;p28"/>
          <p:cNvSpPr/>
          <p:nvPr/>
        </p:nvSpPr>
        <p:spPr>
          <a:xfrm>
            <a:off x="4191000" y="5105400"/>
            <a:ext cx="6096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54</a:t>
            </a:r>
            <a:endParaRPr b="0" i="0" sz="1800" u="none" cap="none" strike="noStrike">
              <a:solidFill>
                <a:schemeClr val="lt1"/>
              </a:solidFill>
              <a:latin typeface="Calibri"/>
              <a:ea typeface="Calibri"/>
              <a:cs typeface="Calibri"/>
              <a:sym typeface="Calibri"/>
            </a:endParaRPr>
          </a:p>
        </p:txBody>
      </p:sp>
      <p:sp>
        <p:nvSpPr>
          <p:cNvPr id="293" name="Google Shape;293;p28"/>
          <p:cNvSpPr/>
          <p:nvPr/>
        </p:nvSpPr>
        <p:spPr>
          <a:xfrm>
            <a:off x="2133600" y="2743200"/>
            <a:ext cx="6096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15</a:t>
            </a:r>
            <a:endParaRPr b="0" i="0" sz="1800" u="none" cap="none" strike="noStrike">
              <a:solidFill>
                <a:schemeClr val="lt1"/>
              </a:solidFill>
              <a:latin typeface="Calibri"/>
              <a:ea typeface="Calibri"/>
              <a:cs typeface="Calibri"/>
              <a:sym typeface="Calibri"/>
            </a:endParaRPr>
          </a:p>
        </p:txBody>
      </p:sp>
      <p:sp>
        <p:nvSpPr>
          <p:cNvPr id="294" name="Google Shape;294;p28"/>
          <p:cNvSpPr/>
          <p:nvPr/>
        </p:nvSpPr>
        <p:spPr>
          <a:xfrm>
            <a:off x="3733800" y="2743200"/>
            <a:ext cx="6858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28</a:t>
            </a:r>
            <a:endParaRPr b="0" i="0" sz="1800" u="none" cap="none" strike="noStrike">
              <a:solidFill>
                <a:schemeClr val="lt1"/>
              </a:solidFill>
              <a:latin typeface="Calibri"/>
              <a:ea typeface="Calibri"/>
              <a:cs typeface="Calibri"/>
              <a:sym typeface="Calibri"/>
            </a:endParaRPr>
          </a:p>
        </p:txBody>
      </p:sp>
      <p:sp>
        <p:nvSpPr>
          <p:cNvPr id="295" name="Google Shape;295;p28"/>
          <p:cNvSpPr/>
          <p:nvPr/>
        </p:nvSpPr>
        <p:spPr>
          <a:xfrm>
            <a:off x="3048000" y="3962400"/>
            <a:ext cx="6096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25</a:t>
            </a:r>
            <a:endParaRPr b="0" i="0" sz="1800" u="none" cap="none" strike="noStrike">
              <a:solidFill>
                <a:schemeClr val="lt1"/>
              </a:solidFill>
              <a:latin typeface="Calibri"/>
              <a:ea typeface="Calibri"/>
              <a:cs typeface="Calibri"/>
              <a:sym typeface="Calibri"/>
            </a:endParaRPr>
          </a:p>
        </p:txBody>
      </p:sp>
      <p:sp>
        <p:nvSpPr>
          <p:cNvPr id="296" name="Google Shape;296;p28"/>
          <p:cNvSpPr/>
          <p:nvPr/>
        </p:nvSpPr>
        <p:spPr>
          <a:xfrm>
            <a:off x="4724400" y="3962400"/>
            <a:ext cx="6096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57</a:t>
            </a:r>
            <a:endParaRPr b="0" i="0" sz="1800" u="none" cap="none" strike="noStrike">
              <a:solidFill>
                <a:schemeClr val="lt1"/>
              </a:solidFill>
              <a:latin typeface="Calibri"/>
              <a:ea typeface="Calibri"/>
              <a:cs typeface="Calibri"/>
              <a:sym typeface="Calibri"/>
            </a:endParaRPr>
          </a:p>
        </p:txBody>
      </p:sp>
      <p:sp>
        <p:nvSpPr>
          <p:cNvPr id="297" name="Google Shape;297;p28"/>
          <p:cNvSpPr/>
          <p:nvPr/>
        </p:nvSpPr>
        <p:spPr>
          <a:xfrm>
            <a:off x="6019800" y="2667000"/>
            <a:ext cx="6096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88</a:t>
            </a:r>
            <a:endParaRPr b="0" i="0" sz="1800" u="none" cap="none" strike="noStrike">
              <a:solidFill>
                <a:schemeClr val="lt1"/>
              </a:solidFill>
              <a:latin typeface="Calibri"/>
              <a:ea typeface="Calibri"/>
              <a:cs typeface="Calibri"/>
              <a:sym typeface="Calibri"/>
            </a:endParaRPr>
          </a:p>
        </p:txBody>
      </p:sp>
      <p:sp>
        <p:nvSpPr>
          <p:cNvPr id="298" name="Google Shape;298;p28"/>
          <p:cNvSpPr/>
          <p:nvPr/>
        </p:nvSpPr>
        <p:spPr>
          <a:xfrm>
            <a:off x="5715000" y="3886200"/>
            <a:ext cx="6858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81</a:t>
            </a:r>
            <a:endParaRPr b="0" i="0" sz="1800" u="none" cap="none" strike="noStrike">
              <a:solidFill>
                <a:schemeClr val="lt1"/>
              </a:solidFill>
              <a:latin typeface="Calibri"/>
              <a:ea typeface="Calibri"/>
              <a:cs typeface="Calibri"/>
              <a:sym typeface="Calibri"/>
            </a:endParaRPr>
          </a:p>
        </p:txBody>
      </p:sp>
      <p:cxnSp>
        <p:nvCxnSpPr>
          <p:cNvPr id="299" name="Google Shape;299;p28"/>
          <p:cNvCxnSpPr>
            <a:stCxn id="288" idx="3"/>
            <a:endCxn id="289" idx="7"/>
          </p:cNvCxnSpPr>
          <p:nvPr/>
        </p:nvCxnSpPr>
        <p:spPr>
          <a:xfrm flipH="1">
            <a:off x="3492174" y="1152245"/>
            <a:ext cx="711900" cy="514800"/>
          </a:xfrm>
          <a:prstGeom prst="straightConnector1">
            <a:avLst/>
          </a:prstGeom>
          <a:noFill/>
          <a:ln cap="flat" cmpd="sng" w="9525">
            <a:solidFill>
              <a:srgbClr val="4A7DBA"/>
            </a:solidFill>
            <a:prstDash val="solid"/>
            <a:round/>
            <a:headEnd len="sm" w="sm" type="none"/>
            <a:tailEnd len="sm" w="sm" type="none"/>
          </a:ln>
        </p:spPr>
      </p:cxnSp>
      <p:cxnSp>
        <p:nvCxnSpPr>
          <p:cNvPr id="300" name="Google Shape;300;p28"/>
          <p:cNvCxnSpPr>
            <a:stCxn id="288" idx="5"/>
            <a:endCxn id="291" idx="2"/>
          </p:cNvCxnSpPr>
          <p:nvPr/>
        </p:nvCxnSpPr>
        <p:spPr>
          <a:xfrm>
            <a:off x="4635126" y="1152245"/>
            <a:ext cx="775200" cy="676500"/>
          </a:xfrm>
          <a:prstGeom prst="straightConnector1">
            <a:avLst/>
          </a:prstGeom>
          <a:noFill/>
          <a:ln cap="flat" cmpd="sng" w="9525">
            <a:solidFill>
              <a:srgbClr val="4A7DBA"/>
            </a:solidFill>
            <a:prstDash val="solid"/>
            <a:round/>
            <a:headEnd len="sm" w="sm" type="none"/>
            <a:tailEnd len="sm" w="sm" type="none"/>
          </a:ln>
        </p:spPr>
      </p:cxnSp>
      <p:cxnSp>
        <p:nvCxnSpPr>
          <p:cNvPr id="301" name="Google Shape;301;p28"/>
          <p:cNvCxnSpPr>
            <a:stCxn id="289" idx="3"/>
            <a:endCxn id="293" idx="7"/>
          </p:cNvCxnSpPr>
          <p:nvPr/>
        </p:nvCxnSpPr>
        <p:spPr>
          <a:xfrm flipH="1">
            <a:off x="2653974" y="1990445"/>
            <a:ext cx="407100" cy="819600"/>
          </a:xfrm>
          <a:prstGeom prst="straightConnector1">
            <a:avLst/>
          </a:prstGeom>
          <a:noFill/>
          <a:ln cap="flat" cmpd="sng" w="9525">
            <a:solidFill>
              <a:srgbClr val="4A7DBA"/>
            </a:solidFill>
            <a:prstDash val="solid"/>
            <a:round/>
            <a:headEnd len="sm" w="sm" type="none"/>
            <a:tailEnd len="sm" w="sm" type="none"/>
          </a:ln>
        </p:spPr>
      </p:cxnSp>
      <p:cxnSp>
        <p:nvCxnSpPr>
          <p:cNvPr id="302" name="Google Shape;302;p28"/>
          <p:cNvCxnSpPr>
            <a:stCxn id="289" idx="5"/>
            <a:endCxn id="294" idx="1"/>
          </p:cNvCxnSpPr>
          <p:nvPr/>
        </p:nvCxnSpPr>
        <p:spPr>
          <a:xfrm>
            <a:off x="3492126" y="1990445"/>
            <a:ext cx="342000" cy="819600"/>
          </a:xfrm>
          <a:prstGeom prst="straightConnector1">
            <a:avLst/>
          </a:prstGeom>
          <a:noFill/>
          <a:ln cap="flat" cmpd="sng" w="9525">
            <a:solidFill>
              <a:srgbClr val="4A7DBA"/>
            </a:solidFill>
            <a:prstDash val="solid"/>
            <a:round/>
            <a:headEnd len="sm" w="sm" type="none"/>
            <a:tailEnd len="sm" w="sm" type="none"/>
          </a:ln>
        </p:spPr>
      </p:cxnSp>
      <p:cxnSp>
        <p:nvCxnSpPr>
          <p:cNvPr id="303" name="Google Shape;303;p28"/>
          <p:cNvCxnSpPr>
            <a:stCxn id="291" idx="3"/>
            <a:endCxn id="290" idx="0"/>
          </p:cNvCxnSpPr>
          <p:nvPr/>
        </p:nvCxnSpPr>
        <p:spPr>
          <a:xfrm flipH="1">
            <a:off x="5181474" y="1990445"/>
            <a:ext cx="318000" cy="752700"/>
          </a:xfrm>
          <a:prstGeom prst="straightConnector1">
            <a:avLst/>
          </a:prstGeom>
          <a:noFill/>
          <a:ln cap="flat" cmpd="sng" w="9525">
            <a:solidFill>
              <a:srgbClr val="4A7DBA"/>
            </a:solidFill>
            <a:prstDash val="solid"/>
            <a:round/>
            <a:headEnd len="sm" w="sm" type="none"/>
            <a:tailEnd len="sm" w="sm" type="none"/>
          </a:ln>
        </p:spPr>
      </p:cxnSp>
      <p:cxnSp>
        <p:nvCxnSpPr>
          <p:cNvPr id="304" name="Google Shape;304;p28"/>
          <p:cNvCxnSpPr>
            <a:stCxn id="291" idx="5"/>
            <a:endCxn id="297" idx="0"/>
          </p:cNvCxnSpPr>
          <p:nvPr/>
        </p:nvCxnSpPr>
        <p:spPr>
          <a:xfrm>
            <a:off x="5930526" y="1990445"/>
            <a:ext cx="394200" cy="676500"/>
          </a:xfrm>
          <a:prstGeom prst="straightConnector1">
            <a:avLst/>
          </a:prstGeom>
          <a:noFill/>
          <a:ln cap="flat" cmpd="sng" w="9525">
            <a:solidFill>
              <a:srgbClr val="4A7DBA"/>
            </a:solidFill>
            <a:prstDash val="solid"/>
            <a:round/>
            <a:headEnd len="sm" w="sm" type="none"/>
            <a:tailEnd len="sm" w="sm" type="none"/>
          </a:ln>
        </p:spPr>
      </p:cxnSp>
      <p:cxnSp>
        <p:nvCxnSpPr>
          <p:cNvPr id="305" name="Google Shape;305;p28"/>
          <p:cNvCxnSpPr>
            <a:stCxn id="294" idx="3"/>
            <a:endCxn id="295" idx="7"/>
          </p:cNvCxnSpPr>
          <p:nvPr/>
        </p:nvCxnSpPr>
        <p:spPr>
          <a:xfrm flipH="1">
            <a:off x="3568433" y="3133445"/>
            <a:ext cx="265800" cy="895800"/>
          </a:xfrm>
          <a:prstGeom prst="straightConnector1">
            <a:avLst/>
          </a:prstGeom>
          <a:noFill/>
          <a:ln cap="flat" cmpd="sng" w="9525">
            <a:solidFill>
              <a:srgbClr val="4A7DBA"/>
            </a:solidFill>
            <a:prstDash val="solid"/>
            <a:round/>
            <a:headEnd len="sm" w="sm" type="none"/>
            <a:tailEnd len="sm" w="sm" type="none"/>
          </a:ln>
        </p:spPr>
      </p:cxnSp>
      <p:cxnSp>
        <p:nvCxnSpPr>
          <p:cNvPr id="306" name="Google Shape;306;p28"/>
          <p:cNvCxnSpPr>
            <a:stCxn id="294" idx="5"/>
            <a:endCxn id="296" idx="1"/>
          </p:cNvCxnSpPr>
          <p:nvPr/>
        </p:nvCxnSpPr>
        <p:spPr>
          <a:xfrm>
            <a:off x="4319167" y="3133445"/>
            <a:ext cx="494400" cy="895800"/>
          </a:xfrm>
          <a:prstGeom prst="straightConnector1">
            <a:avLst/>
          </a:prstGeom>
          <a:noFill/>
          <a:ln cap="flat" cmpd="sng" w="9525">
            <a:solidFill>
              <a:srgbClr val="4A7DBA"/>
            </a:solidFill>
            <a:prstDash val="solid"/>
            <a:round/>
            <a:headEnd len="sm" w="sm" type="none"/>
            <a:tailEnd len="sm" w="sm" type="none"/>
          </a:ln>
        </p:spPr>
      </p:cxnSp>
      <p:cxnSp>
        <p:nvCxnSpPr>
          <p:cNvPr id="307" name="Google Shape;307;p28"/>
          <p:cNvCxnSpPr>
            <a:stCxn id="296" idx="3"/>
            <a:endCxn id="292" idx="0"/>
          </p:cNvCxnSpPr>
          <p:nvPr/>
        </p:nvCxnSpPr>
        <p:spPr>
          <a:xfrm flipH="1">
            <a:off x="4495674" y="4352645"/>
            <a:ext cx="318000" cy="752700"/>
          </a:xfrm>
          <a:prstGeom prst="straightConnector1">
            <a:avLst/>
          </a:prstGeom>
          <a:noFill/>
          <a:ln cap="flat" cmpd="sng" w="9525">
            <a:solidFill>
              <a:srgbClr val="4A7DBA"/>
            </a:solidFill>
            <a:prstDash val="solid"/>
            <a:round/>
            <a:headEnd len="sm" w="sm" type="none"/>
            <a:tailEnd len="sm" w="sm" type="none"/>
          </a:ln>
        </p:spPr>
      </p:cxnSp>
      <p:cxnSp>
        <p:nvCxnSpPr>
          <p:cNvPr id="308" name="Google Shape;308;p28"/>
          <p:cNvCxnSpPr>
            <a:stCxn id="297" idx="3"/>
            <a:endCxn id="298" idx="1"/>
          </p:cNvCxnSpPr>
          <p:nvPr/>
        </p:nvCxnSpPr>
        <p:spPr>
          <a:xfrm flipH="1">
            <a:off x="5815374" y="3057245"/>
            <a:ext cx="293700" cy="895800"/>
          </a:xfrm>
          <a:prstGeom prst="straightConnector1">
            <a:avLst/>
          </a:prstGeom>
          <a:noFill/>
          <a:ln cap="flat" cmpd="sng" w="9525">
            <a:solidFill>
              <a:srgbClr val="4A7DBA"/>
            </a:solidFill>
            <a:prstDash val="solid"/>
            <a:round/>
            <a:headEnd len="sm" w="sm" type="none"/>
            <a:tailEnd len="sm" w="sm" type="non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Operations on Binary search tree</a:t>
            </a:r>
            <a:endParaRPr/>
          </a:p>
        </p:txBody>
      </p:sp>
      <p:sp>
        <p:nvSpPr>
          <p:cNvPr id="314" name="Google Shape;314;p29"/>
          <p:cNvSpPr txBox="1"/>
          <p:nvPr>
            <p:ph idx="1" type="body"/>
          </p:nvPr>
        </p:nvSpPr>
        <p:spPr>
          <a:xfrm>
            <a:off x="457200" y="1371600"/>
            <a:ext cx="8229600" cy="47545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None/>
            </a:pPr>
            <a:r>
              <a:rPr lang="en-US"/>
              <a:t>1 Searching </a:t>
            </a:r>
            <a:endParaRPr/>
          </a:p>
          <a:p>
            <a:pPr indent="-342900" lvl="0" marL="342900" rtl="0" algn="l">
              <a:spcBef>
                <a:spcPts val="640"/>
              </a:spcBef>
              <a:spcAft>
                <a:spcPts val="0"/>
              </a:spcAft>
              <a:buClr>
                <a:schemeClr val="dk1"/>
              </a:buClr>
              <a:buSzPts val="3200"/>
              <a:buNone/>
            </a:pPr>
            <a:r>
              <a:rPr lang="en-US"/>
              <a:t>2 Traversing</a:t>
            </a:r>
            <a:endParaRPr/>
          </a:p>
          <a:p>
            <a:pPr indent="-342900" lvl="0" marL="342900" rtl="0" algn="l">
              <a:spcBef>
                <a:spcPts val="640"/>
              </a:spcBef>
              <a:spcAft>
                <a:spcPts val="0"/>
              </a:spcAft>
              <a:buClr>
                <a:schemeClr val="dk1"/>
              </a:buClr>
              <a:buSzPts val="3200"/>
              <a:buNone/>
            </a:pPr>
            <a:r>
              <a:rPr lang="en-US"/>
              <a:t>3 Insertion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0"/>
          <p:cNvSpPr txBox="1"/>
          <p:nvPr>
            <p:ph type="title"/>
          </p:nvPr>
        </p:nvSpPr>
        <p:spPr>
          <a:xfrm>
            <a:off x="457200" y="274638"/>
            <a:ext cx="8229600"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Searching </a:t>
            </a:r>
            <a:endParaRPr/>
          </a:p>
        </p:txBody>
      </p:sp>
      <p:sp>
        <p:nvSpPr>
          <p:cNvPr id="320" name="Google Shape;320;p30"/>
          <p:cNvSpPr txBox="1"/>
          <p:nvPr>
            <p:ph idx="1" type="body"/>
          </p:nvPr>
        </p:nvSpPr>
        <p:spPr>
          <a:xfrm>
            <a:off x="457200" y="1143000"/>
            <a:ext cx="8229600" cy="49831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None/>
            </a:pPr>
            <a:r>
              <a:rPr lang="en-US"/>
              <a:t>1 Searching data in a binary search tree is much faster than searching data in arrays or linked list.</a:t>
            </a:r>
            <a:endParaRPr/>
          </a:p>
          <a:p>
            <a:pPr indent="-342900" lvl="0" marL="342900" rtl="0" algn="l">
              <a:spcBef>
                <a:spcPts val="640"/>
              </a:spcBef>
              <a:spcAft>
                <a:spcPts val="0"/>
              </a:spcAft>
              <a:buClr>
                <a:schemeClr val="dk1"/>
              </a:buClr>
              <a:buSzPts val="3200"/>
              <a:buNone/>
            </a:pPr>
            <a:r>
              <a:rPr lang="en-US"/>
              <a:t>2 suppose in a binary search tree to search an item we start from root node</a:t>
            </a:r>
            <a:endParaRPr/>
          </a:p>
          <a:p>
            <a:pPr indent="-342900" lvl="0" marL="342900" rtl="0" algn="l">
              <a:spcBef>
                <a:spcPts val="640"/>
              </a:spcBef>
              <a:spcAft>
                <a:spcPts val="0"/>
              </a:spcAft>
              <a:buClr>
                <a:schemeClr val="dk1"/>
              </a:buClr>
              <a:buSzPts val="3200"/>
              <a:buNone/>
            </a:pPr>
            <a:r>
              <a:rPr lang="en-US"/>
              <a:t>3 If item is less than root node then search in left sub tree.</a:t>
            </a:r>
            <a:endParaRPr/>
          </a:p>
          <a:p>
            <a:pPr indent="-342900" lvl="0" marL="342900" rtl="0" algn="l">
              <a:spcBef>
                <a:spcPts val="640"/>
              </a:spcBef>
              <a:spcAft>
                <a:spcPts val="0"/>
              </a:spcAft>
              <a:buClr>
                <a:schemeClr val="dk1"/>
              </a:buClr>
              <a:buSzPts val="3200"/>
              <a:buNone/>
            </a:pPr>
            <a:r>
              <a:rPr lang="en-US"/>
              <a:t>4 If item is greater than root node then search in right sub tree.</a:t>
            </a:r>
            <a:endParaRPr/>
          </a:p>
          <a:p>
            <a:pPr indent="-342900" lvl="0" marL="342900" rtl="0" algn="l">
              <a:spcBef>
                <a:spcPts val="640"/>
              </a:spcBef>
              <a:spcAft>
                <a:spcPts val="0"/>
              </a:spcAft>
              <a:buClr>
                <a:schemeClr val="dk1"/>
              </a:buClr>
              <a:buSzPts val="32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1"/>
          <p:cNvSpPr txBox="1"/>
          <p:nvPr>
            <p:ph type="title"/>
          </p:nvPr>
        </p:nvSpPr>
        <p:spPr>
          <a:xfrm>
            <a:off x="457200" y="274638"/>
            <a:ext cx="8229600"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Algorithm </a:t>
            </a:r>
            <a:endParaRPr/>
          </a:p>
        </p:txBody>
      </p:sp>
      <p:sp>
        <p:nvSpPr>
          <p:cNvPr id="326" name="Google Shape;326;p31"/>
          <p:cNvSpPr txBox="1"/>
          <p:nvPr>
            <p:ph idx="1" type="body"/>
          </p:nvPr>
        </p:nvSpPr>
        <p:spPr>
          <a:xfrm>
            <a:off x="457200" y="1066800"/>
            <a:ext cx="8229600" cy="5562600"/>
          </a:xfrm>
          <a:prstGeom prst="rect">
            <a:avLst/>
          </a:prstGeom>
          <a:noFill/>
          <a:ln>
            <a:noFill/>
          </a:ln>
        </p:spPr>
        <p:txBody>
          <a:bodyPr anchorCtr="0" anchor="t" bIns="45700" lIns="91425" spcFirstLastPara="1" rIns="91425" wrap="square" tIns="45700">
            <a:normAutofit fontScale="70000" lnSpcReduction="20000"/>
          </a:bodyPr>
          <a:lstStyle/>
          <a:p>
            <a:pPr indent="-342900" lvl="0" marL="342900" rtl="0" algn="l">
              <a:spcBef>
                <a:spcPts val="0"/>
              </a:spcBef>
              <a:spcAft>
                <a:spcPts val="0"/>
              </a:spcAft>
              <a:buClr>
                <a:schemeClr val="dk1"/>
              </a:buClr>
              <a:buSzPct val="100000"/>
              <a:buNone/>
            </a:pPr>
            <a:r>
              <a:rPr lang="en-US"/>
              <a:t>1 ptr=root, flag=false</a:t>
            </a:r>
            <a:endParaRPr/>
          </a:p>
          <a:p>
            <a:pPr indent="-342900" lvl="0" marL="342900" rtl="0" algn="l">
              <a:spcBef>
                <a:spcPts val="448"/>
              </a:spcBef>
              <a:spcAft>
                <a:spcPts val="0"/>
              </a:spcAft>
              <a:buClr>
                <a:schemeClr val="dk1"/>
              </a:buClr>
              <a:buSzPct val="100000"/>
              <a:buNone/>
            </a:pPr>
            <a:r>
              <a:rPr lang="en-US"/>
              <a:t>2 while(ptr!=NULL) and (flag== false)</a:t>
            </a:r>
            <a:endParaRPr/>
          </a:p>
          <a:p>
            <a:pPr indent="-342900" lvl="0" marL="342900" rtl="0" algn="l">
              <a:spcBef>
                <a:spcPts val="448"/>
              </a:spcBef>
              <a:spcAft>
                <a:spcPts val="0"/>
              </a:spcAft>
              <a:buClr>
                <a:schemeClr val="dk1"/>
              </a:buClr>
              <a:buSzPct val="100000"/>
              <a:buNone/>
            </a:pPr>
            <a:r>
              <a:rPr lang="en-US"/>
              <a:t>3 case: item &lt; ptr-&gt;data</a:t>
            </a:r>
            <a:endParaRPr/>
          </a:p>
          <a:p>
            <a:pPr indent="-342900" lvl="0" marL="342900" rtl="0" algn="l">
              <a:spcBef>
                <a:spcPts val="448"/>
              </a:spcBef>
              <a:spcAft>
                <a:spcPts val="0"/>
              </a:spcAft>
              <a:buClr>
                <a:schemeClr val="dk1"/>
              </a:buClr>
              <a:buSzPct val="100000"/>
              <a:buNone/>
            </a:pPr>
            <a:r>
              <a:rPr lang="en-US"/>
              <a:t>		   ptr=ptr-&gt;LC</a:t>
            </a:r>
            <a:endParaRPr/>
          </a:p>
          <a:p>
            <a:pPr indent="-342900" lvl="0" marL="342900" rtl="0" algn="l">
              <a:spcBef>
                <a:spcPts val="448"/>
              </a:spcBef>
              <a:spcAft>
                <a:spcPts val="0"/>
              </a:spcAft>
              <a:buClr>
                <a:schemeClr val="dk1"/>
              </a:buClr>
              <a:buSzPct val="100000"/>
              <a:buNone/>
            </a:pPr>
            <a:r>
              <a:rPr lang="en-US"/>
              <a:t>4 case: item==ptr-&gt;data</a:t>
            </a:r>
            <a:endParaRPr/>
          </a:p>
          <a:p>
            <a:pPr indent="-342900" lvl="0" marL="342900" rtl="0" algn="l">
              <a:spcBef>
                <a:spcPts val="448"/>
              </a:spcBef>
              <a:spcAft>
                <a:spcPts val="0"/>
              </a:spcAft>
              <a:buClr>
                <a:schemeClr val="dk1"/>
              </a:buClr>
              <a:buSzPct val="100000"/>
              <a:buNone/>
            </a:pPr>
            <a:r>
              <a:rPr lang="en-US"/>
              <a:t>		    flag=true</a:t>
            </a:r>
            <a:endParaRPr/>
          </a:p>
          <a:p>
            <a:pPr indent="-342900" lvl="0" marL="342900" rtl="0" algn="l">
              <a:spcBef>
                <a:spcPts val="448"/>
              </a:spcBef>
              <a:spcAft>
                <a:spcPts val="0"/>
              </a:spcAft>
              <a:buClr>
                <a:schemeClr val="dk1"/>
              </a:buClr>
              <a:buSzPct val="100000"/>
              <a:buNone/>
            </a:pPr>
            <a:r>
              <a:rPr lang="en-US"/>
              <a:t>5 case: item &gt; ptr-&gt;data</a:t>
            </a:r>
            <a:endParaRPr/>
          </a:p>
          <a:p>
            <a:pPr indent="-342900" lvl="0" marL="342900" rtl="0" algn="l">
              <a:spcBef>
                <a:spcPts val="448"/>
              </a:spcBef>
              <a:spcAft>
                <a:spcPts val="0"/>
              </a:spcAft>
              <a:buClr>
                <a:schemeClr val="dk1"/>
              </a:buClr>
              <a:buSzPct val="100000"/>
              <a:buNone/>
            </a:pPr>
            <a:r>
              <a:rPr lang="en-US"/>
              <a:t>		    ptr=ptr-&gt;RC</a:t>
            </a:r>
            <a:endParaRPr/>
          </a:p>
          <a:p>
            <a:pPr indent="-342900" lvl="0" marL="342900" rtl="0" algn="l">
              <a:spcBef>
                <a:spcPts val="448"/>
              </a:spcBef>
              <a:spcAft>
                <a:spcPts val="0"/>
              </a:spcAft>
              <a:buClr>
                <a:schemeClr val="dk1"/>
              </a:buClr>
              <a:buSzPct val="100000"/>
              <a:buNone/>
            </a:pPr>
            <a:r>
              <a:rPr lang="en-US"/>
              <a:t>6 end while</a:t>
            </a:r>
            <a:endParaRPr/>
          </a:p>
          <a:p>
            <a:pPr indent="-342900" lvl="0" marL="342900" rtl="0" algn="l">
              <a:spcBef>
                <a:spcPts val="448"/>
              </a:spcBef>
              <a:spcAft>
                <a:spcPts val="0"/>
              </a:spcAft>
              <a:buClr>
                <a:schemeClr val="dk1"/>
              </a:buClr>
              <a:buSzPct val="100000"/>
              <a:buNone/>
            </a:pPr>
            <a:r>
              <a:rPr lang="en-US"/>
              <a:t>7 if(flag==true)</a:t>
            </a:r>
            <a:endParaRPr/>
          </a:p>
          <a:p>
            <a:pPr indent="-342900" lvl="0" marL="342900" rtl="0" algn="l">
              <a:spcBef>
                <a:spcPts val="448"/>
              </a:spcBef>
              <a:spcAft>
                <a:spcPts val="0"/>
              </a:spcAft>
              <a:buClr>
                <a:schemeClr val="dk1"/>
              </a:buClr>
              <a:buSzPct val="100000"/>
              <a:buNone/>
            </a:pPr>
            <a:r>
              <a:rPr lang="en-US"/>
              <a:t>8 print “ item found”</a:t>
            </a:r>
            <a:endParaRPr/>
          </a:p>
          <a:p>
            <a:pPr indent="-342900" lvl="0" marL="342900" rtl="0" algn="l">
              <a:spcBef>
                <a:spcPts val="448"/>
              </a:spcBef>
              <a:spcAft>
                <a:spcPts val="0"/>
              </a:spcAft>
              <a:buClr>
                <a:schemeClr val="dk1"/>
              </a:buClr>
              <a:buSzPct val="100000"/>
              <a:buNone/>
            </a:pPr>
            <a:r>
              <a:rPr lang="en-US"/>
              <a:t>9 else</a:t>
            </a:r>
            <a:endParaRPr/>
          </a:p>
          <a:p>
            <a:pPr indent="-342900" lvl="0" marL="342900" rtl="0" algn="l">
              <a:spcBef>
                <a:spcPts val="448"/>
              </a:spcBef>
              <a:spcAft>
                <a:spcPts val="0"/>
              </a:spcAft>
              <a:buClr>
                <a:schemeClr val="dk1"/>
              </a:buClr>
              <a:buSzPct val="100000"/>
              <a:buNone/>
            </a:pPr>
            <a:r>
              <a:rPr lang="en-US"/>
              <a:t>10 print “ item not found”</a:t>
            </a:r>
            <a:endParaRPr/>
          </a:p>
          <a:p>
            <a:pPr indent="-342900" lvl="0" marL="342900" rtl="0" algn="l">
              <a:spcBef>
                <a:spcPts val="448"/>
              </a:spcBef>
              <a:spcAft>
                <a:spcPts val="0"/>
              </a:spcAft>
              <a:buClr>
                <a:schemeClr val="dk1"/>
              </a:buClr>
              <a:buSzPct val="100000"/>
              <a:buNone/>
            </a:pPr>
            <a:r>
              <a:rPr lang="en-US"/>
              <a:t>11 end if</a:t>
            </a:r>
            <a:endParaRPr/>
          </a:p>
          <a:p>
            <a:pPr indent="-342900" lvl="0" marL="342900" rtl="0" algn="l">
              <a:spcBef>
                <a:spcPts val="448"/>
              </a:spcBef>
              <a:spcAft>
                <a:spcPts val="0"/>
              </a:spcAft>
              <a:buClr>
                <a:schemeClr val="dk1"/>
              </a:buClr>
              <a:buSzPct val="100000"/>
              <a:buNone/>
            </a:pPr>
            <a:r>
              <a:rPr lang="en-US"/>
              <a:t>12 stop</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32"/>
          <p:cNvSpPr txBox="1"/>
          <p:nvPr>
            <p:ph type="title"/>
          </p:nvPr>
        </p:nvSpPr>
        <p:spPr>
          <a:xfrm>
            <a:off x="457200" y="274638"/>
            <a:ext cx="8229600"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Tree Traversal </a:t>
            </a:r>
            <a:endParaRPr/>
          </a:p>
        </p:txBody>
      </p:sp>
      <p:sp>
        <p:nvSpPr>
          <p:cNvPr id="332" name="Google Shape;332;p32"/>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None/>
            </a:pPr>
            <a:r>
              <a:rPr lang="en-US"/>
              <a:t>	There are three types of traversals</a:t>
            </a:r>
            <a:endParaRPr/>
          </a:p>
          <a:p>
            <a:pPr indent="-342900" lvl="0" marL="342900" rtl="0" algn="l">
              <a:spcBef>
                <a:spcPts val="640"/>
              </a:spcBef>
              <a:spcAft>
                <a:spcPts val="0"/>
              </a:spcAft>
              <a:buClr>
                <a:schemeClr val="dk1"/>
              </a:buClr>
              <a:buSzPts val="3200"/>
              <a:buNone/>
            </a:pPr>
            <a:r>
              <a:rPr lang="en-US"/>
              <a:t> 1 pre order traversal  ( Root, Left, Right)</a:t>
            </a:r>
            <a:endParaRPr/>
          </a:p>
          <a:p>
            <a:pPr indent="-342900" lvl="0" marL="342900" rtl="0" algn="l">
              <a:spcBef>
                <a:spcPts val="640"/>
              </a:spcBef>
              <a:spcAft>
                <a:spcPts val="0"/>
              </a:spcAft>
              <a:buClr>
                <a:schemeClr val="dk1"/>
              </a:buClr>
              <a:buSzPts val="3200"/>
              <a:buNone/>
            </a:pPr>
            <a:r>
              <a:rPr lang="en-US"/>
              <a:t> 2 in order traversal   ( left, Root, Right)</a:t>
            </a:r>
            <a:endParaRPr/>
          </a:p>
          <a:p>
            <a:pPr indent="-342900" lvl="0" marL="342900" rtl="0" algn="l">
              <a:spcBef>
                <a:spcPts val="640"/>
              </a:spcBef>
              <a:spcAft>
                <a:spcPts val="0"/>
              </a:spcAft>
              <a:buClr>
                <a:schemeClr val="dk1"/>
              </a:buClr>
              <a:buSzPts val="3200"/>
              <a:buNone/>
            </a:pPr>
            <a:r>
              <a:rPr lang="en-US"/>
              <a:t> 3 post order traversal ( Left, Right, Root)</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33"/>
          <p:cNvSpPr txBox="1"/>
          <p:nvPr>
            <p:ph type="title"/>
          </p:nvPr>
        </p:nvSpPr>
        <p:spPr>
          <a:xfrm>
            <a:off x="457200" y="274638"/>
            <a:ext cx="8229600" cy="9445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Pre order traversal  ( Root, Left, Right)</a:t>
            </a:r>
            <a:endParaRPr/>
          </a:p>
        </p:txBody>
      </p:sp>
      <p:sp>
        <p:nvSpPr>
          <p:cNvPr id="338" name="Google Shape;338;p33"/>
          <p:cNvSpPr txBox="1"/>
          <p:nvPr>
            <p:ph idx="1" type="body"/>
          </p:nvPr>
        </p:nvSpPr>
        <p:spPr>
          <a:xfrm>
            <a:off x="457200" y="1066800"/>
            <a:ext cx="8229600" cy="50593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rPr lang="en-US"/>
              <a:t>Pre order: A,B,D,C,E,G,F,H,I</a:t>
            </a:r>
            <a:endParaRPr/>
          </a:p>
        </p:txBody>
      </p:sp>
      <p:sp>
        <p:nvSpPr>
          <p:cNvPr id="339" name="Google Shape;339;p33"/>
          <p:cNvSpPr/>
          <p:nvPr/>
        </p:nvSpPr>
        <p:spPr>
          <a:xfrm>
            <a:off x="4114800" y="1295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A</a:t>
            </a:r>
            <a:endParaRPr b="0" i="0" sz="1800" u="none" cap="none" strike="noStrike">
              <a:solidFill>
                <a:schemeClr val="lt1"/>
              </a:solidFill>
              <a:latin typeface="Calibri"/>
              <a:ea typeface="Calibri"/>
              <a:cs typeface="Calibri"/>
              <a:sym typeface="Calibri"/>
            </a:endParaRPr>
          </a:p>
        </p:txBody>
      </p:sp>
      <p:sp>
        <p:nvSpPr>
          <p:cNvPr id="340" name="Google Shape;340;p33"/>
          <p:cNvSpPr/>
          <p:nvPr/>
        </p:nvSpPr>
        <p:spPr>
          <a:xfrm>
            <a:off x="3200400" y="2057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B</a:t>
            </a:r>
            <a:endParaRPr b="0" i="0" sz="1800" u="none" cap="none" strike="noStrike">
              <a:solidFill>
                <a:schemeClr val="lt1"/>
              </a:solidFill>
              <a:latin typeface="Calibri"/>
              <a:ea typeface="Calibri"/>
              <a:cs typeface="Calibri"/>
              <a:sym typeface="Calibri"/>
            </a:endParaRPr>
          </a:p>
        </p:txBody>
      </p:sp>
      <p:sp>
        <p:nvSpPr>
          <p:cNvPr id="341" name="Google Shape;341;p33"/>
          <p:cNvSpPr/>
          <p:nvPr/>
        </p:nvSpPr>
        <p:spPr>
          <a:xfrm>
            <a:off x="4953000" y="2133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C</a:t>
            </a:r>
            <a:endParaRPr b="0" i="0" sz="1800" u="none" cap="none" strike="noStrike">
              <a:solidFill>
                <a:schemeClr val="lt1"/>
              </a:solidFill>
              <a:latin typeface="Calibri"/>
              <a:ea typeface="Calibri"/>
              <a:cs typeface="Calibri"/>
              <a:sym typeface="Calibri"/>
            </a:endParaRPr>
          </a:p>
        </p:txBody>
      </p:sp>
      <p:sp>
        <p:nvSpPr>
          <p:cNvPr id="342" name="Google Shape;342;p33"/>
          <p:cNvSpPr/>
          <p:nvPr/>
        </p:nvSpPr>
        <p:spPr>
          <a:xfrm>
            <a:off x="3657600" y="30480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D</a:t>
            </a:r>
            <a:endParaRPr b="0" i="0" sz="1800" u="none" cap="none" strike="noStrike">
              <a:solidFill>
                <a:schemeClr val="lt1"/>
              </a:solidFill>
              <a:latin typeface="Calibri"/>
              <a:ea typeface="Calibri"/>
              <a:cs typeface="Calibri"/>
              <a:sym typeface="Calibri"/>
            </a:endParaRPr>
          </a:p>
        </p:txBody>
      </p:sp>
      <p:sp>
        <p:nvSpPr>
          <p:cNvPr id="343" name="Google Shape;343;p33"/>
          <p:cNvSpPr/>
          <p:nvPr/>
        </p:nvSpPr>
        <p:spPr>
          <a:xfrm>
            <a:off x="5638800" y="30480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F</a:t>
            </a:r>
            <a:endParaRPr b="0" i="0" sz="1800" u="none" cap="none" strike="noStrike">
              <a:solidFill>
                <a:schemeClr val="lt1"/>
              </a:solidFill>
              <a:latin typeface="Calibri"/>
              <a:ea typeface="Calibri"/>
              <a:cs typeface="Calibri"/>
              <a:sym typeface="Calibri"/>
            </a:endParaRPr>
          </a:p>
        </p:txBody>
      </p:sp>
      <p:sp>
        <p:nvSpPr>
          <p:cNvPr id="344" name="Google Shape;344;p33"/>
          <p:cNvSpPr/>
          <p:nvPr/>
        </p:nvSpPr>
        <p:spPr>
          <a:xfrm>
            <a:off x="4495800" y="30480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E</a:t>
            </a:r>
            <a:endParaRPr b="0" i="0" sz="1800" u="none" cap="none" strike="noStrike">
              <a:solidFill>
                <a:schemeClr val="lt1"/>
              </a:solidFill>
              <a:latin typeface="Calibri"/>
              <a:ea typeface="Calibri"/>
              <a:cs typeface="Calibri"/>
              <a:sym typeface="Calibri"/>
            </a:endParaRPr>
          </a:p>
        </p:txBody>
      </p:sp>
      <p:sp>
        <p:nvSpPr>
          <p:cNvPr id="345" name="Google Shape;345;p33"/>
          <p:cNvSpPr/>
          <p:nvPr/>
        </p:nvSpPr>
        <p:spPr>
          <a:xfrm>
            <a:off x="4114800" y="4038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G</a:t>
            </a:r>
            <a:endParaRPr b="0" i="0" sz="1800" u="none" cap="none" strike="noStrike">
              <a:solidFill>
                <a:schemeClr val="lt1"/>
              </a:solidFill>
              <a:latin typeface="Calibri"/>
              <a:ea typeface="Calibri"/>
              <a:cs typeface="Calibri"/>
              <a:sym typeface="Calibri"/>
            </a:endParaRPr>
          </a:p>
        </p:txBody>
      </p:sp>
      <p:sp>
        <p:nvSpPr>
          <p:cNvPr id="346" name="Google Shape;346;p33"/>
          <p:cNvSpPr/>
          <p:nvPr/>
        </p:nvSpPr>
        <p:spPr>
          <a:xfrm>
            <a:off x="5334000" y="4038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H</a:t>
            </a:r>
            <a:endParaRPr b="0" i="0" sz="1800" u="none" cap="none" strike="noStrike">
              <a:solidFill>
                <a:schemeClr val="lt1"/>
              </a:solidFill>
              <a:latin typeface="Calibri"/>
              <a:ea typeface="Calibri"/>
              <a:cs typeface="Calibri"/>
              <a:sym typeface="Calibri"/>
            </a:endParaRPr>
          </a:p>
        </p:txBody>
      </p:sp>
      <p:sp>
        <p:nvSpPr>
          <p:cNvPr id="347" name="Google Shape;347;p33"/>
          <p:cNvSpPr/>
          <p:nvPr/>
        </p:nvSpPr>
        <p:spPr>
          <a:xfrm>
            <a:off x="6248400" y="4038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I</a:t>
            </a:r>
            <a:endParaRPr b="0" i="0" sz="1800" u="none" cap="none" strike="noStrike">
              <a:solidFill>
                <a:schemeClr val="lt1"/>
              </a:solidFill>
              <a:latin typeface="Calibri"/>
              <a:ea typeface="Calibri"/>
              <a:cs typeface="Calibri"/>
              <a:sym typeface="Calibri"/>
            </a:endParaRPr>
          </a:p>
        </p:txBody>
      </p:sp>
      <p:cxnSp>
        <p:nvCxnSpPr>
          <p:cNvPr id="348" name="Google Shape;348;p33"/>
          <p:cNvCxnSpPr>
            <a:stCxn id="339" idx="3"/>
            <a:endCxn id="340" idx="7"/>
          </p:cNvCxnSpPr>
          <p:nvPr/>
        </p:nvCxnSpPr>
        <p:spPr>
          <a:xfrm flipH="1">
            <a:off x="3590755" y="1685645"/>
            <a:ext cx="591000" cy="438600"/>
          </a:xfrm>
          <a:prstGeom prst="straightConnector1">
            <a:avLst/>
          </a:prstGeom>
          <a:noFill/>
          <a:ln cap="flat" cmpd="sng" w="9525">
            <a:solidFill>
              <a:srgbClr val="4A7DBA"/>
            </a:solidFill>
            <a:prstDash val="solid"/>
            <a:round/>
            <a:headEnd len="sm" w="sm" type="none"/>
            <a:tailEnd len="sm" w="sm" type="none"/>
          </a:ln>
        </p:spPr>
      </p:cxnSp>
      <p:cxnSp>
        <p:nvCxnSpPr>
          <p:cNvPr id="349" name="Google Shape;349;p33"/>
          <p:cNvCxnSpPr>
            <a:stCxn id="339" idx="5"/>
            <a:endCxn id="341" idx="1"/>
          </p:cNvCxnSpPr>
          <p:nvPr/>
        </p:nvCxnSpPr>
        <p:spPr>
          <a:xfrm>
            <a:off x="4505045" y="1685645"/>
            <a:ext cx="514800" cy="514800"/>
          </a:xfrm>
          <a:prstGeom prst="straightConnector1">
            <a:avLst/>
          </a:prstGeom>
          <a:noFill/>
          <a:ln cap="flat" cmpd="sng" w="9525">
            <a:solidFill>
              <a:srgbClr val="4A7DBA"/>
            </a:solidFill>
            <a:prstDash val="solid"/>
            <a:round/>
            <a:headEnd len="sm" w="sm" type="none"/>
            <a:tailEnd len="sm" w="sm" type="none"/>
          </a:ln>
        </p:spPr>
      </p:cxnSp>
      <p:cxnSp>
        <p:nvCxnSpPr>
          <p:cNvPr id="350" name="Google Shape;350;p33"/>
          <p:cNvCxnSpPr>
            <a:stCxn id="340" idx="5"/>
          </p:cNvCxnSpPr>
          <p:nvPr/>
        </p:nvCxnSpPr>
        <p:spPr>
          <a:xfrm>
            <a:off x="3590645" y="2447645"/>
            <a:ext cx="295500" cy="752700"/>
          </a:xfrm>
          <a:prstGeom prst="straightConnector1">
            <a:avLst/>
          </a:prstGeom>
          <a:noFill/>
          <a:ln cap="flat" cmpd="sng" w="9525">
            <a:solidFill>
              <a:srgbClr val="4A7DBA"/>
            </a:solidFill>
            <a:prstDash val="solid"/>
            <a:round/>
            <a:headEnd len="sm" w="sm" type="none"/>
            <a:tailEnd len="sm" w="sm" type="none"/>
          </a:ln>
        </p:spPr>
      </p:cxnSp>
      <p:cxnSp>
        <p:nvCxnSpPr>
          <p:cNvPr id="351" name="Google Shape;351;p33"/>
          <p:cNvCxnSpPr>
            <a:stCxn id="341" idx="4"/>
            <a:endCxn id="344" idx="7"/>
          </p:cNvCxnSpPr>
          <p:nvPr/>
        </p:nvCxnSpPr>
        <p:spPr>
          <a:xfrm flipH="1">
            <a:off x="4886100" y="2590800"/>
            <a:ext cx="295500" cy="524100"/>
          </a:xfrm>
          <a:prstGeom prst="straightConnector1">
            <a:avLst/>
          </a:prstGeom>
          <a:noFill/>
          <a:ln cap="flat" cmpd="sng" w="9525">
            <a:solidFill>
              <a:srgbClr val="4A7DBA"/>
            </a:solidFill>
            <a:prstDash val="solid"/>
            <a:round/>
            <a:headEnd len="sm" w="sm" type="none"/>
            <a:tailEnd len="sm" w="sm" type="none"/>
          </a:ln>
        </p:spPr>
      </p:cxnSp>
      <p:cxnSp>
        <p:nvCxnSpPr>
          <p:cNvPr id="352" name="Google Shape;352;p33"/>
          <p:cNvCxnSpPr>
            <a:stCxn id="341" idx="4"/>
            <a:endCxn id="343" idx="1"/>
          </p:cNvCxnSpPr>
          <p:nvPr/>
        </p:nvCxnSpPr>
        <p:spPr>
          <a:xfrm>
            <a:off x="5181600" y="2590800"/>
            <a:ext cx="524100" cy="524100"/>
          </a:xfrm>
          <a:prstGeom prst="straightConnector1">
            <a:avLst/>
          </a:prstGeom>
          <a:noFill/>
          <a:ln cap="flat" cmpd="sng" w="9525">
            <a:solidFill>
              <a:srgbClr val="4A7DBA"/>
            </a:solidFill>
            <a:prstDash val="solid"/>
            <a:round/>
            <a:headEnd len="sm" w="sm" type="none"/>
            <a:tailEnd len="sm" w="sm" type="none"/>
          </a:ln>
        </p:spPr>
      </p:cxnSp>
      <p:cxnSp>
        <p:nvCxnSpPr>
          <p:cNvPr id="353" name="Google Shape;353;p33"/>
          <p:cNvCxnSpPr>
            <a:stCxn id="344" idx="3"/>
            <a:endCxn id="345" idx="0"/>
          </p:cNvCxnSpPr>
          <p:nvPr/>
        </p:nvCxnSpPr>
        <p:spPr>
          <a:xfrm flipH="1">
            <a:off x="4343455" y="3438245"/>
            <a:ext cx="219300" cy="600300"/>
          </a:xfrm>
          <a:prstGeom prst="straightConnector1">
            <a:avLst/>
          </a:prstGeom>
          <a:noFill/>
          <a:ln cap="flat" cmpd="sng" w="9525">
            <a:solidFill>
              <a:srgbClr val="4A7DBA"/>
            </a:solidFill>
            <a:prstDash val="solid"/>
            <a:round/>
            <a:headEnd len="sm" w="sm" type="none"/>
            <a:tailEnd len="sm" w="sm" type="none"/>
          </a:ln>
        </p:spPr>
      </p:cxnSp>
      <p:cxnSp>
        <p:nvCxnSpPr>
          <p:cNvPr id="354" name="Google Shape;354;p33"/>
          <p:cNvCxnSpPr>
            <a:stCxn id="343" idx="3"/>
            <a:endCxn id="346" idx="0"/>
          </p:cNvCxnSpPr>
          <p:nvPr/>
        </p:nvCxnSpPr>
        <p:spPr>
          <a:xfrm flipH="1">
            <a:off x="5562655" y="3438245"/>
            <a:ext cx="143100" cy="600300"/>
          </a:xfrm>
          <a:prstGeom prst="straightConnector1">
            <a:avLst/>
          </a:prstGeom>
          <a:noFill/>
          <a:ln cap="flat" cmpd="sng" w="9525">
            <a:solidFill>
              <a:srgbClr val="4A7DBA"/>
            </a:solidFill>
            <a:prstDash val="solid"/>
            <a:round/>
            <a:headEnd len="sm" w="sm" type="none"/>
            <a:tailEnd len="sm" w="sm" type="none"/>
          </a:ln>
        </p:spPr>
      </p:cxnSp>
      <p:cxnSp>
        <p:nvCxnSpPr>
          <p:cNvPr id="355" name="Google Shape;355;p33"/>
          <p:cNvCxnSpPr>
            <a:stCxn id="343" idx="4"/>
            <a:endCxn id="347" idx="0"/>
          </p:cNvCxnSpPr>
          <p:nvPr/>
        </p:nvCxnSpPr>
        <p:spPr>
          <a:xfrm>
            <a:off x="5867400" y="3505200"/>
            <a:ext cx="609600" cy="533400"/>
          </a:xfrm>
          <a:prstGeom prst="straightConnector1">
            <a:avLst/>
          </a:prstGeom>
          <a:noFill/>
          <a:ln cap="flat" cmpd="sng" w="9525">
            <a:solidFill>
              <a:srgbClr val="4A7DBA"/>
            </a:solidFill>
            <a:prstDash val="solid"/>
            <a:round/>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3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Algorithm</a:t>
            </a:r>
            <a:endParaRPr/>
          </a:p>
        </p:txBody>
      </p:sp>
      <p:sp>
        <p:nvSpPr>
          <p:cNvPr id="361" name="Google Shape;361;p34"/>
          <p:cNvSpPr txBox="1"/>
          <p:nvPr>
            <p:ph idx="1" type="body"/>
          </p:nvPr>
        </p:nvSpPr>
        <p:spPr>
          <a:xfrm>
            <a:off x="457200" y="1371600"/>
            <a:ext cx="8229600" cy="47545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None/>
            </a:pPr>
            <a:r>
              <a:rPr lang="en-US"/>
              <a:t>1 ptr=root</a:t>
            </a:r>
            <a:endParaRPr/>
          </a:p>
          <a:p>
            <a:pPr indent="-342900" lvl="0" marL="342900" rtl="0" algn="l">
              <a:spcBef>
                <a:spcPts val="640"/>
              </a:spcBef>
              <a:spcAft>
                <a:spcPts val="0"/>
              </a:spcAft>
              <a:buClr>
                <a:schemeClr val="dk1"/>
              </a:buClr>
              <a:buSzPts val="3200"/>
              <a:buNone/>
            </a:pPr>
            <a:r>
              <a:rPr lang="en-US"/>
              <a:t>2 if(ptr!=NULL)</a:t>
            </a:r>
            <a:endParaRPr/>
          </a:p>
          <a:p>
            <a:pPr indent="-342900" lvl="0" marL="342900" rtl="0" algn="l">
              <a:spcBef>
                <a:spcPts val="640"/>
              </a:spcBef>
              <a:spcAft>
                <a:spcPts val="0"/>
              </a:spcAft>
              <a:buClr>
                <a:schemeClr val="dk1"/>
              </a:buClr>
              <a:buSzPts val="3200"/>
              <a:buNone/>
            </a:pPr>
            <a:r>
              <a:rPr lang="en-US"/>
              <a:t>3 visit(ptr)</a:t>
            </a:r>
            <a:endParaRPr/>
          </a:p>
          <a:p>
            <a:pPr indent="-342900" lvl="0" marL="342900" rtl="0" algn="l">
              <a:spcBef>
                <a:spcPts val="640"/>
              </a:spcBef>
              <a:spcAft>
                <a:spcPts val="0"/>
              </a:spcAft>
              <a:buClr>
                <a:schemeClr val="dk1"/>
              </a:buClr>
              <a:buSzPts val="3200"/>
              <a:buNone/>
            </a:pPr>
            <a:r>
              <a:rPr lang="en-US"/>
              <a:t>4 pre order(ptr-&gt;LC)</a:t>
            </a:r>
            <a:endParaRPr/>
          </a:p>
          <a:p>
            <a:pPr indent="-342900" lvl="0" marL="342900" rtl="0" algn="l">
              <a:spcBef>
                <a:spcPts val="640"/>
              </a:spcBef>
              <a:spcAft>
                <a:spcPts val="0"/>
              </a:spcAft>
              <a:buClr>
                <a:schemeClr val="dk1"/>
              </a:buClr>
              <a:buSzPts val="3200"/>
              <a:buNone/>
            </a:pPr>
            <a:r>
              <a:rPr lang="en-US"/>
              <a:t>5 pre order(ptr-&gt;RC)</a:t>
            </a:r>
            <a:endParaRPr/>
          </a:p>
          <a:p>
            <a:pPr indent="-342900" lvl="0" marL="342900" rtl="0" algn="l">
              <a:spcBef>
                <a:spcPts val="640"/>
              </a:spcBef>
              <a:spcAft>
                <a:spcPts val="0"/>
              </a:spcAft>
              <a:buClr>
                <a:schemeClr val="dk1"/>
              </a:buClr>
              <a:buSzPts val="3200"/>
              <a:buNone/>
            </a:pPr>
            <a:r>
              <a:rPr lang="en-US"/>
              <a:t>6 end if</a:t>
            </a:r>
            <a:endParaRPr/>
          </a:p>
          <a:p>
            <a:pPr indent="-342900" lvl="0" marL="342900" rtl="0" algn="l">
              <a:spcBef>
                <a:spcPts val="640"/>
              </a:spcBef>
              <a:spcAft>
                <a:spcPts val="0"/>
              </a:spcAft>
              <a:buClr>
                <a:schemeClr val="dk1"/>
              </a:buClr>
              <a:buSzPts val="3200"/>
              <a:buNone/>
            </a:pPr>
            <a:r>
              <a:rPr lang="en-US"/>
              <a:t>7 stop</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35"/>
          <p:cNvSpPr txBox="1"/>
          <p:nvPr>
            <p:ph type="title"/>
          </p:nvPr>
        </p:nvSpPr>
        <p:spPr>
          <a:xfrm>
            <a:off x="457200" y="274638"/>
            <a:ext cx="8229600" cy="9445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In order traversal  (Left, Root, Right)</a:t>
            </a:r>
            <a:endParaRPr/>
          </a:p>
        </p:txBody>
      </p:sp>
      <p:sp>
        <p:nvSpPr>
          <p:cNvPr id="367" name="Google Shape;367;p35"/>
          <p:cNvSpPr txBox="1"/>
          <p:nvPr>
            <p:ph idx="1" type="body"/>
          </p:nvPr>
        </p:nvSpPr>
        <p:spPr>
          <a:xfrm>
            <a:off x="457200" y="1066800"/>
            <a:ext cx="8229600" cy="50593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rPr lang="en-US"/>
              <a:t>in order: B,D,A,G,E,C,H,F,I</a:t>
            </a:r>
            <a:endParaRPr/>
          </a:p>
        </p:txBody>
      </p:sp>
      <p:sp>
        <p:nvSpPr>
          <p:cNvPr id="368" name="Google Shape;368;p35"/>
          <p:cNvSpPr/>
          <p:nvPr/>
        </p:nvSpPr>
        <p:spPr>
          <a:xfrm>
            <a:off x="4114800" y="1295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A</a:t>
            </a:r>
            <a:endParaRPr b="0" i="0" sz="1800" u="none" cap="none" strike="noStrike">
              <a:solidFill>
                <a:schemeClr val="lt1"/>
              </a:solidFill>
              <a:latin typeface="Calibri"/>
              <a:ea typeface="Calibri"/>
              <a:cs typeface="Calibri"/>
              <a:sym typeface="Calibri"/>
            </a:endParaRPr>
          </a:p>
        </p:txBody>
      </p:sp>
      <p:sp>
        <p:nvSpPr>
          <p:cNvPr id="369" name="Google Shape;369;p35"/>
          <p:cNvSpPr/>
          <p:nvPr/>
        </p:nvSpPr>
        <p:spPr>
          <a:xfrm>
            <a:off x="3200400" y="2057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B</a:t>
            </a:r>
            <a:endParaRPr b="0" i="0" sz="1800" u="none" cap="none" strike="noStrike">
              <a:solidFill>
                <a:schemeClr val="lt1"/>
              </a:solidFill>
              <a:latin typeface="Calibri"/>
              <a:ea typeface="Calibri"/>
              <a:cs typeface="Calibri"/>
              <a:sym typeface="Calibri"/>
            </a:endParaRPr>
          </a:p>
        </p:txBody>
      </p:sp>
      <p:sp>
        <p:nvSpPr>
          <p:cNvPr id="370" name="Google Shape;370;p35"/>
          <p:cNvSpPr/>
          <p:nvPr/>
        </p:nvSpPr>
        <p:spPr>
          <a:xfrm>
            <a:off x="4953000" y="2133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C</a:t>
            </a:r>
            <a:endParaRPr b="0" i="0" sz="1800" u="none" cap="none" strike="noStrike">
              <a:solidFill>
                <a:schemeClr val="lt1"/>
              </a:solidFill>
              <a:latin typeface="Calibri"/>
              <a:ea typeface="Calibri"/>
              <a:cs typeface="Calibri"/>
              <a:sym typeface="Calibri"/>
            </a:endParaRPr>
          </a:p>
        </p:txBody>
      </p:sp>
      <p:sp>
        <p:nvSpPr>
          <p:cNvPr id="371" name="Google Shape;371;p35"/>
          <p:cNvSpPr/>
          <p:nvPr/>
        </p:nvSpPr>
        <p:spPr>
          <a:xfrm>
            <a:off x="3657600" y="30480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D</a:t>
            </a:r>
            <a:endParaRPr b="0" i="0" sz="1800" u="none" cap="none" strike="noStrike">
              <a:solidFill>
                <a:schemeClr val="lt1"/>
              </a:solidFill>
              <a:latin typeface="Calibri"/>
              <a:ea typeface="Calibri"/>
              <a:cs typeface="Calibri"/>
              <a:sym typeface="Calibri"/>
            </a:endParaRPr>
          </a:p>
        </p:txBody>
      </p:sp>
      <p:sp>
        <p:nvSpPr>
          <p:cNvPr id="372" name="Google Shape;372;p35"/>
          <p:cNvSpPr/>
          <p:nvPr/>
        </p:nvSpPr>
        <p:spPr>
          <a:xfrm>
            <a:off x="5638800" y="30480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F</a:t>
            </a:r>
            <a:endParaRPr b="0" i="0" sz="1800" u="none" cap="none" strike="noStrike">
              <a:solidFill>
                <a:schemeClr val="lt1"/>
              </a:solidFill>
              <a:latin typeface="Calibri"/>
              <a:ea typeface="Calibri"/>
              <a:cs typeface="Calibri"/>
              <a:sym typeface="Calibri"/>
            </a:endParaRPr>
          </a:p>
        </p:txBody>
      </p:sp>
      <p:sp>
        <p:nvSpPr>
          <p:cNvPr id="373" name="Google Shape;373;p35"/>
          <p:cNvSpPr/>
          <p:nvPr/>
        </p:nvSpPr>
        <p:spPr>
          <a:xfrm>
            <a:off x="4495800" y="30480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E</a:t>
            </a:r>
            <a:endParaRPr b="0" i="0" sz="1800" u="none" cap="none" strike="noStrike">
              <a:solidFill>
                <a:schemeClr val="lt1"/>
              </a:solidFill>
              <a:latin typeface="Calibri"/>
              <a:ea typeface="Calibri"/>
              <a:cs typeface="Calibri"/>
              <a:sym typeface="Calibri"/>
            </a:endParaRPr>
          </a:p>
        </p:txBody>
      </p:sp>
      <p:sp>
        <p:nvSpPr>
          <p:cNvPr id="374" name="Google Shape;374;p35"/>
          <p:cNvSpPr/>
          <p:nvPr/>
        </p:nvSpPr>
        <p:spPr>
          <a:xfrm>
            <a:off x="4114800" y="4038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G</a:t>
            </a:r>
            <a:endParaRPr b="0" i="0" sz="1800" u="none" cap="none" strike="noStrike">
              <a:solidFill>
                <a:schemeClr val="lt1"/>
              </a:solidFill>
              <a:latin typeface="Calibri"/>
              <a:ea typeface="Calibri"/>
              <a:cs typeface="Calibri"/>
              <a:sym typeface="Calibri"/>
            </a:endParaRPr>
          </a:p>
        </p:txBody>
      </p:sp>
      <p:sp>
        <p:nvSpPr>
          <p:cNvPr id="375" name="Google Shape;375;p35"/>
          <p:cNvSpPr/>
          <p:nvPr/>
        </p:nvSpPr>
        <p:spPr>
          <a:xfrm>
            <a:off x="5334000" y="4038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H</a:t>
            </a:r>
            <a:endParaRPr b="0" i="0" sz="1800" u="none" cap="none" strike="noStrike">
              <a:solidFill>
                <a:schemeClr val="lt1"/>
              </a:solidFill>
              <a:latin typeface="Calibri"/>
              <a:ea typeface="Calibri"/>
              <a:cs typeface="Calibri"/>
              <a:sym typeface="Calibri"/>
            </a:endParaRPr>
          </a:p>
        </p:txBody>
      </p:sp>
      <p:sp>
        <p:nvSpPr>
          <p:cNvPr id="376" name="Google Shape;376;p35"/>
          <p:cNvSpPr/>
          <p:nvPr/>
        </p:nvSpPr>
        <p:spPr>
          <a:xfrm>
            <a:off x="6248400" y="4038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I</a:t>
            </a:r>
            <a:endParaRPr b="0" i="0" sz="1800" u="none" cap="none" strike="noStrike">
              <a:solidFill>
                <a:schemeClr val="lt1"/>
              </a:solidFill>
              <a:latin typeface="Calibri"/>
              <a:ea typeface="Calibri"/>
              <a:cs typeface="Calibri"/>
              <a:sym typeface="Calibri"/>
            </a:endParaRPr>
          </a:p>
        </p:txBody>
      </p:sp>
      <p:cxnSp>
        <p:nvCxnSpPr>
          <p:cNvPr id="377" name="Google Shape;377;p35"/>
          <p:cNvCxnSpPr>
            <a:stCxn id="368" idx="3"/>
            <a:endCxn id="369" idx="7"/>
          </p:cNvCxnSpPr>
          <p:nvPr/>
        </p:nvCxnSpPr>
        <p:spPr>
          <a:xfrm flipH="1">
            <a:off x="3590755" y="1685645"/>
            <a:ext cx="591000" cy="438600"/>
          </a:xfrm>
          <a:prstGeom prst="straightConnector1">
            <a:avLst/>
          </a:prstGeom>
          <a:noFill/>
          <a:ln cap="flat" cmpd="sng" w="9525">
            <a:solidFill>
              <a:srgbClr val="4A7DBA"/>
            </a:solidFill>
            <a:prstDash val="solid"/>
            <a:round/>
            <a:headEnd len="sm" w="sm" type="none"/>
            <a:tailEnd len="sm" w="sm" type="none"/>
          </a:ln>
        </p:spPr>
      </p:cxnSp>
      <p:cxnSp>
        <p:nvCxnSpPr>
          <p:cNvPr id="378" name="Google Shape;378;p35"/>
          <p:cNvCxnSpPr>
            <a:stCxn id="368" idx="5"/>
            <a:endCxn id="370" idx="1"/>
          </p:cNvCxnSpPr>
          <p:nvPr/>
        </p:nvCxnSpPr>
        <p:spPr>
          <a:xfrm>
            <a:off x="4505045" y="1685645"/>
            <a:ext cx="514800" cy="514800"/>
          </a:xfrm>
          <a:prstGeom prst="straightConnector1">
            <a:avLst/>
          </a:prstGeom>
          <a:noFill/>
          <a:ln cap="flat" cmpd="sng" w="9525">
            <a:solidFill>
              <a:srgbClr val="4A7DBA"/>
            </a:solidFill>
            <a:prstDash val="solid"/>
            <a:round/>
            <a:headEnd len="sm" w="sm" type="none"/>
            <a:tailEnd len="sm" w="sm" type="none"/>
          </a:ln>
        </p:spPr>
      </p:cxnSp>
      <p:cxnSp>
        <p:nvCxnSpPr>
          <p:cNvPr id="379" name="Google Shape;379;p35"/>
          <p:cNvCxnSpPr>
            <a:stCxn id="369" idx="5"/>
          </p:cNvCxnSpPr>
          <p:nvPr/>
        </p:nvCxnSpPr>
        <p:spPr>
          <a:xfrm>
            <a:off x="3590645" y="2447645"/>
            <a:ext cx="295500" cy="752700"/>
          </a:xfrm>
          <a:prstGeom prst="straightConnector1">
            <a:avLst/>
          </a:prstGeom>
          <a:noFill/>
          <a:ln cap="flat" cmpd="sng" w="9525">
            <a:solidFill>
              <a:srgbClr val="4A7DBA"/>
            </a:solidFill>
            <a:prstDash val="solid"/>
            <a:round/>
            <a:headEnd len="sm" w="sm" type="none"/>
            <a:tailEnd len="sm" w="sm" type="none"/>
          </a:ln>
        </p:spPr>
      </p:cxnSp>
      <p:cxnSp>
        <p:nvCxnSpPr>
          <p:cNvPr id="380" name="Google Shape;380;p35"/>
          <p:cNvCxnSpPr>
            <a:stCxn id="370" idx="4"/>
            <a:endCxn id="373" idx="7"/>
          </p:cNvCxnSpPr>
          <p:nvPr/>
        </p:nvCxnSpPr>
        <p:spPr>
          <a:xfrm flipH="1">
            <a:off x="4886100" y="2590800"/>
            <a:ext cx="295500" cy="524100"/>
          </a:xfrm>
          <a:prstGeom prst="straightConnector1">
            <a:avLst/>
          </a:prstGeom>
          <a:noFill/>
          <a:ln cap="flat" cmpd="sng" w="9525">
            <a:solidFill>
              <a:srgbClr val="4A7DBA"/>
            </a:solidFill>
            <a:prstDash val="solid"/>
            <a:round/>
            <a:headEnd len="sm" w="sm" type="none"/>
            <a:tailEnd len="sm" w="sm" type="none"/>
          </a:ln>
        </p:spPr>
      </p:cxnSp>
      <p:cxnSp>
        <p:nvCxnSpPr>
          <p:cNvPr id="381" name="Google Shape;381;p35"/>
          <p:cNvCxnSpPr>
            <a:stCxn id="370" idx="4"/>
            <a:endCxn id="372" idx="1"/>
          </p:cNvCxnSpPr>
          <p:nvPr/>
        </p:nvCxnSpPr>
        <p:spPr>
          <a:xfrm>
            <a:off x="5181600" y="2590800"/>
            <a:ext cx="524100" cy="524100"/>
          </a:xfrm>
          <a:prstGeom prst="straightConnector1">
            <a:avLst/>
          </a:prstGeom>
          <a:noFill/>
          <a:ln cap="flat" cmpd="sng" w="9525">
            <a:solidFill>
              <a:srgbClr val="4A7DBA"/>
            </a:solidFill>
            <a:prstDash val="solid"/>
            <a:round/>
            <a:headEnd len="sm" w="sm" type="none"/>
            <a:tailEnd len="sm" w="sm" type="none"/>
          </a:ln>
        </p:spPr>
      </p:cxnSp>
      <p:cxnSp>
        <p:nvCxnSpPr>
          <p:cNvPr id="382" name="Google Shape;382;p35"/>
          <p:cNvCxnSpPr>
            <a:stCxn id="373" idx="3"/>
            <a:endCxn id="374" idx="0"/>
          </p:cNvCxnSpPr>
          <p:nvPr/>
        </p:nvCxnSpPr>
        <p:spPr>
          <a:xfrm flipH="1">
            <a:off x="4343455" y="3438245"/>
            <a:ext cx="219300" cy="600300"/>
          </a:xfrm>
          <a:prstGeom prst="straightConnector1">
            <a:avLst/>
          </a:prstGeom>
          <a:noFill/>
          <a:ln cap="flat" cmpd="sng" w="9525">
            <a:solidFill>
              <a:srgbClr val="4A7DBA"/>
            </a:solidFill>
            <a:prstDash val="solid"/>
            <a:round/>
            <a:headEnd len="sm" w="sm" type="none"/>
            <a:tailEnd len="sm" w="sm" type="none"/>
          </a:ln>
        </p:spPr>
      </p:cxnSp>
      <p:cxnSp>
        <p:nvCxnSpPr>
          <p:cNvPr id="383" name="Google Shape;383;p35"/>
          <p:cNvCxnSpPr>
            <a:stCxn id="372" idx="3"/>
            <a:endCxn id="375" idx="0"/>
          </p:cNvCxnSpPr>
          <p:nvPr/>
        </p:nvCxnSpPr>
        <p:spPr>
          <a:xfrm flipH="1">
            <a:off x="5562655" y="3438245"/>
            <a:ext cx="143100" cy="600300"/>
          </a:xfrm>
          <a:prstGeom prst="straightConnector1">
            <a:avLst/>
          </a:prstGeom>
          <a:noFill/>
          <a:ln cap="flat" cmpd="sng" w="9525">
            <a:solidFill>
              <a:srgbClr val="4A7DBA"/>
            </a:solidFill>
            <a:prstDash val="solid"/>
            <a:round/>
            <a:headEnd len="sm" w="sm" type="none"/>
            <a:tailEnd len="sm" w="sm" type="none"/>
          </a:ln>
        </p:spPr>
      </p:cxnSp>
      <p:cxnSp>
        <p:nvCxnSpPr>
          <p:cNvPr id="384" name="Google Shape;384;p35"/>
          <p:cNvCxnSpPr>
            <a:stCxn id="372" idx="4"/>
            <a:endCxn id="376" idx="0"/>
          </p:cNvCxnSpPr>
          <p:nvPr/>
        </p:nvCxnSpPr>
        <p:spPr>
          <a:xfrm>
            <a:off x="5867400" y="3505200"/>
            <a:ext cx="609600" cy="533400"/>
          </a:xfrm>
          <a:prstGeom prst="straightConnector1">
            <a:avLst/>
          </a:prstGeom>
          <a:noFill/>
          <a:ln cap="flat" cmpd="sng" w="9525">
            <a:solidFill>
              <a:srgbClr val="4A7DBA"/>
            </a:solidFill>
            <a:prstDash val="solid"/>
            <a:round/>
            <a:headEnd len="sm" w="sm" type="none"/>
            <a:tailEnd len="sm" w="sm" type="non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Algorithm</a:t>
            </a:r>
            <a:endParaRPr/>
          </a:p>
        </p:txBody>
      </p:sp>
      <p:sp>
        <p:nvSpPr>
          <p:cNvPr id="390" name="Google Shape;390;p3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None/>
            </a:pPr>
            <a:r>
              <a:rPr lang="en-US"/>
              <a:t>1 ptr=root</a:t>
            </a:r>
            <a:endParaRPr/>
          </a:p>
          <a:p>
            <a:pPr indent="-342900" lvl="0" marL="342900" rtl="0" algn="l">
              <a:spcBef>
                <a:spcPts val="640"/>
              </a:spcBef>
              <a:spcAft>
                <a:spcPts val="0"/>
              </a:spcAft>
              <a:buClr>
                <a:schemeClr val="dk1"/>
              </a:buClr>
              <a:buSzPts val="3200"/>
              <a:buNone/>
            </a:pPr>
            <a:r>
              <a:rPr lang="en-US"/>
              <a:t>2 if(ptr!=NULL)</a:t>
            </a:r>
            <a:endParaRPr/>
          </a:p>
          <a:p>
            <a:pPr indent="-342900" lvl="0" marL="342900" rtl="0" algn="l">
              <a:spcBef>
                <a:spcPts val="640"/>
              </a:spcBef>
              <a:spcAft>
                <a:spcPts val="0"/>
              </a:spcAft>
              <a:buClr>
                <a:schemeClr val="dk1"/>
              </a:buClr>
              <a:buSzPts val="3200"/>
              <a:buNone/>
            </a:pPr>
            <a:r>
              <a:rPr lang="en-US"/>
              <a:t>3 in order(ptr-&gt;LC)</a:t>
            </a:r>
            <a:endParaRPr/>
          </a:p>
          <a:p>
            <a:pPr indent="-342900" lvl="0" marL="342900" rtl="0" algn="l">
              <a:spcBef>
                <a:spcPts val="640"/>
              </a:spcBef>
              <a:spcAft>
                <a:spcPts val="0"/>
              </a:spcAft>
              <a:buClr>
                <a:schemeClr val="dk1"/>
              </a:buClr>
              <a:buSzPts val="3200"/>
              <a:buNone/>
            </a:pPr>
            <a:r>
              <a:rPr lang="en-US"/>
              <a:t>4 visit(ptr)</a:t>
            </a:r>
            <a:endParaRPr/>
          </a:p>
          <a:p>
            <a:pPr indent="-342900" lvl="0" marL="342900" rtl="0" algn="l">
              <a:spcBef>
                <a:spcPts val="640"/>
              </a:spcBef>
              <a:spcAft>
                <a:spcPts val="0"/>
              </a:spcAft>
              <a:buClr>
                <a:schemeClr val="dk1"/>
              </a:buClr>
              <a:buSzPts val="3200"/>
              <a:buNone/>
            </a:pPr>
            <a:r>
              <a:rPr lang="en-US"/>
              <a:t>5 in order(ptr-&gt;RC)</a:t>
            </a:r>
            <a:endParaRPr/>
          </a:p>
          <a:p>
            <a:pPr indent="-342900" lvl="0" marL="342900" rtl="0" algn="l">
              <a:spcBef>
                <a:spcPts val="640"/>
              </a:spcBef>
              <a:spcAft>
                <a:spcPts val="0"/>
              </a:spcAft>
              <a:buClr>
                <a:schemeClr val="dk1"/>
              </a:buClr>
              <a:buSzPts val="3200"/>
              <a:buNone/>
            </a:pPr>
            <a:r>
              <a:rPr lang="en-US"/>
              <a:t>6 end if</a:t>
            </a:r>
            <a:endParaRPr/>
          </a:p>
          <a:p>
            <a:pPr indent="-342900" lvl="0" marL="342900" rtl="0" algn="l">
              <a:spcBef>
                <a:spcPts val="640"/>
              </a:spcBef>
              <a:spcAft>
                <a:spcPts val="0"/>
              </a:spcAft>
              <a:buClr>
                <a:schemeClr val="dk1"/>
              </a:buClr>
              <a:buSzPts val="3200"/>
              <a:buNone/>
            </a:pPr>
            <a:r>
              <a:rPr lang="en-US"/>
              <a:t>7 stop</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37"/>
          <p:cNvSpPr txBox="1"/>
          <p:nvPr>
            <p:ph type="title"/>
          </p:nvPr>
        </p:nvSpPr>
        <p:spPr>
          <a:xfrm>
            <a:off x="457200" y="274638"/>
            <a:ext cx="8229600" cy="9445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POST order traversal (Left, Right, Root)</a:t>
            </a:r>
            <a:endParaRPr/>
          </a:p>
        </p:txBody>
      </p:sp>
      <p:sp>
        <p:nvSpPr>
          <p:cNvPr id="396" name="Google Shape;396;p37"/>
          <p:cNvSpPr txBox="1"/>
          <p:nvPr>
            <p:ph idx="1" type="body"/>
          </p:nvPr>
        </p:nvSpPr>
        <p:spPr>
          <a:xfrm>
            <a:off x="457200" y="1066800"/>
            <a:ext cx="8229600" cy="50593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rPr lang="en-US"/>
              <a:t>post order:D,B,G,E,H,I,F,C,A</a:t>
            </a:r>
            <a:endParaRPr/>
          </a:p>
        </p:txBody>
      </p:sp>
      <p:sp>
        <p:nvSpPr>
          <p:cNvPr id="397" name="Google Shape;397;p37"/>
          <p:cNvSpPr/>
          <p:nvPr/>
        </p:nvSpPr>
        <p:spPr>
          <a:xfrm>
            <a:off x="4114800" y="1295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A</a:t>
            </a:r>
            <a:endParaRPr b="0" i="0" sz="1800" u="none" cap="none" strike="noStrike">
              <a:solidFill>
                <a:schemeClr val="lt1"/>
              </a:solidFill>
              <a:latin typeface="Calibri"/>
              <a:ea typeface="Calibri"/>
              <a:cs typeface="Calibri"/>
              <a:sym typeface="Calibri"/>
            </a:endParaRPr>
          </a:p>
        </p:txBody>
      </p:sp>
      <p:sp>
        <p:nvSpPr>
          <p:cNvPr id="398" name="Google Shape;398;p37"/>
          <p:cNvSpPr/>
          <p:nvPr/>
        </p:nvSpPr>
        <p:spPr>
          <a:xfrm>
            <a:off x="3200400" y="2057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B</a:t>
            </a:r>
            <a:endParaRPr b="0" i="0" sz="1800" u="none" cap="none" strike="noStrike">
              <a:solidFill>
                <a:schemeClr val="lt1"/>
              </a:solidFill>
              <a:latin typeface="Calibri"/>
              <a:ea typeface="Calibri"/>
              <a:cs typeface="Calibri"/>
              <a:sym typeface="Calibri"/>
            </a:endParaRPr>
          </a:p>
        </p:txBody>
      </p:sp>
      <p:sp>
        <p:nvSpPr>
          <p:cNvPr id="399" name="Google Shape;399;p37"/>
          <p:cNvSpPr/>
          <p:nvPr/>
        </p:nvSpPr>
        <p:spPr>
          <a:xfrm>
            <a:off x="4953000" y="2133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C</a:t>
            </a:r>
            <a:endParaRPr b="0" i="0" sz="1800" u="none" cap="none" strike="noStrike">
              <a:solidFill>
                <a:schemeClr val="lt1"/>
              </a:solidFill>
              <a:latin typeface="Calibri"/>
              <a:ea typeface="Calibri"/>
              <a:cs typeface="Calibri"/>
              <a:sym typeface="Calibri"/>
            </a:endParaRPr>
          </a:p>
        </p:txBody>
      </p:sp>
      <p:sp>
        <p:nvSpPr>
          <p:cNvPr id="400" name="Google Shape;400;p37"/>
          <p:cNvSpPr/>
          <p:nvPr/>
        </p:nvSpPr>
        <p:spPr>
          <a:xfrm>
            <a:off x="3657600" y="30480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D</a:t>
            </a:r>
            <a:endParaRPr b="0" i="0" sz="1800" u="none" cap="none" strike="noStrike">
              <a:solidFill>
                <a:schemeClr val="lt1"/>
              </a:solidFill>
              <a:latin typeface="Calibri"/>
              <a:ea typeface="Calibri"/>
              <a:cs typeface="Calibri"/>
              <a:sym typeface="Calibri"/>
            </a:endParaRPr>
          </a:p>
        </p:txBody>
      </p:sp>
      <p:sp>
        <p:nvSpPr>
          <p:cNvPr id="401" name="Google Shape;401;p37"/>
          <p:cNvSpPr/>
          <p:nvPr/>
        </p:nvSpPr>
        <p:spPr>
          <a:xfrm>
            <a:off x="5638800" y="30480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F</a:t>
            </a:r>
            <a:endParaRPr b="0" i="0" sz="1800" u="none" cap="none" strike="noStrike">
              <a:solidFill>
                <a:schemeClr val="lt1"/>
              </a:solidFill>
              <a:latin typeface="Calibri"/>
              <a:ea typeface="Calibri"/>
              <a:cs typeface="Calibri"/>
              <a:sym typeface="Calibri"/>
            </a:endParaRPr>
          </a:p>
        </p:txBody>
      </p:sp>
      <p:sp>
        <p:nvSpPr>
          <p:cNvPr id="402" name="Google Shape;402;p37"/>
          <p:cNvSpPr/>
          <p:nvPr/>
        </p:nvSpPr>
        <p:spPr>
          <a:xfrm>
            <a:off x="4495800" y="30480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E</a:t>
            </a:r>
            <a:endParaRPr b="0" i="0" sz="1800" u="none" cap="none" strike="noStrike">
              <a:solidFill>
                <a:schemeClr val="lt1"/>
              </a:solidFill>
              <a:latin typeface="Calibri"/>
              <a:ea typeface="Calibri"/>
              <a:cs typeface="Calibri"/>
              <a:sym typeface="Calibri"/>
            </a:endParaRPr>
          </a:p>
        </p:txBody>
      </p:sp>
      <p:sp>
        <p:nvSpPr>
          <p:cNvPr id="403" name="Google Shape;403;p37"/>
          <p:cNvSpPr/>
          <p:nvPr/>
        </p:nvSpPr>
        <p:spPr>
          <a:xfrm>
            <a:off x="4114800" y="4038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G</a:t>
            </a:r>
            <a:endParaRPr b="0" i="0" sz="1800" u="none" cap="none" strike="noStrike">
              <a:solidFill>
                <a:schemeClr val="lt1"/>
              </a:solidFill>
              <a:latin typeface="Calibri"/>
              <a:ea typeface="Calibri"/>
              <a:cs typeface="Calibri"/>
              <a:sym typeface="Calibri"/>
            </a:endParaRPr>
          </a:p>
        </p:txBody>
      </p:sp>
      <p:sp>
        <p:nvSpPr>
          <p:cNvPr id="404" name="Google Shape;404;p37"/>
          <p:cNvSpPr/>
          <p:nvPr/>
        </p:nvSpPr>
        <p:spPr>
          <a:xfrm>
            <a:off x="5334000" y="4038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H</a:t>
            </a:r>
            <a:endParaRPr b="0" i="0" sz="1800" u="none" cap="none" strike="noStrike">
              <a:solidFill>
                <a:schemeClr val="lt1"/>
              </a:solidFill>
              <a:latin typeface="Calibri"/>
              <a:ea typeface="Calibri"/>
              <a:cs typeface="Calibri"/>
              <a:sym typeface="Calibri"/>
            </a:endParaRPr>
          </a:p>
        </p:txBody>
      </p:sp>
      <p:sp>
        <p:nvSpPr>
          <p:cNvPr id="405" name="Google Shape;405;p37"/>
          <p:cNvSpPr/>
          <p:nvPr/>
        </p:nvSpPr>
        <p:spPr>
          <a:xfrm>
            <a:off x="6248400" y="4038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I</a:t>
            </a:r>
            <a:endParaRPr b="0" i="0" sz="1800" u="none" cap="none" strike="noStrike">
              <a:solidFill>
                <a:schemeClr val="lt1"/>
              </a:solidFill>
              <a:latin typeface="Calibri"/>
              <a:ea typeface="Calibri"/>
              <a:cs typeface="Calibri"/>
              <a:sym typeface="Calibri"/>
            </a:endParaRPr>
          </a:p>
        </p:txBody>
      </p:sp>
      <p:cxnSp>
        <p:nvCxnSpPr>
          <p:cNvPr id="406" name="Google Shape;406;p37"/>
          <p:cNvCxnSpPr>
            <a:stCxn id="397" idx="3"/>
            <a:endCxn id="398" idx="7"/>
          </p:cNvCxnSpPr>
          <p:nvPr/>
        </p:nvCxnSpPr>
        <p:spPr>
          <a:xfrm flipH="1">
            <a:off x="3590755" y="1685645"/>
            <a:ext cx="591000" cy="438600"/>
          </a:xfrm>
          <a:prstGeom prst="straightConnector1">
            <a:avLst/>
          </a:prstGeom>
          <a:noFill/>
          <a:ln cap="flat" cmpd="sng" w="9525">
            <a:solidFill>
              <a:srgbClr val="4A7DBA"/>
            </a:solidFill>
            <a:prstDash val="solid"/>
            <a:round/>
            <a:headEnd len="sm" w="sm" type="none"/>
            <a:tailEnd len="sm" w="sm" type="none"/>
          </a:ln>
        </p:spPr>
      </p:cxnSp>
      <p:cxnSp>
        <p:nvCxnSpPr>
          <p:cNvPr id="407" name="Google Shape;407;p37"/>
          <p:cNvCxnSpPr>
            <a:stCxn id="397" idx="5"/>
            <a:endCxn id="399" idx="1"/>
          </p:cNvCxnSpPr>
          <p:nvPr/>
        </p:nvCxnSpPr>
        <p:spPr>
          <a:xfrm>
            <a:off x="4505045" y="1685645"/>
            <a:ext cx="514800" cy="514800"/>
          </a:xfrm>
          <a:prstGeom prst="straightConnector1">
            <a:avLst/>
          </a:prstGeom>
          <a:noFill/>
          <a:ln cap="flat" cmpd="sng" w="9525">
            <a:solidFill>
              <a:srgbClr val="4A7DBA"/>
            </a:solidFill>
            <a:prstDash val="solid"/>
            <a:round/>
            <a:headEnd len="sm" w="sm" type="none"/>
            <a:tailEnd len="sm" w="sm" type="none"/>
          </a:ln>
        </p:spPr>
      </p:cxnSp>
      <p:cxnSp>
        <p:nvCxnSpPr>
          <p:cNvPr id="408" name="Google Shape;408;p37"/>
          <p:cNvCxnSpPr>
            <a:stCxn id="398" idx="5"/>
          </p:cNvCxnSpPr>
          <p:nvPr/>
        </p:nvCxnSpPr>
        <p:spPr>
          <a:xfrm>
            <a:off x="3590645" y="2447645"/>
            <a:ext cx="295500" cy="752700"/>
          </a:xfrm>
          <a:prstGeom prst="straightConnector1">
            <a:avLst/>
          </a:prstGeom>
          <a:noFill/>
          <a:ln cap="flat" cmpd="sng" w="9525">
            <a:solidFill>
              <a:srgbClr val="4A7DBA"/>
            </a:solidFill>
            <a:prstDash val="solid"/>
            <a:round/>
            <a:headEnd len="sm" w="sm" type="none"/>
            <a:tailEnd len="sm" w="sm" type="none"/>
          </a:ln>
        </p:spPr>
      </p:cxnSp>
      <p:cxnSp>
        <p:nvCxnSpPr>
          <p:cNvPr id="409" name="Google Shape;409;p37"/>
          <p:cNvCxnSpPr>
            <a:stCxn id="399" idx="4"/>
            <a:endCxn id="402" idx="7"/>
          </p:cNvCxnSpPr>
          <p:nvPr/>
        </p:nvCxnSpPr>
        <p:spPr>
          <a:xfrm flipH="1">
            <a:off x="4886100" y="2590800"/>
            <a:ext cx="295500" cy="524100"/>
          </a:xfrm>
          <a:prstGeom prst="straightConnector1">
            <a:avLst/>
          </a:prstGeom>
          <a:noFill/>
          <a:ln cap="flat" cmpd="sng" w="9525">
            <a:solidFill>
              <a:srgbClr val="4A7DBA"/>
            </a:solidFill>
            <a:prstDash val="solid"/>
            <a:round/>
            <a:headEnd len="sm" w="sm" type="none"/>
            <a:tailEnd len="sm" w="sm" type="none"/>
          </a:ln>
        </p:spPr>
      </p:cxnSp>
      <p:cxnSp>
        <p:nvCxnSpPr>
          <p:cNvPr id="410" name="Google Shape;410;p37"/>
          <p:cNvCxnSpPr>
            <a:stCxn id="399" idx="4"/>
            <a:endCxn id="401" idx="1"/>
          </p:cNvCxnSpPr>
          <p:nvPr/>
        </p:nvCxnSpPr>
        <p:spPr>
          <a:xfrm>
            <a:off x="5181600" y="2590800"/>
            <a:ext cx="524100" cy="524100"/>
          </a:xfrm>
          <a:prstGeom prst="straightConnector1">
            <a:avLst/>
          </a:prstGeom>
          <a:noFill/>
          <a:ln cap="flat" cmpd="sng" w="9525">
            <a:solidFill>
              <a:srgbClr val="4A7DBA"/>
            </a:solidFill>
            <a:prstDash val="solid"/>
            <a:round/>
            <a:headEnd len="sm" w="sm" type="none"/>
            <a:tailEnd len="sm" w="sm" type="none"/>
          </a:ln>
        </p:spPr>
      </p:cxnSp>
      <p:cxnSp>
        <p:nvCxnSpPr>
          <p:cNvPr id="411" name="Google Shape;411;p37"/>
          <p:cNvCxnSpPr>
            <a:stCxn id="402" idx="3"/>
            <a:endCxn id="403" idx="0"/>
          </p:cNvCxnSpPr>
          <p:nvPr/>
        </p:nvCxnSpPr>
        <p:spPr>
          <a:xfrm flipH="1">
            <a:off x="4343455" y="3438245"/>
            <a:ext cx="219300" cy="600300"/>
          </a:xfrm>
          <a:prstGeom prst="straightConnector1">
            <a:avLst/>
          </a:prstGeom>
          <a:noFill/>
          <a:ln cap="flat" cmpd="sng" w="9525">
            <a:solidFill>
              <a:srgbClr val="4A7DBA"/>
            </a:solidFill>
            <a:prstDash val="solid"/>
            <a:round/>
            <a:headEnd len="sm" w="sm" type="none"/>
            <a:tailEnd len="sm" w="sm" type="none"/>
          </a:ln>
        </p:spPr>
      </p:cxnSp>
      <p:cxnSp>
        <p:nvCxnSpPr>
          <p:cNvPr id="412" name="Google Shape;412;p37"/>
          <p:cNvCxnSpPr>
            <a:stCxn id="401" idx="3"/>
            <a:endCxn id="404" idx="0"/>
          </p:cNvCxnSpPr>
          <p:nvPr/>
        </p:nvCxnSpPr>
        <p:spPr>
          <a:xfrm flipH="1">
            <a:off x="5562655" y="3438245"/>
            <a:ext cx="143100" cy="600300"/>
          </a:xfrm>
          <a:prstGeom prst="straightConnector1">
            <a:avLst/>
          </a:prstGeom>
          <a:noFill/>
          <a:ln cap="flat" cmpd="sng" w="9525">
            <a:solidFill>
              <a:srgbClr val="4A7DBA"/>
            </a:solidFill>
            <a:prstDash val="solid"/>
            <a:round/>
            <a:headEnd len="sm" w="sm" type="none"/>
            <a:tailEnd len="sm" w="sm" type="none"/>
          </a:ln>
        </p:spPr>
      </p:cxnSp>
      <p:cxnSp>
        <p:nvCxnSpPr>
          <p:cNvPr id="413" name="Google Shape;413;p37"/>
          <p:cNvCxnSpPr>
            <a:stCxn id="401" idx="4"/>
            <a:endCxn id="405" idx="0"/>
          </p:cNvCxnSpPr>
          <p:nvPr/>
        </p:nvCxnSpPr>
        <p:spPr>
          <a:xfrm>
            <a:off x="5867400" y="3505200"/>
            <a:ext cx="609600" cy="533400"/>
          </a:xfrm>
          <a:prstGeom prst="straightConnector1">
            <a:avLst/>
          </a:prstGeom>
          <a:noFill/>
          <a:ln cap="flat" cmpd="sng" w="9525">
            <a:solidFill>
              <a:srgbClr val="4A7DBA"/>
            </a:solidFill>
            <a:prstDash val="solid"/>
            <a:round/>
            <a:headEnd len="sm" w="sm" type="none"/>
            <a:tailEnd len="sm" w="sm" type="none"/>
          </a:ln>
        </p:spPr>
      </p:cxn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ALGORITHM</a:t>
            </a:r>
            <a:endParaRPr/>
          </a:p>
        </p:txBody>
      </p:sp>
      <p:sp>
        <p:nvSpPr>
          <p:cNvPr id="419" name="Google Shape;419;p38"/>
          <p:cNvSpPr txBox="1"/>
          <p:nvPr>
            <p:ph idx="1" type="body"/>
          </p:nvPr>
        </p:nvSpPr>
        <p:spPr>
          <a:xfrm>
            <a:off x="457200" y="1219200"/>
            <a:ext cx="8229600" cy="4906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None/>
            </a:pPr>
            <a:r>
              <a:rPr lang="en-US"/>
              <a:t>1 ptr=root</a:t>
            </a:r>
            <a:endParaRPr/>
          </a:p>
          <a:p>
            <a:pPr indent="-342900" lvl="0" marL="342900" rtl="0" algn="l">
              <a:spcBef>
                <a:spcPts val="640"/>
              </a:spcBef>
              <a:spcAft>
                <a:spcPts val="0"/>
              </a:spcAft>
              <a:buClr>
                <a:schemeClr val="dk1"/>
              </a:buClr>
              <a:buSzPts val="3200"/>
              <a:buNone/>
            </a:pPr>
            <a:r>
              <a:rPr lang="en-US"/>
              <a:t>2 if(ptr!=NULL)</a:t>
            </a:r>
            <a:endParaRPr/>
          </a:p>
          <a:p>
            <a:pPr indent="-342900" lvl="0" marL="342900" rtl="0" algn="l">
              <a:spcBef>
                <a:spcPts val="640"/>
              </a:spcBef>
              <a:spcAft>
                <a:spcPts val="0"/>
              </a:spcAft>
              <a:buClr>
                <a:schemeClr val="dk1"/>
              </a:buClr>
              <a:buSzPts val="3200"/>
              <a:buNone/>
            </a:pPr>
            <a:r>
              <a:rPr lang="en-US"/>
              <a:t>3 post order(ptr-&gt;LC)</a:t>
            </a:r>
            <a:endParaRPr/>
          </a:p>
          <a:p>
            <a:pPr indent="-342900" lvl="0" marL="342900" rtl="0" algn="l">
              <a:spcBef>
                <a:spcPts val="640"/>
              </a:spcBef>
              <a:spcAft>
                <a:spcPts val="0"/>
              </a:spcAft>
              <a:buClr>
                <a:schemeClr val="dk1"/>
              </a:buClr>
              <a:buSzPts val="3200"/>
              <a:buNone/>
            </a:pPr>
            <a:r>
              <a:rPr lang="en-US"/>
              <a:t>4 post order(ptr-&gt;RC)</a:t>
            </a:r>
            <a:endParaRPr/>
          </a:p>
          <a:p>
            <a:pPr indent="-342900" lvl="0" marL="342900" rtl="0" algn="l">
              <a:spcBef>
                <a:spcPts val="640"/>
              </a:spcBef>
              <a:spcAft>
                <a:spcPts val="0"/>
              </a:spcAft>
              <a:buClr>
                <a:schemeClr val="dk1"/>
              </a:buClr>
              <a:buSzPts val="3200"/>
              <a:buNone/>
            </a:pPr>
            <a:r>
              <a:rPr lang="en-US"/>
              <a:t>5 vist(ptr)</a:t>
            </a:r>
            <a:endParaRPr/>
          </a:p>
          <a:p>
            <a:pPr indent="-342900" lvl="0" marL="342900" rtl="0" algn="l">
              <a:spcBef>
                <a:spcPts val="640"/>
              </a:spcBef>
              <a:spcAft>
                <a:spcPts val="0"/>
              </a:spcAft>
              <a:buClr>
                <a:schemeClr val="dk1"/>
              </a:buClr>
              <a:buSzPts val="3200"/>
              <a:buNone/>
            </a:pPr>
            <a:r>
              <a:rPr lang="en-US"/>
              <a:t>6 end if</a:t>
            </a:r>
            <a:endParaRPr/>
          </a:p>
          <a:p>
            <a:pPr indent="-342900" lvl="0" marL="342900" rtl="0" algn="l">
              <a:spcBef>
                <a:spcPts val="640"/>
              </a:spcBef>
              <a:spcAft>
                <a:spcPts val="0"/>
              </a:spcAft>
              <a:buClr>
                <a:schemeClr val="dk1"/>
              </a:buClr>
              <a:buSzPts val="3200"/>
              <a:buNone/>
            </a:pPr>
            <a:r>
              <a:rPr lang="en-US"/>
              <a:t>7 stop</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39"/>
          <p:cNvSpPr txBox="1"/>
          <p:nvPr>
            <p:ph type="title"/>
          </p:nvPr>
        </p:nvSpPr>
        <p:spPr>
          <a:xfrm>
            <a:off x="457200" y="274638"/>
            <a:ext cx="8229600" cy="6397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Insertion </a:t>
            </a:r>
            <a:endParaRPr/>
          </a:p>
        </p:txBody>
      </p:sp>
      <p:sp>
        <p:nvSpPr>
          <p:cNvPr id="425" name="Google Shape;425;p39"/>
          <p:cNvSpPr txBox="1"/>
          <p:nvPr>
            <p:ph idx="1" type="body"/>
          </p:nvPr>
        </p:nvSpPr>
        <p:spPr>
          <a:xfrm>
            <a:off x="457200" y="990600"/>
            <a:ext cx="8229600" cy="56388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None/>
            </a:pPr>
            <a:r>
              <a:rPr lang="en-US"/>
              <a:t>1 To insert a node with data say item into a tree the tree is required to be searched starting from the root node.</a:t>
            </a:r>
            <a:endParaRPr/>
          </a:p>
          <a:p>
            <a:pPr indent="-342900" lvl="0" marL="342900" rtl="0" algn="l">
              <a:spcBef>
                <a:spcPts val="640"/>
              </a:spcBef>
              <a:spcAft>
                <a:spcPts val="0"/>
              </a:spcAft>
              <a:buClr>
                <a:schemeClr val="dk1"/>
              </a:buClr>
              <a:buSzPts val="3200"/>
              <a:buNone/>
            </a:pPr>
            <a:r>
              <a:rPr lang="en-US"/>
              <a:t>2 If item is found insertion is not possible , otherwise item is inserted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rPr lang="en-US"/>
              <a:t>Before insertion		After insertion node 7</a:t>
            </a:r>
            <a:endParaRPr/>
          </a:p>
        </p:txBody>
      </p:sp>
      <p:sp>
        <p:nvSpPr>
          <p:cNvPr id="426" name="Google Shape;426;p39"/>
          <p:cNvSpPr/>
          <p:nvPr/>
        </p:nvSpPr>
        <p:spPr>
          <a:xfrm>
            <a:off x="2514600" y="37338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6</a:t>
            </a:r>
            <a:endParaRPr b="0" i="0" sz="1800" u="none" cap="none" strike="noStrike">
              <a:solidFill>
                <a:schemeClr val="lt1"/>
              </a:solidFill>
              <a:latin typeface="Calibri"/>
              <a:ea typeface="Calibri"/>
              <a:cs typeface="Calibri"/>
              <a:sym typeface="Calibri"/>
            </a:endParaRPr>
          </a:p>
        </p:txBody>
      </p:sp>
      <p:sp>
        <p:nvSpPr>
          <p:cNvPr id="427" name="Google Shape;427;p39"/>
          <p:cNvSpPr/>
          <p:nvPr/>
        </p:nvSpPr>
        <p:spPr>
          <a:xfrm>
            <a:off x="1905000" y="46482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2</a:t>
            </a:r>
            <a:endParaRPr b="0" i="0" sz="1800" u="none" cap="none" strike="noStrike">
              <a:solidFill>
                <a:schemeClr val="lt1"/>
              </a:solidFill>
              <a:latin typeface="Calibri"/>
              <a:ea typeface="Calibri"/>
              <a:cs typeface="Calibri"/>
              <a:sym typeface="Calibri"/>
            </a:endParaRPr>
          </a:p>
        </p:txBody>
      </p:sp>
      <p:sp>
        <p:nvSpPr>
          <p:cNvPr id="428" name="Google Shape;428;p39"/>
          <p:cNvSpPr/>
          <p:nvPr/>
        </p:nvSpPr>
        <p:spPr>
          <a:xfrm>
            <a:off x="1143000" y="5486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1</a:t>
            </a:r>
            <a:endParaRPr b="0" i="0" sz="1800" u="none" cap="none" strike="noStrike">
              <a:solidFill>
                <a:schemeClr val="lt1"/>
              </a:solidFill>
              <a:latin typeface="Calibri"/>
              <a:ea typeface="Calibri"/>
              <a:cs typeface="Calibri"/>
              <a:sym typeface="Calibri"/>
            </a:endParaRPr>
          </a:p>
        </p:txBody>
      </p:sp>
      <p:sp>
        <p:nvSpPr>
          <p:cNvPr id="429" name="Google Shape;429;p39"/>
          <p:cNvSpPr/>
          <p:nvPr/>
        </p:nvSpPr>
        <p:spPr>
          <a:xfrm>
            <a:off x="3200400" y="46482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8</a:t>
            </a:r>
            <a:endParaRPr b="0" i="0" sz="1800" u="none" cap="none" strike="noStrike">
              <a:solidFill>
                <a:schemeClr val="lt1"/>
              </a:solidFill>
              <a:latin typeface="Calibri"/>
              <a:ea typeface="Calibri"/>
              <a:cs typeface="Calibri"/>
              <a:sym typeface="Calibri"/>
            </a:endParaRPr>
          </a:p>
        </p:txBody>
      </p:sp>
      <p:sp>
        <p:nvSpPr>
          <p:cNvPr id="430" name="Google Shape;430;p39"/>
          <p:cNvSpPr/>
          <p:nvPr/>
        </p:nvSpPr>
        <p:spPr>
          <a:xfrm>
            <a:off x="2514600" y="5486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4</a:t>
            </a:r>
            <a:endParaRPr b="0" i="0" sz="1800" u="none" cap="none" strike="noStrike">
              <a:solidFill>
                <a:schemeClr val="lt1"/>
              </a:solidFill>
              <a:latin typeface="Calibri"/>
              <a:ea typeface="Calibri"/>
              <a:cs typeface="Calibri"/>
              <a:sym typeface="Calibri"/>
            </a:endParaRPr>
          </a:p>
        </p:txBody>
      </p:sp>
      <p:cxnSp>
        <p:nvCxnSpPr>
          <p:cNvPr id="431" name="Google Shape;431;p39"/>
          <p:cNvCxnSpPr>
            <a:stCxn id="426" idx="3"/>
            <a:endCxn id="427" idx="0"/>
          </p:cNvCxnSpPr>
          <p:nvPr/>
        </p:nvCxnSpPr>
        <p:spPr>
          <a:xfrm flipH="1">
            <a:off x="2133655" y="4124045"/>
            <a:ext cx="447900" cy="524100"/>
          </a:xfrm>
          <a:prstGeom prst="straightConnector1">
            <a:avLst/>
          </a:prstGeom>
          <a:noFill/>
          <a:ln cap="flat" cmpd="sng" w="9525">
            <a:solidFill>
              <a:srgbClr val="4A7DBA"/>
            </a:solidFill>
            <a:prstDash val="solid"/>
            <a:round/>
            <a:headEnd len="sm" w="sm" type="none"/>
            <a:tailEnd len="sm" w="sm" type="none"/>
          </a:ln>
        </p:spPr>
      </p:cxnSp>
      <p:cxnSp>
        <p:nvCxnSpPr>
          <p:cNvPr id="432" name="Google Shape;432;p39"/>
          <p:cNvCxnSpPr>
            <a:stCxn id="426" idx="4"/>
            <a:endCxn id="429" idx="1"/>
          </p:cNvCxnSpPr>
          <p:nvPr/>
        </p:nvCxnSpPr>
        <p:spPr>
          <a:xfrm>
            <a:off x="2743200" y="4191000"/>
            <a:ext cx="524100" cy="524100"/>
          </a:xfrm>
          <a:prstGeom prst="straightConnector1">
            <a:avLst/>
          </a:prstGeom>
          <a:noFill/>
          <a:ln cap="flat" cmpd="sng" w="9525">
            <a:solidFill>
              <a:srgbClr val="4A7DBA"/>
            </a:solidFill>
            <a:prstDash val="solid"/>
            <a:round/>
            <a:headEnd len="sm" w="sm" type="none"/>
            <a:tailEnd len="sm" w="sm" type="none"/>
          </a:ln>
        </p:spPr>
      </p:cxnSp>
      <p:cxnSp>
        <p:nvCxnSpPr>
          <p:cNvPr id="433" name="Google Shape;433;p39"/>
          <p:cNvCxnSpPr>
            <a:stCxn id="427" idx="3"/>
            <a:endCxn id="428" idx="7"/>
          </p:cNvCxnSpPr>
          <p:nvPr/>
        </p:nvCxnSpPr>
        <p:spPr>
          <a:xfrm flipH="1">
            <a:off x="1533355" y="5038445"/>
            <a:ext cx="438600" cy="514800"/>
          </a:xfrm>
          <a:prstGeom prst="straightConnector1">
            <a:avLst/>
          </a:prstGeom>
          <a:noFill/>
          <a:ln cap="flat" cmpd="sng" w="9525">
            <a:solidFill>
              <a:srgbClr val="4A7DBA"/>
            </a:solidFill>
            <a:prstDash val="solid"/>
            <a:round/>
            <a:headEnd len="sm" w="sm" type="none"/>
            <a:tailEnd len="sm" w="sm" type="none"/>
          </a:ln>
        </p:spPr>
      </p:cxnSp>
      <p:cxnSp>
        <p:nvCxnSpPr>
          <p:cNvPr id="434" name="Google Shape;434;p39"/>
          <p:cNvCxnSpPr>
            <a:stCxn id="427" idx="5"/>
            <a:endCxn id="430" idx="2"/>
          </p:cNvCxnSpPr>
          <p:nvPr/>
        </p:nvCxnSpPr>
        <p:spPr>
          <a:xfrm>
            <a:off x="2295245" y="5038445"/>
            <a:ext cx="219300" cy="676500"/>
          </a:xfrm>
          <a:prstGeom prst="straightConnector1">
            <a:avLst/>
          </a:prstGeom>
          <a:noFill/>
          <a:ln cap="flat" cmpd="sng" w="9525">
            <a:solidFill>
              <a:srgbClr val="4A7DBA"/>
            </a:solidFill>
            <a:prstDash val="solid"/>
            <a:round/>
            <a:headEnd len="sm" w="sm" type="none"/>
            <a:tailEnd len="sm" w="sm" type="none"/>
          </a:ln>
        </p:spPr>
      </p:cxnSp>
      <p:sp>
        <p:nvSpPr>
          <p:cNvPr id="435" name="Google Shape;435;p39"/>
          <p:cNvSpPr/>
          <p:nvPr/>
        </p:nvSpPr>
        <p:spPr>
          <a:xfrm>
            <a:off x="6324600" y="3657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6</a:t>
            </a:r>
            <a:endParaRPr b="0" i="0" sz="1800" u="none" cap="none" strike="noStrike">
              <a:solidFill>
                <a:schemeClr val="lt1"/>
              </a:solidFill>
              <a:latin typeface="Calibri"/>
              <a:ea typeface="Calibri"/>
              <a:cs typeface="Calibri"/>
              <a:sym typeface="Calibri"/>
            </a:endParaRPr>
          </a:p>
        </p:txBody>
      </p:sp>
      <p:sp>
        <p:nvSpPr>
          <p:cNvPr id="436" name="Google Shape;436;p39"/>
          <p:cNvSpPr/>
          <p:nvPr/>
        </p:nvSpPr>
        <p:spPr>
          <a:xfrm>
            <a:off x="7315200" y="4419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8</a:t>
            </a:r>
            <a:endParaRPr b="0" i="0" sz="1800" u="none" cap="none" strike="noStrike">
              <a:solidFill>
                <a:schemeClr val="lt1"/>
              </a:solidFill>
              <a:latin typeface="Calibri"/>
              <a:ea typeface="Calibri"/>
              <a:cs typeface="Calibri"/>
              <a:sym typeface="Calibri"/>
            </a:endParaRPr>
          </a:p>
        </p:txBody>
      </p:sp>
      <p:sp>
        <p:nvSpPr>
          <p:cNvPr id="437" name="Google Shape;437;p39"/>
          <p:cNvSpPr/>
          <p:nvPr/>
        </p:nvSpPr>
        <p:spPr>
          <a:xfrm>
            <a:off x="5867400" y="5486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4</a:t>
            </a:r>
            <a:endParaRPr b="0" i="0" sz="1800" u="none" cap="none" strike="noStrike">
              <a:solidFill>
                <a:schemeClr val="lt1"/>
              </a:solidFill>
              <a:latin typeface="Calibri"/>
              <a:ea typeface="Calibri"/>
              <a:cs typeface="Calibri"/>
              <a:sym typeface="Calibri"/>
            </a:endParaRPr>
          </a:p>
        </p:txBody>
      </p:sp>
      <p:sp>
        <p:nvSpPr>
          <p:cNvPr id="438" name="Google Shape;438;p39"/>
          <p:cNvSpPr/>
          <p:nvPr/>
        </p:nvSpPr>
        <p:spPr>
          <a:xfrm>
            <a:off x="5257800" y="4419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2</a:t>
            </a:r>
            <a:endParaRPr b="0" i="0" sz="1800" u="none" cap="none" strike="noStrike">
              <a:solidFill>
                <a:schemeClr val="lt1"/>
              </a:solidFill>
              <a:latin typeface="Calibri"/>
              <a:ea typeface="Calibri"/>
              <a:cs typeface="Calibri"/>
              <a:sym typeface="Calibri"/>
            </a:endParaRPr>
          </a:p>
        </p:txBody>
      </p:sp>
      <p:sp>
        <p:nvSpPr>
          <p:cNvPr id="439" name="Google Shape;439;p39"/>
          <p:cNvSpPr/>
          <p:nvPr/>
        </p:nvSpPr>
        <p:spPr>
          <a:xfrm>
            <a:off x="4572000" y="54864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1</a:t>
            </a:r>
            <a:endParaRPr b="0" i="0" sz="1800" u="none" cap="none" strike="noStrike">
              <a:solidFill>
                <a:schemeClr val="lt1"/>
              </a:solidFill>
              <a:latin typeface="Calibri"/>
              <a:ea typeface="Calibri"/>
              <a:cs typeface="Calibri"/>
              <a:sym typeface="Calibri"/>
            </a:endParaRPr>
          </a:p>
        </p:txBody>
      </p:sp>
      <p:sp>
        <p:nvSpPr>
          <p:cNvPr id="440" name="Google Shape;440;p39"/>
          <p:cNvSpPr/>
          <p:nvPr/>
        </p:nvSpPr>
        <p:spPr>
          <a:xfrm>
            <a:off x="7010400" y="54102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7</a:t>
            </a:r>
            <a:endParaRPr b="0" i="0" sz="1800" u="none" cap="none" strike="noStrike">
              <a:solidFill>
                <a:schemeClr val="lt1"/>
              </a:solidFill>
              <a:latin typeface="Calibri"/>
              <a:ea typeface="Calibri"/>
              <a:cs typeface="Calibri"/>
              <a:sym typeface="Calibri"/>
            </a:endParaRPr>
          </a:p>
        </p:txBody>
      </p:sp>
      <p:cxnSp>
        <p:nvCxnSpPr>
          <p:cNvPr id="441" name="Google Shape;441;p39"/>
          <p:cNvCxnSpPr>
            <a:stCxn id="435" idx="3"/>
            <a:endCxn id="438" idx="7"/>
          </p:cNvCxnSpPr>
          <p:nvPr/>
        </p:nvCxnSpPr>
        <p:spPr>
          <a:xfrm flipH="1">
            <a:off x="5648155" y="4047845"/>
            <a:ext cx="743400" cy="438600"/>
          </a:xfrm>
          <a:prstGeom prst="straightConnector1">
            <a:avLst/>
          </a:prstGeom>
          <a:noFill/>
          <a:ln cap="flat" cmpd="sng" w="9525">
            <a:solidFill>
              <a:srgbClr val="4A7DBA"/>
            </a:solidFill>
            <a:prstDash val="solid"/>
            <a:round/>
            <a:headEnd len="sm" w="sm" type="none"/>
            <a:tailEnd len="sm" w="sm" type="none"/>
          </a:ln>
        </p:spPr>
      </p:cxnSp>
      <p:cxnSp>
        <p:nvCxnSpPr>
          <p:cNvPr id="442" name="Google Shape;442;p39"/>
          <p:cNvCxnSpPr>
            <a:stCxn id="435" idx="5"/>
            <a:endCxn id="436" idx="1"/>
          </p:cNvCxnSpPr>
          <p:nvPr/>
        </p:nvCxnSpPr>
        <p:spPr>
          <a:xfrm>
            <a:off x="6714845" y="4047845"/>
            <a:ext cx="667200" cy="438600"/>
          </a:xfrm>
          <a:prstGeom prst="straightConnector1">
            <a:avLst/>
          </a:prstGeom>
          <a:noFill/>
          <a:ln cap="flat" cmpd="sng" w="9525">
            <a:solidFill>
              <a:srgbClr val="4A7DBA"/>
            </a:solidFill>
            <a:prstDash val="solid"/>
            <a:round/>
            <a:headEnd len="sm" w="sm" type="none"/>
            <a:tailEnd len="sm" w="sm" type="none"/>
          </a:ln>
        </p:spPr>
      </p:cxnSp>
      <p:cxnSp>
        <p:nvCxnSpPr>
          <p:cNvPr id="443" name="Google Shape;443;p39"/>
          <p:cNvCxnSpPr>
            <a:stCxn id="438" idx="3"/>
            <a:endCxn id="439" idx="0"/>
          </p:cNvCxnSpPr>
          <p:nvPr/>
        </p:nvCxnSpPr>
        <p:spPr>
          <a:xfrm flipH="1">
            <a:off x="4800655" y="4809845"/>
            <a:ext cx="524100" cy="676500"/>
          </a:xfrm>
          <a:prstGeom prst="straightConnector1">
            <a:avLst/>
          </a:prstGeom>
          <a:noFill/>
          <a:ln cap="flat" cmpd="sng" w="9525">
            <a:solidFill>
              <a:srgbClr val="4A7DBA"/>
            </a:solidFill>
            <a:prstDash val="solid"/>
            <a:round/>
            <a:headEnd len="sm" w="sm" type="none"/>
            <a:tailEnd len="sm" w="sm" type="none"/>
          </a:ln>
        </p:spPr>
      </p:cxnSp>
      <p:cxnSp>
        <p:nvCxnSpPr>
          <p:cNvPr id="444" name="Google Shape;444;p39"/>
          <p:cNvCxnSpPr>
            <a:stCxn id="438" idx="5"/>
            <a:endCxn id="437" idx="0"/>
          </p:cNvCxnSpPr>
          <p:nvPr/>
        </p:nvCxnSpPr>
        <p:spPr>
          <a:xfrm>
            <a:off x="5648045" y="4809845"/>
            <a:ext cx="447900" cy="676500"/>
          </a:xfrm>
          <a:prstGeom prst="straightConnector1">
            <a:avLst/>
          </a:prstGeom>
          <a:noFill/>
          <a:ln cap="flat" cmpd="sng" w="9525">
            <a:solidFill>
              <a:srgbClr val="4A7DBA"/>
            </a:solidFill>
            <a:prstDash val="solid"/>
            <a:round/>
            <a:headEnd len="sm" w="sm" type="none"/>
            <a:tailEnd len="sm" w="sm" type="none"/>
          </a:ln>
        </p:spPr>
      </p:cxnSp>
      <p:cxnSp>
        <p:nvCxnSpPr>
          <p:cNvPr id="445" name="Google Shape;445;p39"/>
          <p:cNvCxnSpPr>
            <a:stCxn id="436" idx="3"/>
          </p:cNvCxnSpPr>
          <p:nvPr/>
        </p:nvCxnSpPr>
        <p:spPr>
          <a:xfrm flipH="1">
            <a:off x="7162855" y="4809845"/>
            <a:ext cx="219300" cy="752700"/>
          </a:xfrm>
          <a:prstGeom prst="straightConnector1">
            <a:avLst/>
          </a:prstGeom>
          <a:noFill/>
          <a:ln cap="flat" cmpd="sng" w="9525">
            <a:solidFill>
              <a:srgbClr val="4A7DBA"/>
            </a:solidFill>
            <a:prstDash val="solid"/>
            <a:round/>
            <a:headEnd len="sm" w="sm" type="none"/>
            <a:tailEnd len="sm" w="sm" type="none"/>
          </a:ln>
        </p:spPr>
      </p:cxn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40"/>
          <p:cNvSpPr txBox="1"/>
          <p:nvPr>
            <p:ph type="title"/>
          </p:nvPr>
        </p:nvSpPr>
        <p:spPr>
          <a:xfrm>
            <a:off x="457200" y="274638"/>
            <a:ext cx="8229600" cy="4873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Algorithm </a:t>
            </a:r>
            <a:endParaRPr/>
          </a:p>
        </p:txBody>
      </p:sp>
      <p:sp>
        <p:nvSpPr>
          <p:cNvPr id="451" name="Google Shape;451;p40"/>
          <p:cNvSpPr txBox="1"/>
          <p:nvPr>
            <p:ph idx="1" type="body"/>
          </p:nvPr>
        </p:nvSpPr>
        <p:spPr>
          <a:xfrm>
            <a:off x="457200" y="838200"/>
            <a:ext cx="8229600" cy="5287963"/>
          </a:xfrm>
          <a:prstGeom prst="rect">
            <a:avLst/>
          </a:prstGeom>
          <a:noFill/>
          <a:ln>
            <a:noFill/>
          </a:ln>
        </p:spPr>
        <p:txBody>
          <a:bodyPr anchorCtr="0" anchor="t" bIns="45700" lIns="91425" spcFirstLastPara="1" rIns="91425" wrap="square" tIns="45700">
            <a:normAutofit fontScale="77500" lnSpcReduction="20000"/>
          </a:bodyPr>
          <a:lstStyle/>
          <a:p>
            <a:pPr indent="-342900" lvl="0" marL="342900" rtl="0" algn="l">
              <a:spcBef>
                <a:spcPts val="0"/>
              </a:spcBef>
              <a:spcAft>
                <a:spcPts val="0"/>
              </a:spcAft>
              <a:buClr>
                <a:schemeClr val="dk1"/>
              </a:buClr>
              <a:buSzPct val="100000"/>
              <a:buNone/>
            </a:pPr>
            <a:r>
              <a:rPr lang="en-US"/>
              <a:t>1 ptr=root, flag=false</a:t>
            </a:r>
            <a:endParaRPr/>
          </a:p>
          <a:p>
            <a:pPr indent="-342900" lvl="0" marL="342900" rtl="0" algn="l">
              <a:spcBef>
                <a:spcPts val="496"/>
              </a:spcBef>
              <a:spcAft>
                <a:spcPts val="0"/>
              </a:spcAft>
              <a:buClr>
                <a:schemeClr val="dk1"/>
              </a:buClr>
              <a:buSzPct val="100000"/>
              <a:buNone/>
            </a:pPr>
            <a:r>
              <a:rPr lang="en-US"/>
              <a:t>2 while(ptr!=NULL) and (flag==false)</a:t>
            </a:r>
            <a:endParaRPr/>
          </a:p>
          <a:p>
            <a:pPr indent="-342900" lvl="0" marL="342900" rtl="0" algn="l">
              <a:spcBef>
                <a:spcPts val="496"/>
              </a:spcBef>
              <a:spcAft>
                <a:spcPts val="0"/>
              </a:spcAft>
              <a:buClr>
                <a:schemeClr val="dk1"/>
              </a:buClr>
              <a:buSzPct val="100000"/>
              <a:buNone/>
            </a:pPr>
            <a:r>
              <a:rPr lang="en-US"/>
              <a:t>3 case: item &lt; ptr-&gt;data</a:t>
            </a:r>
            <a:endParaRPr/>
          </a:p>
          <a:p>
            <a:pPr indent="-342900" lvl="0" marL="342900" rtl="0" algn="l">
              <a:spcBef>
                <a:spcPts val="496"/>
              </a:spcBef>
              <a:spcAft>
                <a:spcPts val="0"/>
              </a:spcAft>
              <a:buClr>
                <a:schemeClr val="dk1"/>
              </a:buClr>
              <a:buSzPct val="100000"/>
              <a:buNone/>
            </a:pPr>
            <a:r>
              <a:rPr lang="en-US"/>
              <a:t>		    ptr1=ptr</a:t>
            </a:r>
            <a:endParaRPr/>
          </a:p>
          <a:p>
            <a:pPr indent="-342900" lvl="0" marL="342900" rtl="0" algn="l">
              <a:spcBef>
                <a:spcPts val="496"/>
              </a:spcBef>
              <a:spcAft>
                <a:spcPts val="0"/>
              </a:spcAft>
              <a:buClr>
                <a:schemeClr val="dk1"/>
              </a:buClr>
              <a:buSzPct val="100000"/>
              <a:buNone/>
            </a:pPr>
            <a:r>
              <a:rPr lang="en-US"/>
              <a:t>		    ptr=ptr-&gt;LC</a:t>
            </a:r>
            <a:endParaRPr/>
          </a:p>
          <a:p>
            <a:pPr indent="-342900" lvl="0" marL="342900" rtl="0" algn="l">
              <a:spcBef>
                <a:spcPts val="496"/>
              </a:spcBef>
              <a:spcAft>
                <a:spcPts val="0"/>
              </a:spcAft>
              <a:buClr>
                <a:schemeClr val="dk1"/>
              </a:buClr>
              <a:buSzPct val="100000"/>
              <a:buNone/>
            </a:pPr>
            <a:r>
              <a:rPr lang="en-US"/>
              <a:t>4 case:  item &gt; ptr-&gt;data</a:t>
            </a:r>
            <a:endParaRPr/>
          </a:p>
          <a:p>
            <a:pPr indent="-342900" lvl="0" marL="342900" rtl="0" algn="l">
              <a:spcBef>
                <a:spcPts val="496"/>
              </a:spcBef>
              <a:spcAft>
                <a:spcPts val="0"/>
              </a:spcAft>
              <a:buClr>
                <a:schemeClr val="dk1"/>
              </a:buClr>
              <a:buSzPct val="100000"/>
              <a:buNone/>
            </a:pPr>
            <a:r>
              <a:rPr lang="en-US"/>
              <a:t>		     ptr1=ptr</a:t>
            </a:r>
            <a:endParaRPr/>
          </a:p>
          <a:p>
            <a:pPr indent="-342900" lvl="0" marL="342900" rtl="0" algn="l">
              <a:spcBef>
                <a:spcPts val="496"/>
              </a:spcBef>
              <a:spcAft>
                <a:spcPts val="0"/>
              </a:spcAft>
              <a:buClr>
                <a:schemeClr val="dk1"/>
              </a:buClr>
              <a:buSzPct val="100000"/>
              <a:buNone/>
            </a:pPr>
            <a:r>
              <a:rPr lang="en-US"/>
              <a:t>		     ptr=ptr-&gt;RC</a:t>
            </a:r>
            <a:endParaRPr/>
          </a:p>
          <a:p>
            <a:pPr indent="-342900" lvl="0" marL="342900" rtl="0" algn="l">
              <a:spcBef>
                <a:spcPts val="496"/>
              </a:spcBef>
              <a:spcAft>
                <a:spcPts val="0"/>
              </a:spcAft>
              <a:buClr>
                <a:schemeClr val="dk1"/>
              </a:buClr>
              <a:buSzPct val="100000"/>
              <a:buNone/>
            </a:pPr>
            <a:r>
              <a:rPr lang="en-US"/>
              <a:t>5 case: ptr-&gt;data==item</a:t>
            </a:r>
            <a:endParaRPr/>
          </a:p>
          <a:p>
            <a:pPr indent="-342900" lvl="0" marL="342900" rtl="0" algn="l">
              <a:spcBef>
                <a:spcPts val="496"/>
              </a:spcBef>
              <a:spcAft>
                <a:spcPts val="0"/>
              </a:spcAft>
              <a:buClr>
                <a:schemeClr val="dk1"/>
              </a:buClr>
              <a:buSzPct val="100000"/>
              <a:buNone/>
            </a:pPr>
            <a:r>
              <a:rPr lang="en-US"/>
              <a:t>		   flag=true</a:t>
            </a:r>
            <a:endParaRPr/>
          </a:p>
          <a:p>
            <a:pPr indent="-342900" lvl="0" marL="342900" rtl="0" algn="l">
              <a:spcBef>
                <a:spcPts val="496"/>
              </a:spcBef>
              <a:spcAft>
                <a:spcPts val="0"/>
              </a:spcAft>
              <a:buClr>
                <a:schemeClr val="dk1"/>
              </a:buClr>
              <a:buSzPct val="100000"/>
              <a:buNone/>
            </a:pPr>
            <a:r>
              <a:rPr lang="en-US"/>
              <a:t>	          print “ item exists no insertion”</a:t>
            </a:r>
            <a:endParaRPr/>
          </a:p>
          <a:p>
            <a:pPr indent="-342900" lvl="0" marL="342900" rtl="0" algn="l">
              <a:spcBef>
                <a:spcPts val="496"/>
              </a:spcBef>
              <a:spcAft>
                <a:spcPts val="0"/>
              </a:spcAft>
              <a:buClr>
                <a:schemeClr val="dk1"/>
              </a:buClr>
              <a:buSzPct val="100000"/>
              <a:buNone/>
            </a:pPr>
            <a:r>
              <a:rPr lang="en-US"/>
              <a:t>		   exit</a:t>
            </a:r>
            <a:endParaRPr/>
          </a:p>
          <a:p>
            <a:pPr indent="-342900" lvl="0" marL="342900" rtl="0" algn="l">
              <a:spcBef>
                <a:spcPts val="496"/>
              </a:spcBef>
              <a:spcAft>
                <a:spcPts val="0"/>
              </a:spcAft>
              <a:buClr>
                <a:schemeClr val="dk1"/>
              </a:buClr>
              <a:buSzPct val="100000"/>
              <a:buNone/>
            </a:pPr>
            <a:r>
              <a:rPr lang="en-US"/>
              <a:t>6 end while</a:t>
            </a:r>
            <a:endParaRPr/>
          </a:p>
          <a:p>
            <a:pPr indent="-342900" lvl="0" marL="342900" rtl="0" algn="l">
              <a:spcBef>
                <a:spcPts val="496"/>
              </a:spcBef>
              <a:spcAft>
                <a:spcPts val="0"/>
              </a:spcAft>
              <a:buClr>
                <a:schemeClr val="dk1"/>
              </a:buClr>
              <a:buSzPct val="100000"/>
              <a:buNone/>
            </a:pPr>
            <a:r>
              <a:t/>
            </a:r>
            <a:endParaRPr/>
          </a:p>
          <a:p>
            <a:pPr indent="-342900" lvl="0" marL="342900" rtl="0" algn="l">
              <a:spcBef>
                <a:spcPts val="496"/>
              </a:spcBef>
              <a:spcAft>
                <a:spcPts val="0"/>
              </a:spcAft>
              <a:buClr>
                <a:schemeClr val="dk1"/>
              </a:buClr>
              <a:buSzPct val="100000"/>
              <a:buNone/>
            </a:pPr>
            <a:r>
              <a:t/>
            </a:r>
            <a:endParaRPr/>
          </a:p>
          <a:p>
            <a:pPr indent="-342900" lvl="0" marL="342900" rtl="0" algn="l">
              <a:spcBef>
                <a:spcPts val="496"/>
              </a:spcBef>
              <a:spcAft>
                <a:spcPts val="0"/>
              </a:spcAft>
              <a:buClr>
                <a:schemeClr val="dk1"/>
              </a:buClr>
              <a:buSzPct val="100000"/>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41"/>
          <p:cNvSpPr txBox="1"/>
          <p:nvPr>
            <p:ph type="title"/>
          </p:nvPr>
        </p:nvSpPr>
        <p:spPr>
          <a:xfrm>
            <a:off x="457200" y="274638"/>
            <a:ext cx="8229600" cy="6397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Conti….</a:t>
            </a:r>
            <a:endParaRPr/>
          </a:p>
        </p:txBody>
      </p:sp>
      <p:sp>
        <p:nvSpPr>
          <p:cNvPr id="457" name="Google Shape;457;p41"/>
          <p:cNvSpPr txBox="1"/>
          <p:nvPr>
            <p:ph idx="1" type="body"/>
          </p:nvPr>
        </p:nvSpPr>
        <p:spPr>
          <a:xfrm>
            <a:off x="457200" y="838200"/>
            <a:ext cx="8229600" cy="5287963"/>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rtl="0" algn="l">
              <a:spcBef>
                <a:spcPts val="0"/>
              </a:spcBef>
              <a:spcAft>
                <a:spcPts val="0"/>
              </a:spcAft>
              <a:buClr>
                <a:schemeClr val="dk1"/>
              </a:buClr>
              <a:buSzPct val="100000"/>
              <a:buNone/>
            </a:pPr>
            <a:r>
              <a:rPr lang="en-US"/>
              <a:t>7 if(ptr==NULL)</a:t>
            </a:r>
            <a:endParaRPr/>
          </a:p>
          <a:p>
            <a:pPr indent="-342900" lvl="0" marL="342900" rtl="0" algn="l">
              <a:spcBef>
                <a:spcPts val="544"/>
              </a:spcBef>
              <a:spcAft>
                <a:spcPts val="0"/>
              </a:spcAft>
              <a:buClr>
                <a:schemeClr val="dk1"/>
              </a:buClr>
              <a:buSzPct val="100000"/>
              <a:buNone/>
            </a:pPr>
            <a:r>
              <a:rPr lang="en-US"/>
              <a:t>8 new=getnode(NODE)</a:t>
            </a:r>
            <a:endParaRPr/>
          </a:p>
          <a:p>
            <a:pPr indent="-342900" lvl="0" marL="342900" rtl="0" algn="l">
              <a:spcBef>
                <a:spcPts val="544"/>
              </a:spcBef>
              <a:spcAft>
                <a:spcPts val="0"/>
              </a:spcAft>
              <a:buClr>
                <a:schemeClr val="dk1"/>
              </a:buClr>
              <a:buSzPct val="100000"/>
              <a:buNone/>
            </a:pPr>
            <a:r>
              <a:rPr lang="en-US"/>
              <a:t>9 new-&gt;data=item</a:t>
            </a:r>
            <a:endParaRPr/>
          </a:p>
          <a:p>
            <a:pPr indent="-342900" lvl="0" marL="342900" rtl="0" algn="l">
              <a:spcBef>
                <a:spcPts val="544"/>
              </a:spcBef>
              <a:spcAft>
                <a:spcPts val="0"/>
              </a:spcAft>
              <a:buClr>
                <a:schemeClr val="dk1"/>
              </a:buClr>
              <a:buSzPct val="100000"/>
              <a:buNone/>
            </a:pPr>
            <a:r>
              <a:rPr lang="en-US"/>
              <a:t>10 new-&gt;LC=NULL</a:t>
            </a:r>
            <a:endParaRPr/>
          </a:p>
          <a:p>
            <a:pPr indent="-342900" lvl="0" marL="342900" rtl="0" algn="l">
              <a:spcBef>
                <a:spcPts val="544"/>
              </a:spcBef>
              <a:spcAft>
                <a:spcPts val="0"/>
              </a:spcAft>
              <a:buClr>
                <a:schemeClr val="dk1"/>
              </a:buClr>
              <a:buSzPct val="100000"/>
              <a:buNone/>
            </a:pPr>
            <a:r>
              <a:rPr lang="en-US"/>
              <a:t>11 new-&gt;RC=NULL</a:t>
            </a:r>
            <a:endParaRPr/>
          </a:p>
          <a:p>
            <a:pPr indent="-342900" lvl="0" marL="342900" rtl="0" algn="l">
              <a:spcBef>
                <a:spcPts val="544"/>
              </a:spcBef>
              <a:spcAft>
                <a:spcPts val="0"/>
              </a:spcAft>
              <a:buClr>
                <a:schemeClr val="dk1"/>
              </a:buClr>
              <a:buSzPct val="100000"/>
              <a:buNone/>
            </a:pPr>
            <a:r>
              <a:rPr lang="en-US"/>
              <a:t>12 if(ptr1-&gt;data &lt; item)</a:t>
            </a:r>
            <a:endParaRPr/>
          </a:p>
          <a:p>
            <a:pPr indent="-342900" lvl="0" marL="342900" rtl="0" algn="l">
              <a:spcBef>
                <a:spcPts val="544"/>
              </a:spcBef>
              <a:spcAft>
                <a:spcPts val="0"/>
              </a:spcAft>
              <a:buClr>
                <a:schemeClr val="dk1"/>
              </a:buClr>
              <a:buSzPct val="100000"/>
              <a:buNone/>
            </a:pPr>
            <a:r>
              <a:rPr lang="en-US"/>
              <a:t>13 ptr1-&gt;RC=new</a:t>
            </a:r>
            <a:endParaRPr/>
          </a:p>
          <a:p>
            <a:pPr indent="-342900" lvl="0" marL="342900" rtl="0" algn="l">
              <a:spcBef>
                <a:spcPts val="544"/>
              </a:spcBef>
              <a:spcAft>
                <a:spcPts val="0"/>
              </a:spcAft>
              <a:buClr>
                <a:schemeClr val="dk1"/>
              </a:buClr>
              <a:buSzPct val="100000"/>
              <a:buNone/>
            </a:pPr>
            <a:r>
              <a:rPr lang="en-US"/>
              <a:t>14 else</a:t>
            </a:r>
            <a:endParaRPr/>
          </a:p>
          <a:p>
            <a:pPr indent="-342900" lvl="0" marL="342900" rtl="0" algn="l">
              <a:spcBef>
                <a:spcPts val="544"/>
              </a:spcBef>
              <a:spcAft>
                <a:spcPts val="0"/>
              </a:spcAft>
              <a:buClr>
                <a:schemeClr val="dk1"/>
              </a:buClr>
              <a:buSzPct val="100000"/>
              <a:buNone/>
            </a:pPr>
            <a:r>
              <a:rPr lang="en-US"/>
              <a:t>15 ptr1-&gt;LC=new</a:t>
            </a:r>
            <a:endParaRPr/>
          </a:p>
          <a:p>
            <a:pPr indent="-342900" lvl="0" marL="342900" rtl="0" algn="l">
              <a:spcBef>
                <a:spcPts val="544"/>
              </a:spcBef>
              <a:spcAft>
                <a:spcPts val="0"/>
              </a:spcAft>
              <a:buClr>
                <a:schemeClr val="dk1"/>
              </a:buClr>
              <a:buSzPct val="100000"/>
              <a:buNone/>
            </a:pPr>
            <a:r>
              <a:rPr lang="en-US"/>
              <a:t>16 end if</a:t>
            </a:r>
            <a:endParaRPr/>
          </a:p>
          <a:p>
            <a:pPr indent="-342900" lvl="0" marL="342900" rtl="0" algn="l">
              <a:spcBef>
                <a:spcPts val="544"/>
              </a:spcBef>
              <a:spcAft>
                <a:spcPts val="0"/>
              </a:spcAft>
              <a:buClr>
                <a:schemeClr val="dk1"/>
              </a:buClr>
              <a:buSzPct val="100000"/>
              <a:buNone/>
            </a:pPr>
            <a:r>
              <a:rPr lang="en-US"/>
              <a:t>17 end if</a:t>
            </a:r>
            <a:endParaRPr/>
          </a:p>
          <a:p>
            <a:pPr indent="-342900" lvl="0" marL="342900" rtl="0" algn="l">
              <a:spcBef>
                <a:spcPts val="544"/>
              </a:spcBef>
              <a:spcAft>
                <a:spcPts val="0"/>
              </a:spcAft>
              <a:buClr>
                <a:schemeClr val="dk1"/>
              </a:buClr>
              <a:buSzPct val="100000"/>
              <a:buNone/>
            </a:pPr>
            <a:r>
              <a:rPr lang="en-US"/>
              <a:t>18 stop</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42"/>
          <p:cNvSpPr txBox="1"/>
          <p:nvPr>
            <p:ph type="title"/>
          </p:nvPr>
        </p:nvSpPr>
        <p:spPr>
          <a:xfrm>
            <a:off x="457200" y="274638"/>
            <a:ext cx="8229600" cy="6397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AVL TREES</a:t>
            </a:r>
            <a:endParaRPr/>
          </a:p>
        </p:txBody>
      </p:sp>
      <p:sp>
        <p:nvSpPr>
          <p:cNvPr id="463" name="Google Shape;463;p42"/>
          <p:cNvSpPr txBox="1"/>
          <p:nvPr>
            <p:ph idx="1" type="body"/>
          </p:nvPr>
        </p:nvSpPr>
        <p:spPr>
          <a:xfrm>
            <a:off x="457200" y="990600"/>
            <a:ext cx="8458200" cy="51355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None/>
            </a:pPr>
            <a:r>
              <a:rPr lang="en-US"/>
              <a:t>1 AVL Stands for </a:t>
            </a:r>
            <a:r>
              <a:rPr b="1" lang="en-US"/>
              <a:t>Adelson</a:t>
            </a:r>
            <a:r>
              <a:rPr lang="en-US"/>
              <a:t>, </a:t>
            </a:r>
            <a:r>
              <a:rPr b="1" lang="en-US"/>
              <a:t>Velski</a:t>
            </a:r>
            <a:r>
              <a:rPr lang="en-US"/>
              <a:t> &amp; </a:t>
            </a:r>
            <a:r>
              <a:rPr b="1" lang="en-US"/>
              <a:t>Landis</a:t>
            </a:r>
            <a:endParaRPr/>
          </a:p>
          <a:p>
            <a:pPr indent="-342900" lvl="0" marL="342900" rtl="0" algn="l">
              <a:spcBef>
                <a:spcPts val="640"/>
              </a:spcBef>
              <a:spcAft>
                <a:spcPts val="0"/>
              </a:spcAft>
              <a:buClr>
                <a:schemeClr val="dk1"/>
              </a:buClr>
              <a:buSzPts val="3200"/>
              <a:buNone/>
            </a:pPr>
            <a:r>
              <a:rPr lang="en-US"/>
              <a:t>2 </a:t>
            </a:r>
            <a:r>
              <a:rPr b="1" lang="en-US"/>
              <a:t>AVL trees</a:t>
            </a:r>
            <a:r>
              <a:rPr lang="en-US"/>
              <a:t> are height balancing binary search tree. </a:t>
            </a:r>
            <a:endParaRPr/>
          </a:p>
          <a:p>
            <a:pPr indent="-342900" lvl="0" marL="342900" rtl="0" algn="l">
              <a:spcBef>
                <a:spcPts val="640"/>
              </a:spcBef>
              <a:spcAft>
                <a:spcPts val="0"/>
              </a:spcAft>
              <a:buClr>
                <a:schemeClr val="dk1"/>
              </a:buClr>
              <a:buSzPts val="3200"/>
              <a:buNone/>
            </a:pPr>
            <a:r>
              <a:rPr lang="en-US"/>
              <a:t>3 AVL tree checks the height of the left and the right sub-trees and assures that the difference is in between -1,0,1. </a:t>
            </a:r>
            <a:endParaRPr/>
          </a:p>
          <a:p>
            <a:pPr indent="-342900" lvl="0" marL="342900" rtl="0" algn="l">
              <a:spcBef>
                <a:spcPts val="640"/>
              </a:spcBef>
              <a:spcAft>
                <a:spcPts val="0"/>
              </a:spcAft>
              <a:buClr>
                <a:schemeClr val="dk1"/>
              </a:buClr>
              <a:buSzPts val="3200"/>
              <a:buNone/>
            </a:pPr>
            <a:r>
              <a:rPr lang="en-US"/>
              <a:t>4 This difference is called the </a:t>
            </a:r>
            <a:r>
              <a:rPr b="1" lang="en-US"/>
              <a:t>Balance Factor</a:t>
            </a:r>
            <a:r>
              <a:rPr lang="en-US"/>
              <a:t>.</a:t>
            </a:r>
            <a:endParaRPr/>
          </a:p>
          <a:p>
            <a:pPr indent="-342900" lvl="0" marL="342900" rtl="0" algn="l">
              <a:spcBef>
                <a:spcPts val="640"/>
              </a:spcBef>
              <a:spcAft>
                <a:spcPts val="0"/>
              </a:spcAft>
              <a:buClr>
                <a:schemeClr val="dk1"/>
              </a:buClr>
              <a:buSzPts val="3200"/>
              <a:buNone/>
            </a:pPr>
            <a:r>
              <a:rPr lang="en-US"/>
              <a:t>5 </a:t>
            </a:r>
            <a:r>
              <a:rPr b="1" i="1" lang="en-US"/>
              <a:t>BalanceFactor</a:t>
            </a:r>
            <a:r>
              <a:rPr lang="en-US"/>
              <a:t> = height(left-sutree) − height(right-sutree)</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43"/>
          <p:cNvSpPr txBox="1"/>
          <p:nvPr>
            <p:ph idx="1" type="body"/>
          </p:nvPr>
        </p:nvSpPr>
        <p:spPr>
          <a:xfrm>
            <a:off x="457200" y="457200"/>
            <a:ext cx="8229600" cy="5668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Here we see that the first tree is balanced and the next two trees are not balanced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p:txBody>
      </p:sp>
      <p:sp>
        <p:nvSpPr>
          <p:cNvPr id="469" name="Google Shape;469;p43"/>
          <p:cNvSpPr/>
          <p:nvPr/>
        </p:nvSpPr>
        <p:spPr>
          <a:xfrm>
            <a:off x="1981200" y="1981200"/>
            <a:ext cx="5334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5</a:t>
            </a:r>
            <a:endParaRPr b="0" i="0" sz="1800" u="none" cap="none" strike="noStrike">
              <a:solidFill>
                <a:schemeClr val="lt1"/>
              </a:solidFill>
              <a:latin typeface="Calibri"/>
              <a:ea typeface="Calibri"/>
              <a:cs typeface="Calibri"/>
              <a:sym typeface="Calibri"/>
            </a:endParaRPr>
          </a:p>
        </p:txBody>
      </p:sp>
      <p:sp>
        <p:nvSpPr>
          <p:cNvPr id="470" name="Google Shape;470;p43"/>
          <p:cNvSpPr/>
          <p:nvPr/>
        </p:nvSpPr>
        <p:spPr>
          <a:xfrm>
            <a:off x="1143000" y="29718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2</a:t>
            </a:r>
            <a:endParaRPr b="0" i="0" sz="1800" u="none" cap="none" strike="noStrike">
              <a:solidFill>
                <a:schemeClr val="lt1"/>
              </a:solidFill>
              <a:latin typeface="Calibri"/>
              <a:ea typeface="Calibri"/>
              <a:cs typeface="Calibri"/>
              <a:sym typeface="Calibri"/>
            </a:endParaRPr>
          </a:p>
        </p:txBody>
      </p:sp>
      <p:sp>
        <p:nvSpPr>
          <p:cNvPr id="471" name="Google Shape;471;p43"/>
          <p:cNvSpPr/>
          <p:nvPr/>
        </p:nvSpPr>
        <p:spPr>
          <a:xfrm>
            <a:off x="5181600" y="18288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9</a:t>
            </a:r>
            <a:endParaRPr b="0" i="0" sz="1800" u="none" cap="none" strike="noStrike">
              <a:solidFill>
                <a:schemeClr val="lt1"/>
              </a:solidFill>
              <a:latin typeface="Calibri"/>
              <a:ea typeface="Calibri"/>
              <a:cs typeface="Calibri"/>
              <a:sym typeface="Calibri"/>
            </a:endParaRPr>
          </a:p>
        </p:txBody>
      </p:sp>
      <p:sp>
        <p:nvSpPr>
          <p:cNvPr id="472" name="Google Shape;472;p43"/>
          <p:cNvSpPr/>
          <p:nvPr/>
        </p:nvSpPr>
        <p:spPr>
          <a:xfrm>
            <a:off x="4267200" y="35052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6</a:t>
            </a:r>
            <a:endParaRPr b="0" i="0" sz="1800" u="none" cap="none" strike="noStrike">
              <a:solidFill>
                <a:schemeClr val="lt1"/>
              </a:solidFill>
              <a:latin typeface="Calibri"/>
              <a:ea typeface="Calibri"/>
              <a:cs typeface="Calibri"/>
              <a:sym typeface="Calibri"/>
            </a:endParaRPr>
          </a:p>
        </p:txBody>
      </p:sp>
      <p:sp>
        <p:nvSpPr>
          <p:cNvPr id="473" name="Google Shape;473;p43"/>
          <p:cNvSpPr/>
          <p:nvPr/>
        </p:nvSpPr>
        <p:spPr>
          <a:xfrm>
            <a:off x="4724400" y="27432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7</a:t>
            </a:r>
            <a:endParaRPr b="0" i="0" sz="1800" u="none" cap="none" strike="noStrike">
              <a:solidFill>
                <a:schemeClr val="lt1"/>
              </a:solidFill>
              <a:latin typeface="Calibri"/>
              <a:ea typeface="Calibri"/>
              <a:cs typeface="Calibri"/>
              <a:sym typeface="Calibri"/>
            </a:endParaRPr>
          </a:p>
        </p:txBody>
      </p:sp>
      <p:sp>
        <p:nvSpPr>
          <p:cNvPr id="474" name="Google Shape;474;p43"/>
          <p:cNvSpPr/>
          <p:nvPr/>
        </p:nvSpPr>
        <p:spPr>
          <a:xfrm>
            <a:off x="2667000" y="29718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7</a:t>
            </a:r>
            <a:endParaRPr b="0" i="0" sz="1800" u="none" cap="none" strike="noStrike">
              <a:solidFill>
                <a:schemeClr val="lt1"/>
              </a:solidFill>
              <a:latin typeface="Calibri"/>
              <a:ea typeface="Calibri"/>
              <a:cs typeface="Calibri"/>
              <a:sym typeface="Calibri"/>
            </a:endParaRPr>
          </a:p>
        </p:txBody>
      </p:sp>
      <p:sp>
        <p:nvSpPr>
          <p:cNvPr id="475" name="Google Shape;475;p43"/>
          <p:cNvSpPr/>
          <p:nvPr/>
        </p:nvSpPr>
        <p:spPr>
          <a:xfrm>
            <a:off x="7239000" y="28956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7</a:t>
            </a:r>
            <a:endParaRPr b="0" i="0" sz="1800" u="none" cap="none" strike="noStrike">
              <a:solidFill>
                <a:schemeClr val="lt1"/>
              </a:solidFill>
              <a:latin typeface="Calibri"/>
              <a:ea typeface="Calibri"/>
              <a:cs typeface="Calibri"/>
              <a:sym typeface="Calibri"/>
            </a:endParaRPr>
          </a:p>
        </p:txBody>
      </p:sp>
      <p:sp>
        <p:nvSpPr>
          <p:cNvPr id="476" name="Google Shape;476;p43"/>
          <p:cNvSpPr/>
          <p:nvPr/>
        </p:nvSpPr>
        <p:spPr>
          <a:xfrm>
            <a:off x="6781800" y="19050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6</a:t>
            </a:r>
            <a:endParaRPr b="0" i="0" sz="1800" u="none" cap="none" strike="noStrike">
              <a:solidFill>
                <a:schemeClr val="lt1"/>
              </a:solidFill>
              <a:latin typeface="Calibri"/>
              <a:ea typeface="Calibri"/>
              <a:cs typeface="Calibri"/>
              <a:sym typeface="Calibri"/>
            </a:endParaRPr>
          </a:p>
        </p:txBody>
      </p:sp>
      <p:cxnSp>
        <p:nvCxnSpPr>
          <p:cNvPr id="477" name="Google Shape;477;p43"/>
          <p:cNvCxnSpPr>
            <a:stCxn id="469" idx="3"/>
            <a:endCxn id="470" idx="0"/>
          </p:cNvCxnSpPr>
          <p:nvPr/>
        </p:nvCxnSpPr>
        <p:spPr>
          <a:xfrm flipH="1">
            <a:off x="1371715" y="2371445"/>
            <a:ext cx="687600" cy="600300"/>
          </a:xfrm>
          <a:prstGeom prst="straightConnector1">
            <a:avLst/>
          </a:prstGeom>
          <a:noFill/>
          <a:ln cap="flat" cmpd="sng" w="9525">
            <a:solidFill>
              <a:srgbClr val="4A7DBA"/>
            </a:solidFill>
            <a:prstDash val="solid"/>
            <a:round/>
            <a:headEnd len="sm" w="sm" type="none"/>
            <a:tailEnd len="sm" w="sm" type="none"/>
          </a:ln>
        </p:spPr>
      </p:cxnSp>
      <p:cxnSp>
        <p:nvCxnSpPr>
          <p:cNvPr id="478" name="Google Shape;478;p43"/>
          <p:cNvCxnSpPr>
            <a:stCxn id="469" idx="5"/>
          </p:cNvCxnSpPr>
          <p:nvPr/>
        </p:nvCxnSpPr>
        <p:spPr>
          <a:xfrm>
            <a:off x="2436485" y="2371445"/>
            <a:ext cx="535200" cy="828900"/>
          </a:xfrm>
          <a:prstGeom prst="straightConnector1">
            <a:avLst/>
          </a:prstGeom>
          <a:noFill/>
          <a:ln cap="flat" cmpd="sng" w="9525">
            <a:solidFill>
              <a:srgbClr val="4A7DBA"/>
            </a:solidFill>
            <a:prstDash val="solid"/>
            <a:round/>
            <a:headEnd len="sm" w="sm" type="none"/>
            <a:tailEnd len="sm" w="sm" type="none"/>
          </a:ln>
        </p:spPr>
      </p:cxnSp>
      <p:cxnSp>
        <p:nvCxnSpPr>
          <p:cNvPr id="479" name="Google Shape;479;p43"/>
          <p:cNvCxnSpPr>
            <a:stCxn id="471" idx="3"/>
            <a:endCxn id="473" idx="0"/>
          </p:cNvCxnSpPr>
          <p:nvPr/>
        </p:nvCxnSpPr>
        <p:spPr>
          <a:xfrm flipH="1">
            <a:off x="4953055" y="2219045"/>
            <a:ext cx="295500" cy="524100"/>
          </a:xfrm>
          <a:prstGeom prst="straightConnector1">
            <a:avLst/>
          </a:prstGeom>
          <a:noFill/>
          <a:ln cap="flat" cmpd="sng" w="9525">
            <a:solidFill>
              <a:srgbClr val="4A7DBA"/>
            </a:solidFill>
            <a:prstDash val="solid"/>
            <a:round/>
            <a:headEnd len="sm" w="sm" type="none"/>
            <a:tailEnd len="sm" w="sm" type="none"/>
          </a:ln>
        </p:spPr>
      </p:cxnSp>
      <p:cxnSp>
        <p:nvCxnSpPr>
          <p:cNvPr id="480" name="Google Shape;480;p43"/>
          <p:cNvCxnSpPr>
            <a:stCxn id="473" idx="3"/>
            <a:endCxn id="472" idx="0"/>
          </p:cNvCxnSpPr>
          <p:nvPr/>
        </p:nvCxnSpPr>
        <p:spPr>
          <a:xfrm flipH="1">
            <a:off x="4495855" y="3133445"/>
            <a:ext cx="295500" cy="371700"/>
          </a:xfrm>
          <a:prstGeom prst="straightConnector1">
            <a:avLst/>
          </a:prstGeom>
          <a:noFill/>
          <a:ln cap="flat" cmpd="sng" w="9525">
            <a:solidFill>
              <a:srgbClr val="4A7DBA"/>
            </a:solidFill>
            <a:prstDash val="solid"/>
            <a:round/>
            <a:headEnd len="sm" w="sm" type="none"/>
            <a:tailEnd len="sm" w="sm" type="none"/>
          </a:ln>
        </p:spPr>
      </p:cxnSp>
      <p:sp>
        <p:nvSpPr>
          <p:cNvPr id="481" name="Google Shape;481;p43"/>
          <p:cNvSpPr/>
          <p:nvPr/>
        </p:nvSpPr>
        <p:spPr>
          <a:xfrm>
            <a:off x="7696200" y="3810000"/>
            <a:ext cx="4572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9</a:t>
            </a:r>
            <a:endParaRPr b="0" i="0" sz="1800" u="none" cap="none" strike="noStrike">
              <a:solidFill>
                <a:schemeClr val="lt1"/>
              </a:solidFill>
              <a:latin typeface="Calibri"/>
              <a:ea typeface="Calibri"/>
              <a:cs typeface="Calibri"/>
              <a:sym typeface="Calibri"/>
            </a:endParaRPr>
          </a:p>
        </p:txBody>
      </p:sp>
      <p:cxnSp>
        <p:nvCxnSpPr>
          <p:cNvPr id="482" name="Google Shape;482;p43"/>
          <p:cNvCxnSpPr>
            <a:stCxn id="476" idx="4"/>
            <a:endCxn id="475" idx="1"/>
          </p:cNvCxnSpPr>
          <p:nvPr/>
        </p:nvCxnSpPr>
        <p:spPr>
          <a:xfrm>
            <a:off x="7010400" y="2362200"/>
            <a:ext cx="295500" cy="600300"/>
          </a:xfrm>
          <a:prstGeom prst="straightConnector1">
            <a:avLst/>
          </a:prstGeom>
          <a:noFill/>
          <a:ln cap="flat" cmpd="sng" w="9525">
            <a:solidFill>
              <a:srgbClr val="4A7DBA"/>
            </a:solidFill>
            <a:prstDash val="solid"/>
            <a:round/>
            <a:headEnd len="sm" w="sm" type="none"/>
            <a:tailEnd len="sm" w="sm" type="none"/>
          </a:ln>
        </p:spPr>
      </p:cxnSp>
      <p:cxnSp>
        <p:nvCxnSpPr>
          <p:cNvPr id="483" name="Google Shape;483;p43"/>
          <p:cNvCxnSpPr>
            <a:stCxn id="475" idx="5"/>
            <a:endCxn id="481" idx="0"/>
          </p:cNvCxnSpPr>
          <p:nvPr/>
        </p:nvCxnSpPr>
        <p:spPr>
          <a:xfrm>
            <a:off x="7629245" y="3285845"/>
            <a:ext cx="295500" cy="524100"/>
          </a:xfrm>
          <a:prstGeom prst="straightConnector1">
            <a:avLst/>
          </a:prstGeom>
          <a:noFill/>
          <a:ln cap="flat" cmpd="sng" w="9525">
            <a:solidFill>
              <a:srgbClr val="4A7DBA"/>
            </a:solidFill>
            <a:prstDash val="solid"/>
            <a:round/>
            <a:headEnd len="sm" w="sm" type="none"/>
            <a:tailEnd len="sm" w="sm" type="none"/>
          </a:ln>
        </p:spPr>
      </p:cxn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44"/>
          <p:cNvSpPr txBox="1"/>
          <p:nvPr>
            <p:ph type="title"/>
          </p:nvPr>
        </p:nvSpPr>
        <p:spPr>
          <a:xfrm>
            <a:off x="457200" y="274638"/>
            <a:ext cx="8229600" cy="6397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AVL Rotations</a:t>
            </a:r>
            <a:br>
              <a:rPr lang="en-US"/>
            </a:br>
            <a:endParaRPr/>
          </a:p>
        </p:txBody>
      </p:sp>
      <p:sp>
        <p:nvSpPr>
          <p:cNvPr id="489" name="Google Shape;489;p44"/>
          <p:cNvSpPr txBox="1"/>
          <p:nvPr>
            <p:ph idx="1" type="body"/>
          </p:nvPr>
        </p:nvSpPr>
        <p:spPr>
          <a:xfrm>
            <a:off x="457200" y="685800"/>
            <a:ext cx="8229600" cy="54403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To balance itself, an AVL tree may perform the following four kinds of rotations −</a:t>
            </a:r>
            <a:endParaRPr/>
          </a:p>
          <a:p>
            <a:pPr indent="-342900" lvl="0" marL="342900" rtl="0" algn="l">
              <a:spcBef>
                <a:spcPts val="640"/>
              </a:spcBef>
              <a:spcAft>
                <a:spcPts val="0"/>
              </a:spcAft>
              <a:buClr>
                <a:schemeClr val="dk1"/>
              </a:buClr>
              <a:buSzPts val="3200"/>
              <a:buChar char="•"/>
            </a:pPr>
            <a:r>
              <a:rPr lang="en-US"/>
              <a:t>LL: Left rotation (single rotation)</a:t>
            </a:r>
            <a:endParaRPr/>
          </a:p>
          <a:p>
            <a:pPr indent="-342900" lvl="0" marL="342900" rtl="0" algn="l">
              <a:spcBef>
                <a:spcPts val="640"/>
              </a:spcBef>
              <a:spcAft>
                <a:spcPts val="0"/>
              </a:spcAft>
              <a:buClr>
                <a:schemeClr val="dk1"/>
              </a:buClr>
              <a:buSzPts val="3200"/>
              <a:buChar char="•"/>
            </a:pPr>
            <a:r>
              <a:rPr lang="en-US"/>
              <a:t>RR: Right rotation (single rotation)</a:t>
            </a:r>
            <a:endParaRPr/>
          </a:p>
          <a:p>
            <a:pPr indent="-342900" lvl="0" marL="342900" rtl="0" algn="l">
              <a:spcBef>
                <a:spcPts val="640"/>
              </a:spcBef>
              <a:spcAft>
                <a:spcPts val="0"/>
              </a:spcAft>
              <a:buClr>
                <a:schemeClr val="dk1"/>
              </a:buClr>
              <a:buSzPts val="3200"/>
              <a:buChar char="•"/>
            </a:pPr>
            <a:r>
              <a:rPr lang="en-US"/>
              <a:t>LR: Left-Right rotation (double rotation)</a:t>
            </a:r>
            <a:endParaRPr/>
          </a:p>
          <a:p>
            <a:pPr indent="-342900" lvl="0" marL="342900" rtl="0" algn="l">
              <a:spcBef>
                <a:spcPts val="640"/>
              </a:spcBef>
              <a:spcAft>
                <a:spcPts val="0"/>
              </a:spcAft>
              <a:buClr>
                <a:schemeClr val="dk1"/>
              </a:buClr>
              <a:buSzPts val="3200"/>
              <a:buChar char="•"/>
            </a:pPr>
            <a:r>
              <a:rPr lang="en-US"/>
              <a:t>RL: Right-Left rotation (double rotation)</a:t>
            </a:r>
            <a:endParaRPr/>
          </a:p>
          <a:p>
            <a:pPr indent="-342900" lvl="0" marL="342900" rtl="0" algn="l">
              <a:spcBef>
                <a:spcPts val="640"/>
              </a:spcBef>
              <a:spcAft>
                <a:spcPts val="0"/>
              </a:spcAft>
              <a:buClr>
                <a:schemeClr val="dk1"/>
              </a:buClr>
              <a:buSzPts val="3200"/>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45"/>
          <p:cNvSpPr txBox="1"/>
          <p:nvPr>
            <p:ph type="title"/>
          </p:nvPr>
        </p:nvSpPr>
        <p:spPr>
          <a:xfrm>
            <a:off x="457200" y="274638"/>
            <a:ext cx="8229600" cy="7159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LL: Left rotation (single rotation)</a:t>
            </a:r>
            <a:br>
              <a:rPr lang="en-US"/>
            </a:br>
            <a:endParaRPr/>
          </a:p>
        </p:txBody>
      </p:sp>
      <p:sp>
        <p:nvSpPr>
          <p:cNvPr id="495" name="Google Shape;495;p45"/>
          <p:cNvSpPr txBox="1"/>
          <p:nvPr>
            <p:ph idx="1" type="body"/>
          </p:nvPr>
        </p:nvSpPr>
        <p:spPr>
          <a:xfrm>
            <a:off x="457200" y="914400"/>
            <a:ext cx="8229600" cy="52117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None/>
            </a:pPr>
            <a:r>
              <a:rPr lang="en-US"/>
              <a:t>If a tree becomes unbalanced, when a node is inserted into the Left sub tree of the left sub tree, then we perform a single left rotation −</a:t>
            </a:r>
            <a:endParaRPr/>
          </a:p>
          <a:p>
            <a:pPr indent="-342900" lvl="0" marL="342900" rtl="0" algn="l">
              <a:spcBef>
                <a:spcPts val="640"/>
              </a:spcBef>
              <a:spcAft>
                <a:spcPts val="0"/>
              </a:spcAft>
              <a:buClr>
                <a:schemeClr val="dk1"/>
              </a:buClr>
              <a:buSzPts val="3200"/>
              <a:buNone/>
            </a:pPr>
            <a:r>
              <a:t/>
            </a:r>
            <a:endParaRPr/>
          </a:p>
        </p:txBody>
      </p:sp>
      <p:sp>
        <p:nvSpPr>
          <p:cNvPr id="496" name="Google Shape;496;p45"/>
          <p:cNvSpPr/>
          <p:nvPr/>
        </p:nvSpPr>
        <p:spPr>
          <a:xfrm>
            <a:off x="1905000" y="2819400"/>
            <a:ext cx="6096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30</a:t>
            </a:r>
            <a:endParaRPr b="0" i="0" sz="1800" u="none" cap="none" strike="noStrike">
              <a:solidFill>
                <a:schemeClr val="lt1"/>
              </a:solidFill>
              <a:latin typeface="Calibri"/>
              <a:ea typeface="Calibri"/>
              <a:cs typeface="Calibri"/>
              <a:sym typeface="Calibri"/>
            </a:endParaRPr>
          </a:p>
        </p:txBody>
      </p:sp>
      <p:sp>
        <p:nvSpPr>
          <p:cNvPr id="497" name="Google Shape;497;p45"/>
          <p:cNvSpPr/>
          <p:nvPr/>
        </p:nvSpPr>
        <p:spPr>
          <a:xfrm>
            <a:off x="1371600" y="3886200"/>
            <a:ext cx="7620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20</a:t>
            </a:r>
            <a:endParaRPr b="0" i="0" sz="1800" u="none" cap="none" strike="noStrike">
              <a:solidFill>
                <a:schemeClr val="lt1"/>
              </a:solidFill>
              <a:latin typeface="Calibri"/>
              <a:ea typeface="Calibri"/>
              <a:cs typeface="Calibri"/>
              <a:sym typeface="Calibri"/>
            </a:endParaRPr>
          </a:p>
        </p:txBody>
      </p:sp>
      <p:sp>
        <p:nvSpPr>
          <p:cNvPr id="498" name="Google Shape;498;p45"/>
          <p:cNvSpPr/>
          <p:nvPr/>
        </p:nvSpPr>
        <p:spPr>
          <a:xfrm>
            <a:off x="990600" y="4876800"/>
            <a:ext cx="6858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10</a:t>
            </a:r>
            <a:endParaRPr b="0" i="0" sz="1800" u="none" cap="none" strike="noStrike">
              <a:solidFill>
                <a:schemeClr val="lt1"/>
              </a:solidFill>
              <a:latin typeface="Calibri"/>
              <a:ea typeface="Calibri"/>
              <a:cs typeface="Calibri"/>
              <a:sym typeface="Calibri"/>
            </a:endParaRPr>
          </a:p>
        </p:txBody>
      </p:sp>
      <p:sp>
        <p:nvSpPr>
          <p:cNvPr id="499" name="Google Shape;499;p45"/>
          <p:cNvSpPr/>
          <p:nvPr/>
        </p:nvSpPr>
        <p:spPr>
          <a:xfrm>
            <a:off x="5791200" y="3124200"/>
            <a:ext cx="7620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20</a:t>
            </a:r>
            <a:endParaRPr b="0" i="0" sz="1800" u="none" cap="none" strike="noStrike">
              <a:solidFill>
                <a:schemeClr val="lt1"/>
              </a:solidFill>
              <a:latin typeface="Calibri"/>
              <a:ea typeface="Calibri"/>
              <a:cs typeface="Calibri"/>
              <a:sym typeface="Calibri"/>
            </a:endParaRPr>
          </a:p>
        </p:txBody>
      </p:sp>
      <p:sp>
        <p:nvSpPr>
          <p:cNvPr id="500" name="Google Shape;500;p45"/>
          <p:cNvSpPr/>
          <p:nvPr/>
        </p:nvSpPr>
        <p:spPr>
          <a:xfrm>
            <a:off x="4953000" y="4343400"/>
            <a:ext cx="7620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10</a:t>
            </a:r>
            <a:endParaRPr b="0" i="0" sz="1800" u="none" cap="none" strike="noStrike">
              <a:solidFill>
                <a:schemeClr val="lt1"/>
              </a:solidFill>
              <a:latin typeface="Calibri"/>
              <a:ea typeface="Calibri"/>
              <a:cs typeface="Calibri"/>
              <a:sym typeface="Calibri"/>
            </a:endParaRPr>
          </a:p>
        </p:txBody>
      </p:sp>
      <p:sp>
        <p:nvSpPr>
          <p:cNvPr id="501" name="Google Shape;501;p45"/>
          <p:cNvSpPr/>
          <p:nvPr/>
        </p:nvSpPr>
        <p:spPr>
          <a:xfrm>
            <a:off x="6553200" y="4419600"/>
            <a:ext cx="7620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30</a:t>
            </a:r>
            <a:endParaRPr b="0" i="0" sz="1800" u="none" cap="none" strike="noStrike">
              <a:solidFill>
                <a:schemeClr val="lt1"/>
              </a:solidFill>
              <a:latin typeface="Calibri"/>
              <a:ea typeface="Calibri"/>
              <a:cs typeface="Calibri"/>
              <a:sym typeface="Calibri"/>
            </a:endParaRPr>
          </a:p>
        </p:txBody>
      </p:sp>
      <p:cxnSp>
        <p:nvCxnSpPr>
          <p:cNvPr id="502" name="Google Shape;502;p45"/>
          <p:cNvCxnSpPr>
            <a:stCxn id="496" idx="4"/>
            <a:endCxn id="497" idx="0"/>
          </p:cNvCxnSpPr>
          <p:nvPr/>
        </p:nvCxnSpPr>
        <p:spPr>
          <a:xfrm flipH="1">
            <a:off x="1752600" y="3276600"/>
            <a:ext cx="457200" cy="609600"/>
          </a:xfrm>
          <a:prstGeom prst="straightConnector1">
            <a:avLst/>
          </a:prstGeom>
          <a:noFill/>
          <a:ln cap="flat" cmpd="sng" w="9525">
            <a:solidFill>
              <a:srgbClr val="4A7DBA"/>
            </a:solidFill>
            <a:prstDash val="solid"/>
            <a:round/>
            <a:headEnd len="sm" w="sm" type="none"/>
            <a:tailEnd len="sm" w="sm" type="none"/>
          </a:ln>
        </p:spPr>
      </p:cxnSp>
      <p:cxnSp>
        <p:nvCxnSpPr>
          <p:cNvPr id="503" name="Google Shape;503;p45"/>
          <p:cNvCxnSpPr>
            <a:stCxn id="497" idx="4"/>
          </p:cNvCxnSpPr>
          <p:nvPr/>
        </p:nvCxnSpPr>
        <p:spPr>
          <a:xfrm flipH="1">
            <a:off x="1219200" y="4343400"/>
            <a:ext cx="533400" cy="609600"/>
          </a:xfrm>
          <a:prstGeom prst="straightConnector1">
            <a:avLst/>
          </a:prstGeom>
          <a:noFill/>
          <a:ln cap="flat" cmpd="sng" w="9525">
            <a:solidFill>
              <a:srgbClr val="4A7DBA"/>
            </a:solidFill>
            <a:prstDash val="solid"/>
            <a:round/>
            <a:headEnd len="sm" w="sm" type="none"/>
            <a:tailEnd len="sm" w="sm" type="none"/>
          </a:ln>
        </p:spPr>
      </p:cxnSp>
      <p:cxnSp>
        <p:nvCxnSpPr>
          <p:cNvPr id="504" name="Google Shape;504;p45"/>
          <p:cNvCxnSpPr>
            <a:stCxn id="499" idx="3"/>
            <a:endCxn id="500" idx="0"/>
          </p:cNvCxnSpPr>
          <p:nvPr/>
        </p:nvCxnSpPr>
        <p:spPr>
          <a:xfrm flipH="1">
            <a:off x="5333992" y="3514445"/>
            <a:ext cx="568800" cy="828900"/>
          </a:xfrm>
          <a:prstGeom prst="straightConnector1">
            <a:avLst/>
          </a:prstGeom>
          <a:noFill/>
          <a:ln cap="flat" cmpd="sng" w="9525">
            <a:solidFill>
              <a:srgbClr val="4A7DBA"/>
            </a:solidFill>
            <a:prstDash val="solid"/>
            <a:round/>
            <a:headEnd len="sm" w="sm" type="none"/>
            <a:tailEnd len="sm" w="sm" type="none"/>
          </a:ln>
        </p:spPr>
      </p:cxnSp>
      <p:cxnSp>
        <p:nvCxnSpPr>
          <p:cNvPr id="505" name="Google Shape;505;p45"/>
          <p:cNvCxnSpPr>
            <a:endCxn id="501" idx="0"/>
          </p:cNvCxnSpPr>
          <p:nvPr/>
        </p:nvCxnSpPr>
        <p:spPr>
          <a:xfrm>
            <a:off x="6324600" y="3581400"/>
            <a:ext cx="609600" cy="838200"/>
          </a:xfrm>
          <a:prstGeom prst="straightConnector1">
            <a:avLst/>
          </a:prstGeom>
          <a:noFill/>
          <a:ln cap="flat" cmpd="sng" w="9525">
            <a:solidFill>
              <a:srgbClr val="4A7DBA"/>
            </a:solidFill>
            <a:prstDash val="solid"/>
            <a:round/>
            <a:headEnd len="sm" w="sm" type="none"/>
            <a:tailEnd len="sm" w="sm" type="none"/>
          </a:ln>
        </p:spPr>
      </p:cxnSp>
      <p:sp>
        <p:nvSpPr>
          <p:cNvPr id="506" name="Google Shape;506;p45"/>
          <p:cNvSpPr/>
          <p:nvPr/>
        </p:nvSpPr>
        <p:spPr>
          <a:xfrm>
            <a:off x="3124200" y="3581400"/>
            <a:ext cx="1219200" cy="533400"/>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46"/>
          <p:cNvSpPr txBox="1"/>
          <p:nvPr>
            <p:ph type="title"/>
          </p:nvPr>
        </p:nvSpPr>
        <p:spPr>
          <a:xfrm>
            <a:off x="457200" y="274638"/>
            <a:ext cx="8229600" cy="7159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RR: Right rotation (single rotation)</a:t>
            </a:r>
            <a:br>
              <a:rPr lang="en-US"/>
            </a:br>
            <a:endParaRPr/>
          </a:p>
        </p:txBody>
      </p:sp>
      <p:sp>
        <p:nvSpPr>
          <p:cNvPr id="512" name="Google Shape;512;p46"/>
          <p:cNvSpPr txBox="1"/>
          <p:nvPr>
            <p:ph idx="1" type="body"/>
          </p:nvPr>
        </p:nvSpPr>
        <p:spPr>
          <a:xfrm>
            <a:off x="457200" y="838200"/>
            <a:ext cx="8229600" cy="5287963"/>
          </a:xfrm>
          <a:prstGeom prst="rect">
            <a:avLst/>
          </a:prstGeom>
          <a:noFill/>
          <a:ln>
            <a:noFill/>
          </a:ln>
        </p:spPr>
        <p:txBody>
          <a:bodyPr anchorCtr="0" anchor="t" bIns="45700" lIns="91425" spcFirstLastPara="1" rIns="91425" wrap="square" tIns="45700">
            <a:normAutofit/>
          </a:bodyPr>
          <a:lstStyle/>
          <a:p>
            <a:pPr indent="-342900" lvl="0" marL="342900" rtl="0" algn="just">
              <a:spcBef>
                <a:spcPts val="0"/>
              </a:spcBef>
              <a:spcAft>
                <a:spcPts val="0"/>
              </a:spcAft>
              <a:buClr>
                <a:schemeClr val="dk1"/>
              </a:buClr>
              <a:buSzPts val="3200"/>
              <a:buNone/>
            </a:pPr>
            <a:r>
              <a:rPr lang="en-US"/>
              <a:t>If a tree becomes unbalanced, when a node is inserted into the right subtree of the right subtree, then we perform a single right rotation </a:t>
            </a:r>
            <a:endParaRPr/>
          </a:p>
        </p:txBody>
      </p:sp>
      <p:sp>
        <p:nvSpPr>
          <p:cNvPr id="513" name="Google Shape;513;p46"/>
          <p:cNvSpPr/>
          <p:nvPr/>
        </p:nvSpPr>
        <p:spPr>
          <a:xfrm>
            <a:off x="2209800" y="3352800"/>
            <a:ext cx="6096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10</a:t>
            </a:r>
            <a:endParaRPr b="0" i="0" sz="1800" u="none" cap="none" strike="noStrike">
              <a:solidFill>
                <a:schemeClr val="lt1"/>
              </a:solidFill>
              <a:latin typeface="Calibri"/>
              <a:ea typeface="Calibri"/>
              <a:cs typeface="Calibri"/>
              <a:sym typeface="Calibri"/>
            </a:endParaRPr>
          </a:p>
        </p:txBody>
      </p:sp>
      <p:sp>
        <p:nvSpPr>
          <p:cNvPr id="514" name="Google Shape;514;p46"/>
          <p:cNvSpPr/>
          <p:nvPr/>
        </p:nvSpPr>
        <p:spPr>
          <a:xfrm>
            <a:off x="2895600" y="4419600"/>
            <a:ext cx="6858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20</a:t>
            </a:r>
            <a:endParaRPr b="0" i="0" sz="1800" u="none" cap="none" strike="noStrike">
              <a:solidFill>
                <a:schemeClr val="lt1"/>
              </a:solidFill>
              <a:latin typeface="Calibri"/>
              <a:ea typeface="Calibri"/>
              <a:cs typeface="Calibri"/>
              <a:sym typeface="Calibri"/>
            </a:endParaRPr>
          </a:p>
        </p:txBody>
      </p:sp>
      <p:sp>
        <p:nvSpPr>
          <p:cNvPr id="515" name="Google Shape;515;p46"/>
          <p:cNvSpPr/>
          <p:nvPr/>
        </p:nvSpPr>
        <p:spPr>
          <a:xfrm>
            <a:off x="3581400" y="5334000"/>
            <a:ext cx="6096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30</a:t>
            </a:r>
            <a:endParaRPr b="0" i="0" sz="1800" u="none" cap="none" strike="noStrike">
              <a:solidFill>
                <a:schemeClr val="lt1"/>
              </a:solidFill>
              <a:latin typeface="Calibri"/>
              <a:ea typeface="Calibri"/>
              <a:cs typeface="Calibri"/>
              <a:sym typeface="Calibri"/>
            </a:endParaRPr>
          </a:p>
        </p:txBody>
      </p:sp>
      <p:sp>
        <p:nvSpPr>
          <p:cNvPr id="516" name="Google Shape;516;p46"/>
          <p:cNvSpPr/>
          <p:nvPr/>
        </p:nvSpPr>
        <p:spPr>
          <a:xfrm>
            <a:off x="5638800" y="4114800"/>
            <a:ext cx="6858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10</a:t>
            </a:r>
            <a:endParaRPr b="0" i="0" sz="1800" u="none" cap="none" strike="noStrike">
              <a:solidFill>
                <a:schemeClr val="lt1"/>
              </a:solidFill>
              <a:latin typeface="Calibri"/>
              <a:ea typeface="Calibri"/>
              <a:cs typeface="Calibri"/>
              <a:sym typeface="Calibri"/>
            </a:endParaRPr>
          </a:p>
        </p:txBody>
      </p:sp>
      <p:sp>
        <p:nvSpPr>
          <p:cNvPr id="517" name="Google Shape;517;p46"/>
          <p:cNvSpPr/>
          <p:nvPr/>
        </p:nvSpPr>
        <p:spPr>
          <a:xfrm>
            <a:off x="6553200" y="3048000"/>
            <a:ext cx="6096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20</a:t>
            </a:r>
            <a:endParaRPr b="0" i="0" sz="1800" u="none" cap="none" strike="noStrike">
              <a:solidFill>
                <a:schemeClr val="lt1"/>
              </a:solidFill>
              <a:latin typeface="Calibri"/>
              <a:ea typeface="Calibri"/>
              <a:cs typeface="Calibri"/>
              <a:sym typeface="Calibri"/>
            </a:endParaRPr>
          </a:p>
        </p:txBody>
      </p:sp>
      <p:sp>
        <p:nvSpPr>
          <p:cNvPr id="518" name="Google Shape;518;p46"/>
          <p:cNvSpPr/>
          <p:nvPr/>
        </p:nvSpPr>
        <p:spPr>
          <a:xfrm>
            <a:off x="7543800" y="4191000"/>
            <a:ext cx="6858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30</a:t>
            </a:r>
            <a:endParaRPr b="0" i="0" sz="1800" u="none" cap="none" strike="noStrike">
              <a:solidFill>
                <a:schemeClr val="lt1"/>
              </a:solidFill>
              <a:latin typeface="Calibri"/>
              <a:ea typeface="Calibri"/>
              <a:cs typeface="Calibri"/>
              <a:sym typeface="Calibri"/>
            </a:endParaRPr>
          </a:p>
        </p:txBody>
      </p:sp>
      <p:cxnSp>
        <p:nvCxnSpPr>
          <p:cNvPr id="519" name="Google Shape;519;p46"/>
          <p:cNvCxnSpPr>
            <a:stCxn id="513" idx="5"/>
            <a:endCxn id="514" idx="0"/>
          </p:cNvCxnSpPr>
          <p:nvPr/>
        </p:nvCxnSpPr>
        <p:spPr>
          <a:xfrm>
            <a:off x="2730126" y="3743045"/>
            <a:ext cx="508500" cy="676500"/>
          </a:xfrm>
          <a:prstGeom prst="straightConnector1">
            <a:avLst/>
          </a:prstGeom>
          <a:noFill/>
          <a:ln cap="flat" cmpd="sng" w="9525">
            <a:solidFill>
              <a:srgbClr val="4A7DBA"/>
            </a:solidFill>
            <a:prstDash val="solid"/>
            <a:round/>
            <a:headEnd len="sm" w="sm" type="none"/>
            <a:tailEnd len="sm" w="sm" type="none"/>
          </a:ln>
        </p:spPr>
      </p:cxnSp>
      <p:cxnSp>
        <p:nvCxnSpPr>
          <p:cNvPr id="520" name="Google Shape;520;p46"/>
          <p:cNvCxnSpPr>
            <a:stCxn id="514" idx="5"/>
            <a:endCxn id="515" idx="0"/>
          </p:cNvCxnSpPr>
          <p:nvPr/>
        </p:nvCxnSpPr>
        <p:spPr>
          <a:xfrm>
            <a:off x="3480967" y="4809845"/>
            <a:ext cx="405300" cy="524100"/>
          </a:xfrm>
          <a:prstGeom prst="straightConnector1">
            <a:avLst/>
          </a:prstGeom>
          <a:noFill/>
          <a:ln cap="flat" cmpd="sng" w="9525">
            <a:solidFill>
              <a:srgbClr val="4A7DBA"/>
            </a:solidFill>
            <a:prstDash val="solid"/>
            <a:round/>
            <a:headEnd len="sm" w="sm" type="none"/>
            <a:tailEnd len="sm" w="sm" type="none"/>
          </a:ln>
        </p:spPr>
      </p:cxnSp>
      <p:cxnSp>
        <p:nvCxnSpPr>
          <p:cNvPr id="521" name="Google Shape;521;p46"/>
          <p:cNvCxnSpPr>
            <a:stCxn id="517" idx="3"/>
            <a:endCxn id="516" idx="0"/>
          </p:cNvCxnSpPr>
          <p:nvPr/>
        </p:nvCxnSpPr>
        <p:spPr>
          <a:xfrm flipH="1">
            <a:off x="5981574" y="3438245"/>
            <a:ext cx="660900" cy="676500"/>
          </a:xfrm>
          <a:prstGeom prst="straightConnector1">
            <a:avLst/>
          </a:prstGeom>
          <a:noFill/>
          <a:ln cap="flat" cmpd="sng" w="9525">
            <a:solidFill>
              <a:srgbClr val="4A7DBA"/>
            </a:solidFill>
            <a:prstDash val="solid"/>
            <a:round/>
            <a:headEnd len="sm" w="sm" type="none"/>
            <a:tailEnd len="sm" w="sm" type="none"/>
          </a:ln>
        </p:spPr>
      </p:cxnSp>
      <p:cxnSp>
        <p:nvCxnSpPr>
          <p:cNvPr id="522" name="Google Shape;522;p46"/>
          <p:cNvCxnSpPr>
            <a:stCxn id="517" idx="5"/>
            <a:endCxn id="518" idx="0"/>
          </p:cNvCxnSpPr>
          <p:nvPr/>
        </p:nvCxnSpPr>
        <p:spPr>
          <a:xfrm>
            <a:off x="7073526" y="3438245"/>
            <a:ext cx="813300" cy="752700"/>
          </a:xfrm>
          <a:prstGeom prst="straightConnector1">
            <a:avLst/>
          </a:prstGeom>
          <a:noFill/>
          <a:ln cap="flat" cmpd="sng" w="9525">
            <a:solidFill>
              <a:srgbClr val="4A7DBA"/>
            </a:solidFill>
            <a:prstDash val="solid"/>
            <a:round/>
            <a:headEnd len="sm" w="sm" type="none"/>
            <a:tailEnd len="sm" w="sm" type="none"/>
          </a:ln>
        </p:spPr>
      </p:cxnSp>
      <p:sp>
        <p:nvSpPr>
          <p:cNvPr id="523" name="Google Shape;523;p46"/>
          <p:cNvSpPr/>
          <p:nvPr/>
        </p:nvSpPr>
        <p:spPr>
          <a:xfrm>
            <a:off x="4038600" y="3962400"/>
            <a:ext cx="990600" cy="381000"/>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4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sz="4000"/>
              <a:t>LR: Left-Right rotation (double rotation)</a:t>
            </a:r>
            <a:br>
              <a:rPr lang="en-US"/>
            </a:br>
            <a:endParaRPr/>
          </a:p>
        </p:txBody>
      </p:sp>
      <p:sp>
        <p:nvSpPr>
          <p:cNvPr id="529" name="Google Shape;529;p47"/>
          <p:cNvSpPr txBox="1"/>
          <p:nvPr>
            <p:ph idx="1" type="body"/>
          </p:nvPr>
        </p:nvSpPr>
        <p:spPr>
          <a:xfrm>
            <a:off x="457200" y="838200"/>
            <a:ext cx="8229600" cy="5287963"/>
          </a:xfrm>
          <a:prstGeom prst="rect">
            <a:avLst/>
          </a:prstGeom>
          <a:noFill/>
          <a:ln>
            <a:noFill/>
          </a:ln>
        </p:spPr>
        <p:txBody>
          <a:bodyPr anchorCtr="0" anchor="t" bIns="45700" lIns="91425" spcFirstLastPara="1" rIns="91425" wrap="square" tIns="45700">
            <a:normAutofit/>
          </a:bodyPr>
          <a:lstStyle/>
          <a:p>
            <a:pPr indent="-139700" lvl="0" marL="342900" rtl="0" algn="l">
              <a:spcBef>
                <a:spcPts val="0"/>
              </a:spcBef>
              <a:spcAft>
                <a:spcPts val="0"/>
              </a:spcAft>
              <a:buClr>
                <a:schemeClr val="dk1"/>
              </a:buClr>
              <a:buSzPts val="3200"/>
              <a:buNone/>
            </a:pPr>
            <a:r>
              <a:t/>
            </a:r>
            <a:endParaRPr/>
          </a:p>
        </p:txBody>
      </p:sp>
      <p:sp>
        <p:nvSpPr>
          <p:cNvPr id="530" name="Google Shape;530;p47"/>
          <p:cNvSpPr/>
          <p:nvPr/>
        </p:nvSpPr>
        <p:spPr>
          <a:xfrm>
            <a:off x="1600200" y="1676400"/>
            <a:ext cx="6096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30</a:t>
            </a:r>
            <a:endParaRPr b="0" i="0" sz="1800" u="none" cap="none" strike="noStrike">
              <a:solidFill>
                <a:schemeClr val="lt1"/>
              </a:solidFill>
              <a:latin typeface="Calibri"/>
              <a:ea typeface="Calibri"/>
              <a:cs typeface="Calibri"/>
              <a:sym typeface="Calibri"/>
            </a:endParaRPr>
          </a:p>
        </p:txBody>
      </p:sp>
      <p:sp>
        <p:nvSpPr>
          <p:cNvPr id="531" name="Google Shape;531;p47"/>
          <p:cNvSpPr/>
          <p:nvPr/>
        </p:nvSpPr>
        <p:spPr>
          <a:xfrm>
            <a:off x="914400" y="2895600"/>
            <a:ext cx="6096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10</a:t>
            </a:r>
            <a:endParaRPr b="0" i="0" sz="1800" u="none" cap="none" strike="noStrike">
              <a:solidFill>
                <a:schemeClr val="lt1"/>
              </a:solidFill>
              <a:latin typeface="Calibri"/>
              <a:ea typeface="Calibri"/>
              <a:cs typeface="Calibri"/>
              <a:sym typeface="Calibri"/>
            </a:endParaRPr>
          </a:p>
        </p:txBody>
      </p:sp>
      <p:sp>
        <p:nvSpPr>
          <p:cNvPr id="532" name="Google Shape;532;p47"/>
          <p:cNvSpPr/>
          <p:nvPr/>
        </p:nvSpPr>
        <p:spPr>
          <a:xfrm>
            <a:off x="1828800" y="3886200"/>
            <a:ext cx="6858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20</a:t>
            </a:r>
            <a:endParaRPr b="0" i="0" sz="1800" u="none" cap="none" strike="noStrike">
              <a:solidFill>
                <a:schemeClr val="lt1"/>
              </a:solidFill>
              <a:latin typeface="Calibri"/>
              <a:ea typeface="Calibri"/>
              <a:cs typeface="Calibri"/>
              <a:sym typeface="Calibri"/>
            </a:endParaRPr>
          </a:p>
        </p:txBody>
      </p:sp>
      <p:sp>
        <p:nvSpPr>
          <p:cNvPr id="533" name="Google Shape;533;p47"/>
          <p:cNvSpPr/>
          <p:nvPr/>
        </p:nvSpPr>
        <p:spPr>
          <a:xfrm>
            <a:off x="3962400" y="2819400"/>
            <a:ext cx="6858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20</a:t>
            </a:r>
            <a:endParaRPr b="0" i="0" sz="1800" u="none" cap="none" strike="noStrike">
              <a:solidFill>
                <a:schemeClr val="lt1"/>
              </a:solidFill>
              <a:latin typeface="Calibri"/>
              <a:ea typeface="Calibri"/>
              <a:cs typeface="Calibri"/>
              <a:sym typeface="Calibri"/>
            </a:endParaRPr>
          </a:p>
        </p:txBody>
      </p:sp>
      <p:sp>
        <p:nvSpPr>
          <p:cNvPr id="534" name="Google Shape;534;p47"/>
          <p:cNvSpPr/>
          <p:nvPr/>
        </p:nvSpPr>
        <p:spPr>
          <a:xfrm>
            <a:off x="4495800" y="1676400"/>
            <a:ext cx="6096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30</a:t>
            </a:r>
            <a:endParaRPr b="0" i="0" sz="1800" u="none" cap="none" strike="noStrike">
              <a:solidFill>
                <a:schemeClr val="lt1"/>
              </a:solidFill>
              <a:latin typeface="Calibri"/>
              <a:ea typeface="Calibri"/>
              <a:cs typeface="Calibri"/>
              <a:sym typeface="Calibri"/>
            </a:endParaRPr>
          </a:p>
        </p:txBody>
      </p:sp>
      <p:cxnSp>
        <p:nvCxnSpPr>
          <p:cNvPr id="535" name="Google Shape;535;p47"/>
          <p:cNvCxnSpPr>
            <a:stCxn id="530" idx="3"/>
          </p:cNvCxnSpPr>
          <p:nvPr/>
        </p:nvCxnSpPr>
        <p:spPr>
          <a:xfrm flipH="1">
            <a:off x="1219074" y="2066645"/>
            <a:ext cx="470400" cy="752700"/>
          </a:xfrm>
          <a:prstGeom prst="straightConnector1">
            <a:avLst/>
          </a:prstGeom>
          <a:noFill/>
          <a:ln cap="flat" cmpd="sng" w="9525">
            <a:solidFill>
              <a:srgbClr val="4A7DBA"/>
            </a:solidFill>
            <a:prstDash val="solid"/>
            <a:round/>
            <a:headEnd len="sm" w="sm" type="none"/>
            <a:tailEnd len="sm" w="sm" type="none"/>
          </a:ln>
        </p:spPr>
      </p:cxnSp>
      <p:cxnSp>
        <p:nvCxnSpPr>
          <p:cNvPr id="536" name="Google Shape;536;p47"/>
          <p:cNvCxnSpPr>
            <a:stCxn id="531" idx="5"/>
            <a:endCxn id="532" idx="1"/>
          </p:cNvCxnSpPr>
          <p:nvPr/>
        </p:nvCxnSpPr>
        <p:spPr>
          <a:xfrm>
            <a:off x="1434726" y="3285845"/>
            <a:ext cx="494400" cy="667200"/>
          </a:xfrm>
          <a:prstGeom prst="straightConnector1">
            <a:avLst/>
          </a:prstGeom>
          <a:noFill/>
          <a:ln cap="flat" cmpd="sng" w="9525">
            <a:solidFill>
              <a:srgbClr val="4A7DBA"/>
            </a:solidFill>
            <a:prstDash val="solid"/>
            <a:round/>
            <a:headEnd len="sm" w="sm" type="none"/>
            <a:tailEnd len="sm" w="sm" type="none"/>
          </a:ln>
        </p:spPr>
      </p:cxnSp>
      <p:sp>
        <p:nvSpPr>
          <p:cNvPr id="537" name="Google Shape;537;p47"/>
          <p:cNvSpPr/>
          <p:nvPr/>
        </p:nvSpPr>
        <p:spPr>
          <a:xfrm>
            <a:off x="3733800" y="3886200"/>
            <a:ext cx="6858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10</a:t>
            </a:r>
            <a:endParaRPr b="0" i="0" sz="1800" u="none" cap="none" strike="noStrike">
              <a:solidFill>
                <a:schemeClr val="lt1"/>
              </a:solidFill>
              <a:latin typeface="Calibri"/>
              <a:ea typeface="Calibri"/>
              <a:cs typeface="Calibri"/>
              <a:sym typeface="Calibri"/>
            </a:endParaRPr>
          </a:p>
        </p:txBody>
      </p:sp>
      <p:sp>
        <p:nvSpPr>
          <p:cNvPr id="538" name="Google Shape;538;p47"/>
          <p:cNvSpPr/>
          <p:nvPr/>
        </p:nvSpPr>
        <p:spPr>
          <a:xfrm>
            <a:off x="7848600" y="3276600"/>
            <a:ext cx="6096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30</a:t>
            </a:r>
            <a:endParaRPr b="0" i="0" sz="1800" u="none" cap="none" strike="noStrike">
              <a:solidFill>
                <a:schemeClr val="lt1"/>
              </a:solidFill>
              <a:latin typeface="Calibri"/>
              <a:ea typeface="Calibri"/>
              <a:cs typeface="Calibri"/>
              <a:sym typeface="Calibri"/>
            </a:endParaRPr>
          </a:p>
        </p:txBody>
      </p:sp>
      <p:sp>
        <p:nvSpPr>
          <p:cNvPr id="539" name="Google Shape;539;p47"/>
          <p:cNvSpPr/>
          <p:nvPr/>
        </p:nvSpPr>
        <p:spPr>
          <a:xfrm>
            <a:off x="7010400" y="2209800"/>
            <a:ext cx="6096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20</a:t>
            </a:r>
            <a:endParaRPr b="0" i="0" sz="1800" u="none" cap="none" strike="noStrike">
              <a:solidFill>
                <a:schemeClr val="lt1"/>
              </a:solidFill>
              <a:latin typeface="Calibri"/>
              <a:ea typeface="Calibri"/>
              <a:cs typeface="Calibri"/>
              <a:sym typeface="Calibri"/>
            </a:endParaRPr>
          </a:p>
        </p:txBody>
      </p:sp>
      <p:sp>
        <p:nvSpPr>
          <p:cNvPr id="540" name="Google Shape;540;p47"/>
          <p:cNvSpPr/>
          <p:nvPr/>
        </p:nvSpPr>
        <p:spPr>
          <a:xfrm>
            <a:off x="6172200" y="3352800"/>
            <a:ext cx="6096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10</a:t>
            </a:r>
            <a:endParaRPr b="0" i="0" sz="1800" u="none" cap="none" strike="noStrike">
              <a:solidFill>
                <a:schemeClr val="lt1"/>
              </a:solidFill>
              <a:latin typeface="Calibri"/>
              <a:ea typeface="Calibri"/>
              <a:cs typeface="Calibri"/>
              <a:sym typeface="Calibri"/>
            </a:endParaRPr>
          </a:p>
        </p:txBody>
      </p:sp>
      <p:sp>
        <p:nvSpPr>
          <p:cNvPr id="541" name="Google Shape;541;p47"/>
          <p:cNvSpPr/>
          <p:nvPr/>
        </p:nvSpPr>
        <p:spPr>
          <a:xfrm>
            <a:off x="2438400" y="2895600"/>
            <a:ext cx="685800" cy="304800"/>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42" name="Google Shape;542;p47"/>
          <p:cNvSpPr/>
          <p:nvPr/>
        </p:nvSpPr>
        <p:spPr>
          <a:xfrm>
            <a:off x="5410200" y="2743200"/>
            <a:ext cx="457200" cy="228600"/>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543" name="Google Shape;543;p47"/>
          <p:cNvCxnSpPr>
            <a:stCxn id="539" idx="3"/>
            <a:endCxn id="540" idx="0"/>
          </p:cNvCxnSpPr>
          <p:nvPr/>
        </p:nvCxnSpPr>
        <p:spPr>
          <a:xfrm flipH="1">
            <a:off x="6476874" y="2600045"/>
            <a:ext cx="622800" cy="752700"/>
          </a:xfrm>
          <a:prstGeom prst="straightConnector1">
            <a:avLst/>
          </a:prstGeom>
          <a:noFill/>
          <a:ln cap="flat" cmpd="sng" w="9525">
            <a:solidFill>
              <a:srgbClr val="4A7DBA"/>
            </a:solidFill>
            <a:prstDash val="solid"/>
            <a:round/>
            <a:headEnd len="sm" w="sm" type="none"/>
            <a:tailEnd len="sm" w="sm" type="none"/>
          </a:ln>
        </p:spPr>
      </p:cxnSp>
      <p:cxnSp>
        <p:nvCxnSpPr>
          <p:cNvPr id="544" name="Google Shape;544;p47"/>
          <p:cNvCxnSpPr>
            <a:endCxn id="538" idx="0"/>
          </p:cNvCxnSpPr>
          <p:nvPr/>
        </p:nvCxnSpPr>
        <p:spPr>
          <a:xfrm>
            <a:off x="7620000" y="2590800"/>
            <a:ext cx="533400" cy="685800"/>
          </a:xfrm>
          <a:prstGeom prst="straightConnector1">
            <a:avLst/>
          </a:prstGeom>
          <a:noFill/>
          <a:ln cap="flat" cmpd="sng" w="9525">
            <a:solidFill>
              <a:srgbClr val="4A7DBA"/>
            </a:solidFill>
            <a:prstDash val="solid"/>
            <a:round/>
            <a:headEnd len="sm" w="sm" type="none"/>
            <a:tailEnd len="sm" w="sm" type="none"/>
          </a:ln>
        </p:spPr>
      </p:cxnSp>
      <p:cxnSp>
        <p:nvCxnSpPr>
          <p:cNvPr id="545" name="Google Shape;545;p47"/>
          <p:cNvCxnSpPr>
            <a:stCxn id="534" idx="4"/>
            <a:endCxn id="533" idx="0"/>
          </p:cNvCxnSpPr>
          <p:nvPr/>
        </p:nvCxnSpPr>
        <p:spPr>
          <a:xfrm flipH="1">
            <a:off x="4305300" y="2133600"/>
            <a:ext cx="495300" cy="685800"/>
          </a:xfrm>
          <a:prstGeom prst="straightConnector1">
            <a:avLst/>
          </a:prstGeom>
          <a:noFill/>
          <a:ln cap="flat" cmpd="sng" w="9525">
            <a:solidFill>
              <a:srgbClr val="4A7DBA"/>
            </a:solidFill>
            <a:prstDash val="solid"/>
            <a:round/>
            <a:headEnd len="sm" w="sm" type="none"/>
            <a:tailEnd len="sm" w="sm" type="none"/>
          </a:ln>
        </p:spPr>
      </p:cxnSp>
      <p:cxnSp>
        <p:nvCxnSpPr>
          <p:cNvPr id="546" name="Google Shape;546;p47"/>
          <p:cNvCxnSpPr>
            <a:stCxn id="533" idx="4"/>
          </p:cNvCxnSpPr>
          <p:nvPr/>
        </p:nvCxnSpPr>
        <p:spPr>
          <a:xfrm flipH="1">
            <a:off x="3962400" y="3276600"/>
            <a:ext cx="342900" cy="685800"/>
          </a:xfrm>
          <a:prstGeom prst="straightConnector1">
            <a:avLst/>
          </a:prstGeom>
          <a:noFill/>
          <a:ln cap="flat" cmpd="sng" w="9525">
            <a:solidFill>
              <a:srgbClr val="4A7DBA"/>
            </a:solidFill>
            <a:prstDash val="solid"/>
            <a:round/>
            <a:headEnd len="sm" w="sm" type="none"/>
            <a:tailEnd len="sm" w="sm" type="none"/>
          </a:ln>
        </p:spPr>
      </p:cxn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48"/>
          <p:cNvSpPr txBox="1"/>
          <p:nvPr>
            <p:ph type="title"/>
          </p:nvPr>
        </p:nvSpPr>
        <p:spPr>
          <a:xfrm>
            <a:off x="457200" y="274638"/>
            <a:ext cx="8229600" cy="6397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sz="4000"/>
              <a:t>RL: Right-Left rotation (double rotation)</a:t>
            </a:r>
            <a:br>
              <a:rPr lang="en-US"/>
            </a:br>
            <a:endParaRPr/>
          </a:p>
        </p:txBody>
      </p:sp>
      <p:sp>
        <p:nvSpPr>
          <p:cNvPr id="552" name="Google Shape;552;p48"/>
          <p:cNvSpPr txBox="1"/>
          <p:nvPr>
            <p:ph idx="1" type="body"/>
          </p:nvPr>
        </p:nvSpPr>
        <p:spPr>
          <a:xfrm>
            <a:off x="457200" y="762000"/>
            <a:ext cx="8229600" cy="53641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None/>
            </a:pPr>
            <a:r>
              <a:t/>
            </a:r>
            <a:endParaRPr/>
          </a:p>
        </p:txBody>
      </p:sp>
      <p:sp>
        <p:nvSpPr>
          <p:cNvPr id="553" name="Google Shape;553;p48"/>
          <p:cNvSpPr/>
          <p:nvPr/>
        </p:nvSpPr>
        <p:spPr>
          <a:xfrm>
            <a:off x="1524000" y="1828800"/>
            <a:ext cx="6858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10</a:t>
            </a:r>
            <a:endParaRPr b="0" i="0" sz="1800" u="none" cap="none" strike="noStrike">
              <a:solidFill>
                <a:schemeClr val="lt1"/>
              </a:solidFill>
              <a:latin typeface="Calibri"/>
              <a:ea typeface="Calibri"/>
              <a:cs typeface="Calibri"/>
              <a:sym typeface="Calibri"/>
            </a:endParaRPr>
          </a:p>
        </p:txBody>
      </p:sp>
      <p:sp>
        <p:nvSpPr>
          <p:cNvPr id="554" name="Google Shape;554;p48"/>
          <p:cNvSpPr/>
          <p:nvPr/>
        </p:nvSpPr>
        <p:spPr>
          <a:xfrm>
            <a:off x="4038600" y="1905000"/>
            <a:ext cx="6858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10</a:t>
            </a:r>
            <a:endParaRPr b="0" i="0" sz="1800" u="none" cap="none" strike="noStrike">
              <a:solidFill>
                <a:schemeClr val="lt1"/>
              </a:solidFill>
              <a:latin typeface="Calibri"/>
              <a:ea typeface="Calibri"/>
              <a:cs typeface="Calibri"/>
              <a:sym typeface="Calibri"/>
            </a:endParaRPr>
          </a:p>
        </p:txBody>
      </p:sp>
      <p:sp>
        <p:nvSpPr>
          <p:cNvPr id="555" name="Google Shape;555;p48"/>
          <p:cNvSpPr/>
          <p:nvPr/>
        </p:nvSpPr>
        <p:spPr>
          <a:xfrm>
            <a:off x="4724400" y="2895600"/>
            <a:ext cx="6858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20</a:t>
            </a:r>
            <a:endParaRPr b="0" i="0" sz="1800" u="none" cap="none" strike="noStrike">
              <a:solidFill>
                <a:schemeClr val="lt1"/>
              </a:solidFill>
              <a:latin typeface="Calibri"/>
              <a:ea typeface="Calibri"/>
              <a:cs typeface="Calibri"/>
              <a:sym typeface="Calibri"/>
            </a:endParaRPr>
          </a:p>
        </p:txBody>
      </p:sp>
      <p:sp>
        <p:nvSpPr>
          <p:cNvPr id="556" name="Google Shape;556;p48"/>
          <p:cNvSpPr/>
          <p:nvPr/>
        </p:nvSpPr>
        <p:spPr>
          <a:xfrm>
            <a:off x="2286000" y="2971800"/>
            <a:ext cx="6858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30</a:t>
            </a:r>
            <a:endParaRPr b="0" i="0" sz="1800" u="none" cap="none" strike="noStrike">
              <a:solidFill>
                <a:schemeClr val="lt1"/>
              </a:solidFill>
              <a:latin typeface="Calibri"/>
              <a:ea typeface="Calibri"/>
              <a:cs typeface="Calibri"/>
              <a:sym typeface="Calibri"/>
            </a:endParaRPr>
          </a:p>
        </p:txBody>
      </p:sp>
      <p:sp>
        <p:nvSpPr>
          <p:cNvPr id="557" name="Google Shape;557;p48"/>
          <p:cNvSpPr/>
          <p:nvPr/>
        </p:nvSpPr>
        <p:spPr>
          <a:xfrm>
            <a:off x="1676400" y="3962400"/>
            <a:ext cx="6858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20</a:t>
            </a:r>
            <a:endParaRPr b="0" i="0" sz="1800" u="none" cap="none" strike="noStrike">
              <a:solidFill>
                <a:schemeClr val="lt1"/>
              </a:solidFill>
              <a:latin typeface="Calibri"/>
              <a:ea typeface="Calibri"/>
              <a:cs typeface="Calibri"/>
              <a:sym typeface="Calibri"/>
            </a:endParaRPr>
          </a:p>
        </p:txBody>
      </p:sp>
      <p:sp>
        <p:nvSpPr>
          <p:cNvPr id="558" name="Google Shape;558;p48"/>
          <p:cNvSpPr/>
          <p:nvPr/>
        </p:nvSpPr>
        <p:spPr>
          <a:xfrm>
            <a:off x="7086600" y="2057400"/>
            <a:ext cx="7620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20</a:t>
            </a:r>
            <a:endParaRPr b="0" i="0" sz="1800" u="none" cap="none" strike="noStrike">
              <a:solidFill>
                <a:schemeClr val="lt1"/>
              </a:solidFill>
              <a:latin typeface="Calibri"/>
              <a:ea typeface="Calibri"/>
              <a:cs typeface="Calibri"/>
              <a:sym typeface="Calibri"/>
            </a:endParaRPr>
          </a:p>
        </p:txBody>
      </p:sp>
      <p:sp>
        <p:nvSpPr>
          <p:cNvPr id="559" name="Google Shape;559;p48"/>
          <p:cNvSpPr/>
          <p:nvPr/>
        </p:nvSpPr>
        <p:spPr>
          <a:xfrm>
            <a:off x="6477000" y="3276600"/>
            <a:ext cx="6858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10</a:t>
            </a:r>
            <a:endParaRPr b="0" i="0" sz="1800" u="none" cap="none" strike="noStrike">
              <a:solidFill>
                <a:schemeClr val="lt1"/>
              </a:solidFill>
              <a:latin typeface="Calibri"/>
              <a:ea typeface="Calibri"/>
              <a:cs typeface="Calibri"/>
              <a:sym typeface="Calibri"/>
            </a:endParaRPr>
          </a:p>
        </p:txBody>
      </p:sp>
      <p:sp>
        <p:nvSpPr>
          <p:cNvPr id="560" name="Google Shape;560;p48"/>
          <p:cNvSpPr/>
          <p:nvPr/>
        </p:nvSpPr>
        <p:spPr>
          <a:xfrm>
            <a:off x="8001000" y="3276600"/>
            <a:ext cx="6858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30</a:t>
            </a:r>
            <a:endParaRPr b="0" i="0" sz="1800" u="none" cap="none" strike="noStrike">
              <a:solidFill>
                <a:schemeClr val="lt1"/>
              </a:solidFill>
              <a:latin typeface="Calibri"/>
              <a:ea typeface="Calibri"/>
              <a:cs typeface="Calibri"/>
              <a:sym typeface="Calibri"/>
            </a:endParaRPr>
          </a:p>
        </p:txBody>
      </p:sp>
      <p:sp>
        <p:nvSpPr>
          <p:cNvPr id="561" name="Google Shape;561;p48"/>
          <p:cNvSpPr/>
          <p:nvPr/>
        </p:nvSpPr>
        <p:spPr>
          <a:xfrm>
            <a:off x="5257800" y="3962400"/>
            <a:ext cx="685800" cy="457200"/>
          </a:xfrm>
          <a:prstGeom prst="flowChartConnector">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30</a:t>
            </a:r>
            <a:endParaRPr b="0" i="0" sz="1800" u="none" cap="none" strike="noStrike">
              <a:solidFill>
                <a:schemeClr val="lt1"/>
              </a:solidFill>
              <a:latin typeface="Calibri"/>
              <a:ea typeface="Calibri"/>
              <a:cs typeface="Calibri"/>
              <a:sym typeface="Calibri"/>
            </a:endParaRPr>
          </a:p>
        </p:txBody>
      </p:sp>
      <p:cxnSp>
        <p:nvCxnSpPr>
          <p:cNvPr id="562" name="Google Shape;562;p48"/>
          <p:cNvCxnSpPr>
            <a:endCxn id="556" idx="0"/>
          </p:cNvCxnSpPr>
          <p:nvPr/>
        </p:nvCxnSpPr>
        <p:spPr>
          <a:xfrm>
            <a:off x="2133600" y="2286000"/>
            <a:ext cx="495300" cy="685800"/>
          </a:xfrm>
          <a:prstGeom prst="straightConnector1">
            <a:avLst/>
          </a:prstGeom>
          <a:noFill/>
          <a:ln cap="flat" cmpd="sng" w="9525">
            <a:solidFill>
              <a:srgbClr val="4A7DBA"/>
            </a:solidFill>
            <a:prstDash val="solid"/>
            <a:round/>
            <a:headEnd len="sm" w="sm" type="none"/>
            <a:tailEnd len="sm" w="sm" type="none"/>
          </a:ln>
        </p:spPr>
      </p:cxnSp>
      <p:cxnSp>
        <p:nvCxnSpPr>
          <p:cNvPr id="563" name="Google Shape;563;p48"/>
          <p:cNvCxnSpPr>
            <a:stCxn id="556" idx="4"/>
            <a:endCxn id="557" idx="0"/>
          </p:cNvCxnSpPr>
          <p:nvPr/>
        </p:nvCxnSpPr>
        <p:spPr>
          <a:xfrm flipH="1">
            <a:off x="2019300" y="3429000"/>
            <a:ext cx="609600" cy="533400"/>
          </a:xfrm>
          <a:prstGeom prst="straightConnector1">
            <a:avLst/>
          </a:prstGeom>
          <a:noFill/>
          <a:ln cap="flat" cmpd="sng" w="9525">
            <a:solidFill>
              <a:srgbClr val="4A7DBA"/>
            </a:solidFill>
            <a:prstDash val="solid"/>
            <a:round/>
            <a:headEnd len="sm" w="sm" type="none"/>
            <a:tailEnd len="sm" w="sm" type="none"/>
          </a:ln>
        </p:spPr>
      </p:cxnSp>
      <p:cxnSp>
        <p:nvCxnSpPr>
          <p:cNvPr id="564" name="Google Shape;564;p48"/>
          <p:cNvCxnSpPr>
            <a:stCxn id="554" idx="5"/>
            <a:endCxn id="555" idx="0"/>
          </p:cNvCxnSpPr>
          <p:nvPr/>
        </p:nvCxnSpPr>
        <p:spPr>
          <a:xfrm>
            <a:off x="4623967" y="2295245"/>
            <a:ext cx="443400" cy="600300"/>
          </a:xfrm>
          <a:prstGeom prst="straightConnector1">
            <a:avLst/>
          </a:prstGeom>
          <a:noFill/>
          <a:ln cap="flat" cmpd="sng" w="9525">
            <a:solidFill>
              <a:srgbClr val="4A7DBA"/>
            </a:solidFill>
            <a:prstDash val="solid"/>
            <a:round/>
            <a:headEnd len="sm" w="sm" type="none"/>
            <a:tailEnd len="sm" w="sm" type="none"/>
          </a:ln>
        </p:spPr>
      </p:cxnSp>
      <p:cxnSp>
        <p:nvCxnSpPr>
          <p:cNvPr id="565" name="Google Shape;565;p48"/>
          <p:cNvCxnSpPr/>
          <p:nvPr/>
        </p:nvCxnSpPr>
        <p:spPr>
          <a:xfrm flipH="1" rot="-5400000">
            <a:off x="5181600" y="3505200"/>
            <a:ext cx="685800" cy="381000"/>
          </a:xfrm>
          <a:prstGeom prst="straightConnector1">
            <a:avLst/>
          </a:prstGeom>
          <a:noFill/>
          <a:ln cap="flat" cmpd="sng" w="9525">
            <a:solidFill>
              <a:srgbClr val="4A7DBA"/>
            </a:solidFill>
            <a:prstDash val="solid"/>
            <a:round/>
            <a:headEnd len="sm" w="sm" type="none"/>
            <a:tailEnd len="sm" w="sm" type="none"/>
          </a:ln>
        </p:spPr>
      </p:cxnSp>
      <p:cxnSp>
        <p:nvCxnSpPr>
          <p:cNvPr id="566" name="Google Shape;566;p48"/>
          <p:cNvCxnSpPr>
            <a:stCxn id="558" idx="4"/>
            <a:endCxn id="559" idx="0"/>
          </p:cNvCxnSpPr>
          <p:nvPr/>
        </p:nvCxnSpPr>
        <p:spPr>
          <a:xfrm flipH="1">
            <a:off x="6819900" y="2514600"/>
            <a:ext cx="647700" cy="762000"/>
          </a:xfrm>
          <a:prstGeom prst="straightConnector1">
            <a:avLst/>
          </a:prstGeom>
          <a:noFill/>
          <a:ln cap="flat" cmpd="sng" w="9525">
            <a:solidFill>
              <a:srgbClr val="4A7DBA"/>
            </a:solidFill>
            <a:prstDash val="solid"/>
            <a:round/>
            <a:headEnd len="sm" w="sm" type="none"/>
            <a:tailEnd len="sm" w="sm" type="none"/>
          </a:ln>
        </p:spPr>
      </p:cxnSp>
      <p:cxnSp>
        <p:nvCxnSpPr>
          <p:cNvPr id="567" name="Google Shape;567;p48"/>
          <p:cNvCxnSpPr>
            <a:endCxn id="560" idx="0"/>
          </p:cNvCxnSpPr>
          <p:nvPr/>
        </p:nvCxnSpPr>
        <p:spPr>
          <a:xfrm>
            <a:off x="7467600" y="2514600"/>
            <a:ext cx="876300" cy="762000"/>
          </a:xfrm>
          <a:prstGeom prst="straightConnector1">
            <a:avLst/>
          </a:prstGeom>
          <a:noFill/>
          <a:ln cap="flat" cmpd="sng" w="9525">
            <a:solidFill>
              <a:srgbClr val="4A7DBA"/>
            </a:solidFill>
            <a:prstDash val="solid"/>
            <a:round/>
            <a:headEnd len="sm" w="sm" type="none"/>
            <a:tailEnd len="sm" w="sm" type="none"/>
          </a:ln>
        </p:spPr>
      </p:cxnSp>
      <p:sp>
        <p:nvSpPr>
          <p:cNvPr id="568" name="Google Shape;568;p48"/>
          <p:cNvSpPr/>
          <p:nvPr/>
        </p:nvSpPr>
        <p:spPr>
          <a:xfrm>
            <a:off x="3429000" y="3048000"/>
            <a:ext cx="685800" cy="228600"/>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69" name="Google Shape;569;p48"/>
          <p:cNvSpPr/>
          <p:nvPr/>
        </p:nvSpPr>
        <p:spPr>
          <a:xfrm>
            <a:off x="5715000" y="2971800"/>
            <a:ext cx="533400" cy="228600"/>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49"/>
          <p:cNvSpPr txBox="1"/>
          <p:nvPr>
            <p:ph type="title"/>
          </p:nvPr>
        </p:nvSpPr>
        <p:spPr>
          <a:xfrm>
            <a:off x="457200" y="274638"/>
            <a:ext cx="8229600" cy="7159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example</a:t>
            </a:r>
            <a:endParaRPr/>
          </a:p>
        </p:txBody>
      </p:sp>
      <p:sp>
        <p:nvSpPr>
          <p:cNvPr id="575" name="Google Shape;575;p49"/>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None/>
            </a:pPr>
            <a:r>
              <a:rPr lang="en-US"/>
              <a:t>Keys = 40,20,10,25,30,22,50,45</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50"/>
          <p:cNvSpPr txBox="1"/>
          <p:nvPr>
            <p:ph idx="1" type="body"/>
          </p:nvPr>
        </p:nvSpPr>
        <p:spPr>
          <a:xfrm>
            <a:off x="457200" y="533400"/>
            <a:ext cx="8229600" cy="5592763"/>
          </a:xfrm>
          <a:prstGeom prst="rect">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normAutofit/>
          </a:bodyPr>
          <a:lstStyle/>
          <a:p>
            <a:pPr indent="-342900" lvl="0" marL="342900" rtl="0" algn="ctr">
              <a:spcBef>
                <a:spcPts val="0"/>
              </a:spcBef>
              <a:spcAft>
                <a:spcPts val="0"/>
              </a:spcAft>
              <a:buClr>
                <a:schemeClr val="dk1"/>
              </a:buClr>
              <a:buSzPts val="3200"/>
              <a:buNone/>
            </a:pPr>
            <a:r>
              <a:t/>
            </a:r>
            <a:endParaRPr i="1"/>
          </a:p>
          <a:p>
            <a:pPr indent="-342900" lvl="0" marL="342900" rtl="0" algn="ctr">
              <a:spcBef>
                <a:spcPts val="640"/>
              </a:spcBef>
              <a:spcAft>
                <a:spcPts val="0"/>
              </a:spcAft>
              <a:buClr>
                <a:schemeClr val="dk1"/>
              </a:buClr>
              <a:buSzPts val="3200"/>
              <a:buNone/>
            </a:pPr>
            <a:r>
              <a:t/>
            </a:r>
            <a:endParaRPr i="1"/>
          </a:p>
          <a:p>
            <a:pPr indent="-342900" lvl="0" marL="342900" rtl="0" algn="ctr">
              <a:spcBef>
                <a:spcPts val="640"/>
              </a:spcBef>
              <a:spcAft>
                <a:spcPts val="0"/>
              </a:spcAft>
              <a:buClr>
                <a:schemeClr val="dk1"/>
              </a:buClr>
              <a:buSzPts val="3200"/>
              <a:buNone/>
            </a:pPr>
            <a:r>
              <a:t/>
            </a:r>
            <a:endParaRPr i="1"/>
          </a:p>
          <a:p>
            <a:pPr indent="-342900" lvl="0" marL="342900" rtl="0" algn="ctr">
              <a:spcBef>
                <a:spcPts val="640"/>
              </a:spcBef>
              <a:spcAft>
                <a:spcPts val="0"/>
              </a:spcAft>
              <a:buClr>
                <a:schemeClr val="dk1"/>
              </a:buClr>
              <a:buSzPts val="3200"/>
              <a:buNone/>
            </a:pPr>
            <a:r>
              <a:t/>
            </a:r>
            <a:endParaRPr i="1"/>
          </a:p>
          <a:p>
            <a:pPr indent="-342900" lvl="0" marL="342900" rtl="0" algn="ctr">
              <a:spcBef>
                <a:spcPts val="800"/>
              </a:spcBef>
              <a:spcAft>
                <a:spcPts val="0"/>
              </a:spcAft>
              <a:buClr>
                <a:schemeClr val="lt1"/>
              </a:buClr>
              <a:buSzPts val="4000"/>
              <a:buNone/>
            </a:pPr>
            <a:r>
              <a:rPr b="1" i="1" lang="en-US" sz="4000">
                <a:solidFill>
                  <a:schemeClr val="lt1"/>
                </a:solidFill>
                <a:latin typeface="Calibri"/>
                <a:ea typeface="Calibri"/>
                <a:cs typeface="Calibri"/>
                <a:sym typeface="Calibri"/>
              </a:rPr>
              <a:t>THANK YOU</a:t>
            </a:r>
            <a:endParaRPr b="1" i="1" sz="400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